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2" r:id="rId3"/>
    <p:sldId id="273" r:id="rId4"/>
    <p:sldId id="274" r:id="rId5"/>
    <p:sldId id="275" r:id="rId6"/>
    <p:sldId id="276" r:id="rId7"/>
    <p:sldId id="277" r:id="rId8"/>
    <p:sldId id="278" r:id="rId9"/>
    <p:sldId id="279" r:id="rId10"/>
    <p:sldId id="280" r:id="rId11"/>
    <p:sldId id="282" r:id="rId12"/>
    <p:sldId id="283" r:id="rId13"/>
    <p:sldId id="284" r:id="rId14"/>
    <p:sldId id="285" r:id="rId15"/>
    <p:sldId id="286" r:id="rId16"/>
    <p:sldId id="287" r:id="rId17"/>
    <p:sldId id="289" r:id="rId18"/>
    <p:sldId id="288" r:id="rId19"/>
    <p:sldId id="271" r:id="rId20"/>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244"/>
    <p:restoredTop sz="94635"/>
  </p:normalViewPr>
  <p:slideViewPr>
    <p:cSldViewPr snapToGrid="0" snapToObjects="1">
      <p:cViewPr varScale="1">
        <p:scale>
          <a:sx n="76" d="100"/>
          <a:sy n="76" d="100"/>
        </p:scale>
        <p:origin x="208" y="10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62AF31A-7009-794C-AD09-5CE353C954D1}"/>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FBBB429B-3ECA-D544-B52C-932BA824F0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7C17BC00-B239-EE44-A1C6-5D27C2341FDE}"/>
              </a:ext>
            </a:extLst>
          </p:cNvPr>
          <p:cNvSpPr>
            <a:spLocks noGrp="1"/>
          </p:cNvSpPr>
          <p:nvPr>
            <p:ph type="dt" sz="half" idx="10"/>
          </p:nvPr>
        </p:nvSpPr>
        <p:spPr/>
        <p:txBody>
          <a:bodyPr/>
          <a:lstStyle/>
          <a:p>
            <a:fld id="{2B789778-CDD3-FF46-AE02-C7F154E27228}" type="datetimeFigureOut">
              <a:rPr lang="tr-TR" smtClean="0"/>
              <a:t>5.05.2020</a:t>
            </a:fld>
            <a:endParaRPr lang="tr-TR"/>
          </a:p>
        </p:txBody>
      </p:sp>
      <p:sp>
        <p:nvSpPr>
          <p:cNvPr id="5" name="Alt Bilgi Yer Tutucusu 4">
            <a:extLst>
              <a:ext uri="{FF2B5EF4-FFF2-40B4-BE49-F238E27FC236}">
                <a16:creationId xmlns:a16="http://schemas.microsoft.com/office/drawing/2014/main" id="{EA807BA6-91E8-CC44-BB9B-9B6A57D8779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475B5B9-A36C-2740-AD37-55E99717DF2C}"/>
              </a:ext>
            </a:extLst>
          </p:cNvPr>
          <p:cNvSpPr>
            <a:spLocks noGrp="1"/>
          </p:cNvSpPr>
          <p:nvPr>
            <p:ph type="sldNum" sz="quarter" idx="12"/>
          </p:nvPr>
        </p:nvSpPr>
        <p:spPr/>
        <p:txBody>
          <a:bodyPr/>
          <a:lstStyle/>
          <a:p>
            <a:fld id="{18DBE477-3968-9443-8E8F-0CA74D8987EC}" type="slidenum">
              <a:rPr lang="tr-TR" smtClean="0"/>
              <a:t>‹#›</a:t>
            </a:fld>
            <a:endParaRPr lang="tr-TR"/>
          </a:p>
        </p:txBody>
      </p:sp>
    </p:spTree>
    <p:extLst>
      <p:ext uri="{BB962C8B-B14F-4D97-AF65-F5344CB8AC3E}">
        <p14:creationId xmlns:p14="http://schemas.microsoft.com/office/powerpoint/2010/main" val="1844995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42A3538-D845-C048-B7A4-507596EC5C0C}"/>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05E5B6E3-82FF-1644-9252-77C564348C8B}"/>
              </a:ext>
            </a:extLst>
          </p:cNvPr>
          <p:cNvSpPr>
            <a:spLocks noGrp="1"/>
          </p:cNvSpPr>
          <p:nvPr>
            <p:ph type="body" orient="vert" idx="1"/>
          </p:nvPr>
        </p:nvSpPr>
        <p:spPr/>
        <p:txBody>
          <a:bodyPr vert="eaVert"/>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14D4F2E5-2801-C148-A599-C0C316E2477E}"/>
              </a:ext>
            </a:extLst>
          </p:cNvPr>
          <p:cNvSpPr>
            <a:spLocks noGrp="1"/>
          </p:cNvSpPr>
          <p:nvPr>
            <p:ph type="dt" sz="half" idx="10"/>
          </p:nvPr>
        </p:nvSpPr>
        <p:spPr/>
        <p:txBody>
          <a:bodyPr/>
          <a:lstStyle/>
          <a:p>
            <a:fld id="{2B789778-CDD3-FF46-AE02-C7F154E27228}" type="datetimeFigureOut">
              <a:rPr lang="tr-TR" smtClean="0"/>
              <a:t>5.05.2020</a:t>
            </a:fld>
            <a:endParaRPr lang="tr-TR"/>
          </a:p>
        </p:txBody>
      </p:sp>
      <p:sp>
        <p:nvSpPr>
          <p:cNvPr id="5" name="Alt Bilgi Yer Tutucusu 4">
            <a:extLst>
              <a:ext uri="{FF2B5EF4-FFF2-40B4-BE49-F238E27FC236}">
                <a16:creationId xmlns:a16="http://schemas.microsoft.com/office/drawing/2014/main" id="{F54BB0AA-A310-3A46-AE98-A5F11DAF5AE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928DD1A7-D092-524C-9EAA-C82F6963E358}"/>
              </a:ext>
            </a:extLst>
          </p:cNvPr>
          <p:cNvSpPr>
            <a:spLocks noGrp="1"/>
          </p:cNvSpPr>
          <p:nvPr>
            <p:ph type="sldNum" sz="quarter" idx="12"/>
          </p:nvPr>
        </p:nvSpPr>
        <p:spPr/>
        <p:txBody>
          <a:bodyPr/>
          <a:lstStyle/>
          <a:p>
            <a:fld id="{18DBE477-3968-9443-8E8F-0CA74D8987EC}" type="slidenum">
              <a:rPr lang="tr-TR" smtClean="0"/>
              <a:t>‹#›</a:t>
            </a:fld>
            <a:endParaRPr lang="tr-TR"/>
          </a:p>
        </p:txBody>
      </p:sp>
    </p:spTree>
    <p:extLst>
      <p:ext uri="{BB962C8B-B14F-4D97-AF65-F5344CB8AC3E}">
        <p14:creationId xmlns:p14="http://schemas.microsoft.com/office/powerpoint/2010/main" val="1609588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2EF19B3A-153C-AC48-B5DB-C9D4B292181D}"/>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FBA2FA66-BF3D-614F-A48C-5D7D977F271B}"/>
              </a:ext>
            </a:extLst>
          </p:cNvPr>
          <p:cNvSpPr>
            <a:spLocks noGrp="1"/>
          </p:cNvSpPr>
          <p:nvPr>
            <p:ph type="body" orient="vert" idx="1"/>
          </p:nvPr>
        </p:nvSpPr>
        <p:spPr>
          <a:xfrm>
            <a:off x="838200" y="365125"/>
            <a:ext cx="7734300" cy="5811838"/>
          </a:xfrm>
        </p:spPr>
        <p:txBody>
          <a:bodyPr vert="eaVert"/>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CDF9F793-88ED-B34A-9086-1211E9AADBC6}"/>
              </a:ext>
            </a:extLst>
          </p:cNvPr>
          <p:cNvSpPr>
            <a:spLocks noGrp="1"/>
          </p:cNvSpPr>
          <p:nvPr>
            <p:ph type="dt" sz="half" idx="10"/>
          </p:nvPr>
        </p:nvSpPr>
        <p:spPr/>
        <p:txBody>
          <a:bodyPr/>
          <a:lstStyle/>
          <a:p>
            <a:fld id="{2B789778-CDD3-FF46-AE02-C7F154E27228}" type="datetimeFigureOut">
              <a:rPr lang="tr-TR" smtClean="0"/>
              <a:t>5.05.2020</a:t>
            </a:fld>
            <a:endParaRPr lang="tr-TR"/>
          </a:p>
        </p:txBody>
      </p:sp>
      <p:sp>
        <p:nvSpPr>
          <p:cNvPr id="5" name="Alt Bilgi Yer Tutucusu 4">
            <a:extLst>
              <a:ext uri="{FF2B5EF4-FFF2-40B4-BE49-F238E27FC236}">
                <a16:creationId xmlns:a16="http://schemas.microsoft.com/office/drawing/2014/main" id="{BC8AB2D3-FA08-B54C-BD98-5B12C3FC47D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CCA9584-7753-114A-BD0B-2C1D3425DE4D}"/>
              </a:ext>
            </a:extLst>
          </p:cNvPr>
          <p:cNvSpPr>
            <a:spLocks noGrp="1"/>
          </p:cNvSpPr>
          <p:nvPr>
            <p:ph type="sldNum" sz="quarter" idx="12"/>
          </p:nvPr>
        </p:nvSpPr>
        <p:spPr/>
        <p:txBody>
          <a:bodyPr/>
          <a:lstStyle/>
          <a:p>
            <a:fld id="{18DBE477-3968-9443-8E8F-0CA74D8987EC}" type="slidenum">
              <a:rPr lang="tr-TR" smtClean="0"/>
              <a:t>‹#›</a:t>
            </a:fld>
            <a:endParaRPr lang="tr-TR"/>
          </a:p>
        </p:txBody>
      </p:sp>
    </p:spTree>
    <p:extLst>
      <p:ext uri="{BB962C8B-B14F-4D97-AF65-F5344CB8AC3E}">
        <p14:creationId xmlns:p14="http://schemas.microsoft.com/office/powerpoint/2010/main" val="3162295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92D4795-3102-554C-AFBA-5257137D7265}"/>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A737E04B-2422-3948-84E3-CF73DFBCD3C6}"/>
              </a:ext>
            </a:extLst>
          </p:cNvPr>
          <p:cNvSpPr>
            <a:spLocks noGrp="1"/>
          </p:cNvSpPr>
          <p:nvPr>
            <p:ph idx="1"/>
          </p:nvPr>
        </p:nvSpPr>
        <p:spPr/>
        <p:txBody>
          <a:bodyPr/>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5B17455C-5F71-6549-A337-E07866053EFB}"/>
              </a:ext>
            </a:extLst>
          </p:cNvPr>
          <p:cNvSpPr>
            <a:spLocks noGrp="1"/>
          </p:cNvSpPr>
          <p:nvPr>
            <p:ph type="dt" sz="half" idx="10"/>
          </p:nvPr>
        </p:nvSpPr>
        <p:spPr/>
        <p:txBody>
          <a:bodyPr/>
          <a:lstStyle/>
          <a:p>
            <a:fld id="{2B789778-CDD3-FF46-AE02-C7F154E27228}" type="datetimeFigureOut">
              <a:rPr lang="tr-TR" smtClean="0"/>
              <a:t>5.05.2020</a:t>
            </a:fld>
            <a:endParaRPr lang="tr-TR"/>
          </a:p>
        </p:txBody>
      </p:sp>
      <p:sp>
        <p:nvSpPr>
          <p:cNvPr id="5" name="Alt Bilgi Yer Tutucusu 4">
            <a:extLst>
              <a:ext uri="{FF2B5EF4-FFF2-40B4-BE49-F238E27FC236}">
                <a16:creationId xmlns:a16="http://schemas.microsoft.com/office/drawing/2014/main" id="{C07C7970-EEB4-8A4D-A289-32BAFBF2872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D5DC663-6A07-4B45-BC4D-C0E7AF50B015}"/>
              </a:ext>
            </a:extLst>
          </p:cNvPr>
          <p:cNvSpPr>
            <a:spLocks noGrp="1"/>
          </p:cNvSpPr>
          <p:nvPr>
            <p:ph type="sldNum" sz="quarter" idx="12"/>
          </p:nvPr>
        </p:nvSpPr>
        <p:spPr/>
        <p:txBody>
          <a:bodyPr/>
          <a:lstStyle/>
          <a:p>
            <a:fld id="{18DBE477-3968-9443-8E8F-0CA74D8987EC}" type="slidenum">
              <a:rPr lang="tr-TR" smtClean="0"/>
              <a:t>‹#›</a:t>
            </a:fld>
            <a:endParaRPr lang="tr-TR"/>
          </a:p>
        </p:txBody>
      </p:sp>
    </p:spTree>
    <p:extLst>
      <p:ext uri="{BB962C8B-B14F-4D97-AF65-F5344CB8AC3E}">
        <p14:creationId xmlns:p14="http://schemas.microsoft.com/office/powerpoint/2010/main" val="1472079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CDE0A81-A717-1541-839C-43B47F75F0AF}"/>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496FDC7C-9E6E-BD4C-A741-ADBCB90B43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67D61F63-75AC-7245-A011-AF04AFE67D17}"/>
              </a:ext>
            </a:extLst>
          </p:cNvPr>
          <p:cNvSpPr>
            <a:spLocks noGrp="1"/>
          </p:cNvSpPr>
          <p:nvPr>
            <p:ph type="dt" sz="half" idx="10"/>
          </p:nvPr>
        </p:nvSpPr>
        <p:spPr/>
        <p:txBody>
          <a:bodyPr/>
          <a:lstStyle/>
          <a:p>
            <a:fld id="{2B789778-CDD3-FF46-AE02-C7F154E27228}" type="datetimeFigureOut">
              <a:rPr lang="tr-TR" smtClean="0"/>
              <a:t>5.05.2020</a:t>
            </a:fld>
            <a:endParaRPr lang="tr-TR"/>
          </a:p>
        </p:txBody>
      </p:sp>
      <p:sp>
        <p:nvSpPr>
          <p:cNvPr id="5" name="Alt Bilgi Yer Tutucusu 4">
            <a:extLst>
              <a:ext uri="{FF2B5EF4-FFF2-40B4-BE49-F238E27FC236}">
                <a16:creationId xmlns:a16="http://schemas.microsoft.com/office/drawing/2014/main" id="{BEADBD98-9100-B445-AA45-373E81D30EA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E677F03-ADAC-3D4D-92D1-43C67CE8F947}"/>
              </a:ext>
            </a:extLst>
          </p:cNvPr>
          <p:cNvSpPr>
            <a:spLocks noGrp="1"/>
          </p:cNvSpPr>
          <p:nvPr>
            <p:ph type="sldNum" sz="quarter" idx="12"/>
          </p:nvPr>
        </p:nvSpPr>
        <p:spPr/>
        <p:txBody>
          <a:bodyPr/>
          <a:lstStyle/>
          <a:p>
            <a:fld id="{18DBE477-3968-9443-8E8F-0CA74D8987EC}" type="slidenum">
              <a:rPr lang="tr-TR" smtClean="0"/>
              <a:t>‹#›</a:t>
            </a:fld>
            <a:endParaRPr lang="tr-TR"/>
          </a:p>
        </p:txBody>
      </p:sp>
    </p:spTree>
    <p:extLst>
      <p:ext uri="{BB962C8B-B14F-4D97-AF65-F5344CB8AC3E}">
        <p14:creationId xmlns:p14="http://schemas.microsoft.com/office/powerpoint/2010/main" val="4243942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2368FBF-03FE-F64F-A1F7-5076DCD3F712}"/>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1F2DDE81-DC4E-8946-9DFF-D3C97CCF0553}"/>
              </a:ext>
            </a:extLst>
          </p:cNvPr>
          <p:cNvSpPr>
            <a:spLocks noGrp="1"/>
          </p:cNvSpPr>
          <p:nvPr>
            <p:ph sz="half" idx="1"/>
          </p:nvPr>
        </p:nvSpPr>
        <p:spPr>
          <a:xfrm>
            <a:off x="838200" y="1825625"/>
            <a:ext cx="5181600" cy="4351338"/>
          </a:xfrm>
        </p:spPr>
        <p:txBody>
          <a:bodyPr/>
          <a:lstStyle/>
          <a:p>
            <a:r>
              <a:rPr lang="tr-TR"/>
              <a:t>Asıl metin stillerini düzenle
İkinci düzey
Üçüncü düzey
Dördüncü düzey
Beşinci düzey</a:t>
            </a:r>
          </a:p>
        </p:txBody>
      </p:sp>
      <p:sp>
        <p:nvSpPr>
          <p:cNvPr id="4" name="İçerik Yer Tutucusu 3">
            <a:extLst>
              <a:ext uri="{FF2B5EF4-FFF2-40B4-BE49-F238E27FC236}">
                <a16:creationId xmlns:a16="http://schemas.microsoft.com/office/drawing/2014/main" id="{39DB89F8-9960-0146-A2DA-ED9AC94719FE}"/>
              </a:ext>
            </a:extLst>
          </p:cNvPr>
          <p:cNvSpPr>
            <a:spLocks noGrp="1"/>
          </p:cNvSpPr>
          <p:nvPr>
            <p:ph sz="half" idx="2"/>
          </p:nvPr>
        </p:nvSpPr>
        <p:spPr>
          <a:xfrm>
            <a:off x="6172200" y="1825625"/>
            <a:ext cx="5181600" cy="4351338"/>
          </a:xfrm>
        </p:spPr>
        <p:txBody>
          <a:bodyPr/>
          <a:lstStyle/>
          <a:p>
            <a:r>
              <a:rPr lang="tr-TR"/>
              <a:t>Asıl metin stillerini düzenle
İkinci düzey
Üçüncü düzey
Dördüncü düzey
Beşinci düzey</a:t>
            </a:r>
          </a:p>
        </p:txBody>
      </p:sp>
      <p:sp>
        <p:nvSpPr>
          <p:cNvPr id="5" name="Veri Yer Tutucusu 4">
            <a:extLst>
              <a:ext uri="{FF2B5EF4-FFF2-40B4-BE49-F238E27FC236}">
                <a16:creationId xmlns:a16="http://schemas.microsoft.com/office/drawing/2014/main" id="{E3DE855E-11CF-CF43-9EA0-FE0A794859BF}"/>
              </a:ext>
            </a:extLst>
          </p:cNvPr>
          <p:cNvSpPr>
            <a:spLocks noGrp="1"/>
          </p:cNvSpPr>
          <p:nvPr>
            <p:ph type="dt" sz="half" idx="10"/>
          </p:nvPr>
        </p:nvSpPr>
        <p:spPr/>
        <p:txBody>
          <a:bodyPr/>
          <a:lstStyle/>
          <a:p>
            <a:fld id="{2B789778-CDD3-FF46-AE02-C7F154E27228}" type="datetimeFigureOut">
              <a:rPr lang="tr-TR" smtClean="0"/>
              <a:t>5.05.2020</a:t>
            </a:fld>
            <a:endParaRPr lang="tr-TR"/>
          </a:p>
        </p:txBody>
      </p:sp>
      <p:sp>
        <p:nvSpPr>
          <p:cNvPr id="6" name="Alt Bilgi Yer Tutucusu 5">
            <a:extLst>
              <a:ext uri="{FF2B5EF4-FFF2-40B4-BE49-F238E27FC236}">
                <a16:creationId xmlns:a16="http://schemas.microsoft.com/office/drawing/2014/main" id="{F6FBE726-680C-CC46-85CA-AFB04CCA97FA}"/>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B27B7A9D-B631-9749-BFB5-22C0B63A00EC}"/>
              </a:ext>
            </a:extLst>
          </p:cNvPr>
          <p:cNvSpPr>
            <a:spLocks noGrp="1"/>
          </p:cNvSpPr>
          <p:nvPr>
            <p:ph type="sldNum" sz="quarter" idx="12"/>
          </p:nvPr>
        </p:nvSpPr>
        <p:spPr/>
        <p:txBody>
          <a:bodyPr/>
          <a:lstStyle/>
          <a:p>
            <a:fld id="{18DBE477-3968-9443-8E8F-0CA74D8987EC}" type="slidenum">
              <a:rPr lang="tr-TR" smtClean="0"/>
              <a:t>‹#›</a:t>
            </a:fld>
            <a:endParaRPr lang="tr-TR"/>
          </a:p>
        </p:txBody>
      </p:sp>
    </p:spTree>
    <p:extLst>
      <p:ext uri="{BB962C8B-B14F-4D97-AF65-F5344CB8AC3E}">
        <p14:creationId xmlns:p14="http://schemas.microsoft.com/office/powerpoint/2010/main" val="1497900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53B9D42-0058-8243-A213-B785BB5E42AF}"/>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B7347DFC-2E8A-5345-8AB0-8CF7643C76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tr-TR"/>
              <a:t>Asıl metin stillerini düzenle
İkinci düzey
Üçüncü düzey
Dördüncü düzey
Beşinci düzey</a:t>
            </a:r>
          </a:p>
        </p:txBody>
      </p:sp>
      <p:sp>
        <p:nvSpPr>
          <p:cNvPr id="4" name="İçerik Yer Tutucusu 3">
            <a:extLst>
              <a:ext uri="{FF2B5EF4-FFF2-40B4-BE49-F238E27FC236}">
                <a16:creationId xmlns:a16="http://schemas.microsoft.com/office/drawing/2014/main" id="{3CAB824B-6AC9-9D4D-A142-D39E589B1724}"/>
              </a:ext>
            </a:extLst>
          </p:cNvPr>
          <p:cNvSpPr>
            <a:spLocks noGrp="1"/>
          </p:cNvSpPr>
          <p:nvPr>
            <p:ph sz="half" idx="2"/>
          </p:nvPr>
        </p:nvSpPr>
        <p:spPr>
          <a:xfrm>
            <a:off x="839788" y="2505075"/>
            <a:ext cx="5157787" cy="3684588"/>
          </a:xfrm>
        </p:spPr>
        <p:txBody>
          <a:bodyPr/>
          <a:lstStyle/>
          <a:p>
            <a:r>
              <a:rPr lang="tr-TR"/>
              <a:t>Asıl metin stillerini düzenle
İkinci düzey
Üçüncü düzey
Dördüncü düzey
Beşinci düzey</a:t>
            </a:r>
          </a:p>
        </p:txBody>
      </p:sp>
      <p:sp>
        <p:nvSpPr>
          <p:cNvPr id="5" name="Metin Yer Tutucusu 4">
            <a:extLst>
              <a:ext uri="{FF2B5EF4-FFF2-40B4-BE49-F238E27FC236}">
                <a16:creationId xmlns:a16="http://schemas.microsoft.com/office/drawing/2014/main" id="{09924147-4FE0-E341-88BA-74216773EC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tr-TR"/>
              <a:t>Asıl metin stillerini düzenle
İkinci düzey
Üçüncü düzey
Dördüncü düzey
Beşinci düzey</a:t>
            </a:r>
          </a:p>
        </p:txBody>
      </p:sp>
      <p:sp>
        <p:nvSpPr>
          <p:cNvPr id="6" name="İçerik Yer Tutucusu 5">
            <a:extLst>
              <a:ext uri="{FF2B5EF4-FFF2-40B4-BE49-F238E27FC236}">
                <a16:creationId xmlns:a16="http://schemas.microsoft.com/office/drawing/2014/main" id="{22C4EA62-A252-0A45-BB8E-927DCDA07B2A}"/>
              </a:ext>
            </a:extLst>
          </p:cNvPr>
          <p:cNvSpPr>
            <a:spLocks noGrp="1"/>
          </p:cNvSpPr>
          <p:nvPr>
            <p:ph sz="quarter" idx="4"/>
          </p:nvPr>
        </p:nvSpPr>
        <p:spPr>
          <a:xfrm>
            <a:off x="6172200" y="2505075"/>
            <a:ext cx="5183188" cy="3684588"/>
          </a:xfrm>
        </p:spPr>
        <p:txBody>
          <a:bodyPr/>
          <a:lstStyle/>
          <a:p>
            <a:r>
              <a:rPr lang="tr-TR"/>
              <a:t>Asıl metin stillerini düzenle
İkinci düzey
Üçüncü düzey
Dördüncü düzey
Beşinci düzey</a:t>
            </a:r>
          </a:p>
        </p:txBody>
      </p:sp>
      <p:sp>
        <p:nvSpPr>
          <p:cNvPr id="7" name="Veri Yer Tutucusu 6">
            <a:extLst>
              <a:ext uri="{FF2B5EF4-FFF2-40B4-BE49-F238E27FC236}">
                <a16:creationId xmlns:a16="http://schemas.microsoft.com/office/drawing/2014/main" id="{B0AE2116-25B2-F64C-988F-8BB2B96687EC}"/>
              </a:ext>
            </a:extLst>
          </p:cNvPr>
          <p:cNvSpPr>
            <a:spLocks noGrp="1"/>
          </p:cNvSpPr>
          <p:nvPr>
            <p:ph type="dt" sz="half" idx="10"/>
          </p:nvPr>
        </p:nvSpPr>
        <p:spPr/>
        <p:txBody>
          <a:bodyPr/>
          <a:lstStyle/>
          <a:p>
            <a:fld id="{2B789778-CDD3-FF46-AE02-C7F154E27228}" type="datetimeFigureOut">
              <a:rPr lang="tr-TR" smtClean="0"/>
              <a:t>5.05.2020</a:t>
            </a:fld>
            <a:endParaRPr lang="tr-TR"/>
          </a:p>
        </p:txBody>
      </p:sp>
      <p:sp>
        <p:nvSpPr>
          <p:cNvPr id="8" name="Alt Bilgi Yer Tutucusu 7">
            <a:extLst>
              <a:ext uri="{FF2B5EF4-FFF2-40B4-BE49-F238E27FC236}">
                <a16:creationId xmlns:a16="http://schemas.microsoft.com/office/drawing/2014/main" id="{064F8FAD-6830-3E43-9A5E-281D8B99F1C4}"/>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E5FFB8CA-74F0-1740-9E93-525C768EECB2}"/>
              </a:ext>
            </a:extLst>
          </p:cNvPr>
          <p:cNvSpPr>
            <a:spLocks noGrp="1"/>
          </p:cNvSpPr>
          <p:nvPr>
            <p:ph type="sldNum" sz="quarter" idx="12"/>
          </p:nvPr>
        </p:nvSpPr>
        <p:spPr/>
        <p:txBody>
          <a:bodyPr/>
          <a:lstStyle/>
          <a:p>
            <a:fld id="{18DBE477-3968-9443-8E8F-0CA74D8987EC}" type="slidenum">
              <a:rPr lang="tr-TR" smtClean="0"/>
              <a:t>‹#›</a:t>
            </a:fld>
            <a:endParaRPr lang="tr-TR"/>
          </a:p>
        </p:txBody>
      </p:sp>
    </p:spTree>
    <p:extLst>
      <p:ext uri="{BB962C8B-B14F-4D97-AF65-F5344CB8AC3E}">
        <p14:creationId xmlns:p14="http://schemas.microsoft.com/office/powerpoint/2010/main" val="3690363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B037D6C-BD84-C847-B7E6-36FE6A51402F}"/>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4201D286-13CA-4F49-A94F-9175B6A7CD80}"/>
              </a:ext>
            </a:extLst>
          </p:cNvPr>
          <p:cNvSpPr>
            <a:spLocks noGrp="1"/>
          </p:cNvSpPr>
          <p:nvPr>
            <p:ph type="dt" sz="half" idx="10"/>
          </p:nvPr>
        </p:nvSpPr>
        <p:spPr/>
        <p:txBody>
          <a:bodyPr/>
          <a:lstStyle/>
          <a:p>
            <a:fld id="{2B789778-CDD3-FF46-AE02-C7F154E27228}" type="datetimeFigureOut">
              <a:rPr lang="tr-TR" smtClean="0"/>
              <a:t>5.05.2020</a:t>
            </a:fld>
            <a:endParaRPr lang="tr-TR"/>
          </a:p>
        </p:txBody>
      </p:sp>
      <p:sp>
        <p:nvSpPr>
          <p:cNvPr id="4" name="Alt Bilgi Yer Tutucusu 3">
            <a:extLst>
              <a:ext uri="{FF2B5EF4-FFF2-40B4-BE49-F238E27FC236}">
                <a16:creationId xmlns:a16="http://schemas.microsoft.com/office/drawing/2014/main" id="{183E87EA-FA45-C24A-81BD-D3A349A4B5E6}"/>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5AE3A782-ABEE-2044-BE57-B10204265852}"/>
              </a:ext>
            </a:extLst>
          </p:cNvPr>
          <p:cNvSpPr>
            <a:spLocks noGrp="1"/>
          </p:cNvSpPr>
          <p:nvPr>
            <p:ph type="sldNum" sz="quarter" idx="12"/>
          </p:nvPr>
        </p:nvSpPr>
        <p:spPr/>
        <p:txBody>
          <a:bodyPr/>
          <a:lstStyle/>
          <a:p>
            <a:fld id="{18DBE477-3968-9443-8E8F-0CA74D8987EC}" type="slidenum">
              <a:rPr lang="tr-TR" smtClean="0"/>
              <a:t>‹#›</a:t>
            </a:fld>
            <a:endParaRPr lang="tr-TR"/>
          </a:p>
        </p:txBody>
      </p:sp>
    </p:spTree>
    <p:extLst>
      <p:ext uri="{BB962C8B-B14F-4D97-AF65-F5344CB8AC3E}">
        <p14:creationId xmlns:p14="http://schemas.microsoft.com/office/powerpoint/2010/main" val="2888978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88C64586-B4B6-B141-BA58-54F357827D55}"/>
              </a:ext>
            </a:extLst>
          </p:cNvPr>
          <p:cNvSpPr>
            <a:spLocks noGrp="1"/>
          </p:cNvSpPr>
          <p:nvPr>
            <p:ph type="dt" sz="half" idx="10"/>
          </p:nvPr>
        </p:nvSpPr>
        <p:spPr/>
        <p:txBody>
          <a:bodyPr/>
          <a:lstStyle/>
          <a:p>
            <a:fld id="{2B789778-CDD3-FF46-AE02-C7F154E27228}" type="datetimeFigureOut">
              <a:rPr lang="tr-TR" smtClean="0"/>
              <a:t>5.05.2020</a:t>
            </a:fld>
            <a:endParaRPr lang="tr-TR"/>
          </a:p>
        </p:txBody>
      </p:sp>
      <p:sp>
        <p:nvSpPr>
          <p:cNvPr id="3" name="Alt Bilgi Yer Tutucusu 2">
            <a:extLst>
              <a:ext uri="{FF2B5EF4-FFF2-40B4-BE49-F238E27FC236}">
                <a16:creationId xmlns:a16="http://schemas.microsoft.com/office/drawing/2014/main" id="{D60498F0-286B-DE4E-B196-056C4A0D2946}"/>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42D5F63A-7DC2-4843-B893-2070E017A0DB}"/>
              </a:ext>
            </a:extLst>
          </p:cNvPr>
          <p:cNvSpPr>
            <a:spLocks noGrp="1"/>
          </p:cNvSpPr>
          <p:nvPr>
            <p:ph type="sldNum" sz="quarter" idx="12"/>
          </p:nvPr>
        </p:nvSpPr>
        <p:spPr/>
        <p:txBody>
          <a:bodyPr/>
          <a:lstStyle/>
          <a:p>
            <a:fld id="{18DBE477-3968-9443-8E8F-0CA74D8987EC}" type="slidenum">
              <a:rPr lang="tr-TR" smtClean="0"/>
              <a:t>‹#›</a:t>
            </a:fld>
            <a:endParaRPr lang="tr-TR"/>
          </a:p>
        </p:txBody>
      </p:sp>
    </p:spTree>
    <p:extLst>
      <p:ext uri="{BB962C8B-B14F-4D97-AF65-F5344CB8AC3E}">
        <p14:creationId xmlns:p14="http://schemas.microsoft.com/office/powerpoint/2010/main" val="367835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DF6103B-5983-8D4C-81D6-D74614A39F84}"/>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B49A8934-2CEF-7B47-9C6E-6313F22587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tr-TR"/>
              <a:t>Asıl metin stillerini düzenle
İkinci düzey
Üçüncü düzey
Dördüncü düzey
Beşinci düzey</a:t>
            </a:r>
          </a:p>
        </p:txBody>
      </p:sp>
      <p:sp>
        <p:nvSpPr>
          <p:cNvPr id="4" name="Metin Yer Tutucusu 3">
            <a:extLst>
              <a:ext uri="{FF2B5EF4-FFF2-40B4-BE49-F238E27FC236}">
                <a16:creationId xmlns:a16="http://schemas.microsoft.com/office/drawing/2014/main" id="{D61778CE-F366-7347-8CB7-A98A1BDA6D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tr-TR"/>
              <a:t>Asıl metin stillerini düzenle
İkinci düzey
Üçüncü düzey
Dördüncü düzey
Beşinci düzey</a:t>
            </a:r>
          </a:p>
        </p:txBody>
      </p:sp>
      <p:sp>
        <p:nvSpPr>
          <p:cNvPr id="5" name="Veri Yer Tutucusu 4">
            <a:extLst>
              <a:ext uri="{FF2B5EF4-FFF2-40B4-BE49-F238E27FC236}">
                <a16:creationId xmlns:a16="http://schemas.microsoft.com/office/drawing/2014/main" id="{C70B3828-D0A5-DD4A-83DF-ACA3AEFF0E7A}"/>
              </a:ext>
            </a:extLst>
          </p:cNvPr>
          <p:cNvSpPr>
            <a:spLocks noGrp="1"/>
          </p:cNvSpPr>
          <p:nvPr>
            <p:ph type="dt" sz="half" idx="10"/>
          </p:nvPr>
        </p:nvSpPr>
        <p:spPr/>
        <p:txBody>
          <a:bodyPr/>
          <a:lstStyle/>
          <a:p>
            <a:fld id="{2B789778-CDD3-FF46-AE02-C7F154E27228}" type="datetimeFigureOut">
              <a:rPr lang="tr-TR" smtClean="0"/>
              <a:t>5.05.2020</a:t>
            </a:fld>
            <a:endParaRPr lang="tr-TR"/>
          </a:p>
        </p:txBody>
      </p:sp>
      <p:sp>
        <p:nvSpPr>
          <p:cNvPr id="6" name="Alt Bilgi Yer Tutucusu 5">
            <a:extLst>
              <a:ext uri="{FF2B5EF4-FFF2-40B4-BE49-F238E27FC236}">
                <a16:creationId xmlns:a16="http://schemas.microsoft.com/office/drawing/2014/main" id="{5E9F0805-AF24-204D-9875-34FF2853694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CC5DF7BD-F463-A346-BFE6-824756055F02}"/>
              </a:ext>
            </a:extLst>
          </p:cNvPr>
          <p:cNvSpPr>
            <a:spLocks noGrp="1"/>
          </p:cNvSpPr>
          <p:nvPr>
            <p:ph type="sldNum" sz="quarter" idx="12"/>
          </p:nvPr>
        </p:nvSpPr>
        <p:spPr/>
        <p:txBody>
          <a:bodyPr/>
          <a:lstStyle/>
          <a:p>
            <a:fld id="{18DBE477-3968-9443-8E8F-0CA74D8987EC}" type="slidenum">
              <a:rPr lang="tr-TR" smtClean="0"/>
              <a:t>‹#›</a:t>
            </a:fld>
            <a:endParaRPr lang="tr-TR"/>
          </a:p>
        </p:txBody>
      </p:sp>
    </p:spTree>
    <p:extLst>
      <p:ext uri="{BB962C8B-B14F-4D97-AF65-F5344CB8AC3E}">
        <p14:creationId xmlns:p14="http://schemas.microsoft.com/office/powerpoint/2010/main" val="2982596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34D9940-6B0C-ED45-9B28-041D23B3D2B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E8F374D8-506C-3545-9922-E2906C657D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D195A048-4F67-1C40-AFF3-3BF28313C1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tr-TR"/>
              <a:t>Asıl metin stillerini düzenle
İkinci düzey
Üçüncü düzey
Dördüncü düzey
Beşinci düzey</a:t>
            </a:r>
          </a:p>
        </p:txBody>
      </p:sp>
      <p:sp>
        <p:nvSpPr>
          <p:cNvPr id="5" name="Veri Yer Tutucusu 4">
            <a:extLst>
              <a:ext uri="{FF2B5EF4-FFF2-40B4-BE49-F238E27FC236}">
                <a16:creationId xmlns:a16="http://schemas.microsoft.com/office/drawing/2014/main" id="{E68FF788-1537-DD40-9EF9-2E1F33C9A49A}"/>
              </a:ext>
            </a:extLst>
          </p:cNvPr>
          <p:cNvSpPr>
            <a:spLocks noGrp="1"/>
          </p:cNvSpPr>
          <p:nvPr>
            <p:ph type="dt" sz="half" idx="10"/>
          </p:nvPr>
        </p:nvSpPr>
        <p:spPr/>
        <p:txBody>
          <a:bodyPr/>
          <a:lstStyle/>
          <a:p>
            <a:fld id="{2B789778-CDD3-FF46-AE02-C7F154E27228}" type="datetimeFigureOut">
              <a:rPr lang="tr-TR" smtClean="0"/>
              <a:t>5.05.2020</a:t>
            </a:fld>
            <a:endParaRPr lang="tr-TR"/>
          </a:p>
        </p:txBody>
      </p:sp>
      <p:sp>
        <p:nvSpPr>
          <p:cNvPr id="6" name="Alt Bilgi Yer Tutucusu 5">
            <a:extLst>
              <a:ext uri="{FF2B5EF4-FFF2-40B4-BE49-F238E27FC236}">
                <a16:creationId xmlns:a16="http://schemas.microsoft.com/office/drawing/2014/main" id="{3D1BB884-F3F0-B542-9CB1-710EDE37F2D1}"/>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1CC98F47-8185-5D48-8352-584E28E0D8A8}"/>
              </a:ext>
            </a:extLst>
          </p:cNvPr>
          <p:cNvSpPr>
            <a:spLocks noGrp="1"/>
          </p:cNvSpPr>
          <p:nvPr>
            <p:ph type="sldNum" sz="quarter" idx="12"/>
          </p:nvPr>
        </p:nvSpPr>
        <p:spPr/>
        <p:txBody>
          <a:bodyPr/>
          <a:lstStyle/>
          <a:p>
            <a:fld id="{18DBE477-3968-9443-8E8F-0CA74D8987EC}" type="slidenum">
              <a:rPr lang="tr-TR" smtClean="0"/>
              <a:t>‹#›</a:t>
            </a:fld>
            <a:endParaRPr lang="tr-TR"/>
          </a:p>
        </p:txBody>
      </p:sp>
    </p:spTree>
    <p:extLst>
      <p:ext uri="{BB962C8B-B14F-4D97-AF65-F5344CB8AC3E}">
        <p14:creationId xmlns:p14="http://schemas.microsoft.com/office/powerpoint/2010/main" val="2678010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C8B32EF9-C574-CE4C-B97E-25D1C8C4FD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95C456B4-AC4F-C245-B6EF-67D7AA7B18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94B4ADFF-26D8-9A40-8CED-EE61556E3A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789778-CDD3-FF46-AE02-C7F154E27228}" type="datetimeFigureOut">
              <a:rPr lang="tr-TR" smtClean="0"/>
              <a:t>5.05.2020</a:t>
            </a:fld>
            <a:endParaRPr lang="tr-TR"/>
          </a:p>
        </p:txBody>
      </p:sp>
      <p:sp>
        <p:nvSpPr>
          <p:cNvPr id="5" name="Alt Bilgi Yer Tutucusu 4">
            <a:extLst>
              <a:ext uri="{FF2B5EF4-FFF2-40B4-BE49-F238E27FC236}">
                <a16:creationId xmlns:a16="http://schemas.microsoft.com/office/drawing/2014/main" id="{1DBCF901-F344-2C4A-8831-515DC14590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2B712C68-B71C-D242-B2DA-74ACF49318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DBE477-3968-9443-8E8F-0CA74D8987EC}" type="slidenum">
              <a:rPr lang="tr-TR" smtClean="0"/>
              <a:t>‹#›</a:t>
            </a:fld>
            <a:endParaRPr lang="tr-TR"/>
          </a:p>
        </p:txBody>
      </p:sp>
    </p:spTree>
    <p:extLst>
      <p:ext uri="{BB962C8B-B14F-4D97-AF65-F5344CB8AC3E}">
        <p14:creationId xmlns:p14="http://schemas.microsoft.com/office/powerpoint/2010/main" val="3779857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3876E">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Unvan 1">
            <a:extLst>
              <a:ext uri="{FF2B5EF4-FFF2-40B4-BE49-F238E27FC236}">
                <a16:creationId xmlns:a16="http://schemas.microsoft.com/office/drawing/2014/main" id="{37E25A5A-4167-D34B-BC1E-00C387E627C3}"/>
              </a:ext>
            </a:extLst>
          </p:cNvPr>
          <p:cNvSpPr>
            <a:spLocks noGrp="1"/>
          </p:cNvSpPr>
          <p:nvPr>
            <p:ph type="ctrTitle"/>
          </p:nvPr>
        </p:nvSpPr>
        <p:spPr>
          <a:xfrm>
            <a:off x="524256" y="4767072"/>
            <a:ext cx="6594189" cy="1625210"/>
          </a:xfrm>
        </p:spPr>
        <p:txBody>
          <a:bodyPr vert="horz" lIns="91440" tIns="45720" rIns="91440" bIns="45720" rtlCol="0" anchor="ctr">
            <a:normAutofit/>
          </a:bodyPr>
          <a:lstStyle/>
          <a:p>
            <a:pPr algn="r"/>
            <a:r>
              <a:rPr lang="en-US" sz="4400" b="1">
                <a:solidFill>
                  <a:srgbClr val="FFFFFF"/>
                </a:solidFill>
              </a:rPr>
              <a:t>TR - EU Negotiation Process</a:t>
            </a:r>
          </a:p>
        </p:txBody>
      </p:sp>
      <p:pic>
        <p:nvPicPr>
          <p:cNvPr id="6" name="Resim 5">
            <a:extLst>
              <a:ext uri="{FF2B5EF4-FFF2-40B4-BE49-F238E27FC236}">
                <a16:creationId xmlns:a16="http://schemas.microsoft.com/office/drawing/2014/main" id="{EE467050-BA90-B74E-BA69-C2D1843BA416}"/>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27547" y="321733"/>
            <a:ext cx="7058306" cy="4107392"/>
          </a:xfrm>
          <a:prstGeom prst="rect">
            <a:avLst/>
          </a:prstGeom>
        </p:spPr>
      </p:pic>
      <p:sp>
        <p:nvSpPr>
          <p:cNvPr id="19" name="Rectangle 1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Alt Başlık 2">
            <a:extLst>
              <a:ext uri="{FF2B5EF4-FFF2-40B4-BE49-F238E27FC236}">
                <a16:creationId xmlns:a16="http://schemas.microsoft.com/office/drawing/2014/main" id="{ED8D1A22-EB61-974A-A377-EA6DB463481E}"/>
              </a:ext>
            </a:extLst>
          </p:cNvPr>
          <p:cNvSpPr>
            <a:spLocks noGrp="1"/>
          </p:cNvSpPr>
          <p:nvPr>
            <p:ph type="subTitle" idx="1"/>
          </p:nvPr>
        </p:nvSpPr>
        <p:spPr>
          <a:xfrm>
            <a:off x="8029319" y="917725"/>
            <a:ext cx="3424739" cy="4852362"/>
          </a:xfrm>
        </p:spPr>
        <p:txBody>
          <a:bodyPr vert="horz" lIns="91440" tIns="45720" rIns="91440" bIns="45720" rtlCol="0" anchor="ctr">
            <a:normAutofit/>
          </a:bodyPr>
          <a:lstStyle/>
          <a:p>
            <a:pPr indent="-228600" algn="l">
              <a:buFont typeface="Arial" panose="020B0604020202020204" pitchFamily="34" charset="0"/>
              <a:buChar char="•"/>
            </a:pPr>
            <a:endParaRPr lang="en-US" sz="2000">
              <a:solidFill>
                <a:srgbClr val="FFFFFF"/>
              </a:solidFill>
            </a:endParaRPr>
          </a:p>
          <a:p>
            <a:pPr indent="-228600" algn="l">
              <a:buFont typeface="Arial" panose="020B0604020202020204" pitchFamily="34" charset="0"/>
              <a:buChar char="•"/>
            </a:pPr>
            <a:r>
              <a:rPr lang="en-US" sz="2000">
                <a:solidFill>
                  <a:srgbClr val="FFFFFF"/>
                </a:solidFill>
                <a:highlight>
                  <a:srgbClr val="008000"/>
                </a:highlight>
              </a:rPr>
              <a:t>CHAPTER 8</a:t>
            </a:r>
          </a:p>
          <a:p>
            <a:pPr indent="-228600" algn="l">
              <a:buFont typeface="Arial" panose="020B0604020202020204" pitchFamily="34" charset="0"/>
              <a:buChar char="•"/>
            </a:pPr>
            <a:endParaRPr lang="en-US" sz="2000" i="1">
              <a:solidFill>
                <a:srgbClr val="FFFFFF"/>
              </a:solidFill>
            </a:endParaRPr>
          </a:p>
          <a:p>
            <a:pPr indent="-228600" algn="l">
              <a:buFont typeface="Arial" panose="020B0604020202020204" pitchFamily="34" charset="0"/>
              <a:buChar char="•"/>
            </a:pPr>
            <a:endParaRPr lang="en-US" sz="2000" i="1">
              <a:solidFill>
                <a:srgbClr val="FFFFFF"/>
              </a:solidFill>
            </a:endParaRPr>
          </a:p>
          <a:p>
            <a:pPr indent="-228600" algn="l">
              <a:buFont typeface="Arial" panose="020B0604020202020204" pitchFamily="34" charset="0"/>
              <a:buChar char="•"/>
            </a:pPr>
            <a:r>
              <a:rPr lang="en-US" sz="2000" i="1">
                <a:solidFill>
                  <a:srgbClr val="FFFFFF"/>
                </a:solidFill>
              </a:rPr>
              <a:t>Res. Assist. PhD. Arzu Gökdai</a:t>
            </a:r>
          </a:p>
          <a:p>
            <a:pPr indent="-228600" algn="l">
              <a:buFont typeface="Arial" panose="020B0604020202020204" pitchFamily="34" charset="0"/>
              <a:buChar char="•"/>
            </a:pPr>
            <a:endParaRPr lang="en-US" sz="2000">
              <a:solidFill>
                <a:srgbClr val="FFFFFF"/>
              </a:solidFill>
            </a:endParaRPr>
          </a:p>
        </p:txBody>
      </p:sp>
    </p:spTree>
    <p:extLst>
      <p:ext uri="{BB962C8B-B14F-4D97-AF65-F5344CB8AC3E}">
        <p14:creationId xmlns:p14="http://schemas.microsoft.com/office/powerpoint/2010/main" val="2425950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F747D312-F7F2-324F-BA1F-3F6CA7CAB41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 y="10"/>
            <a:ext cx="12192001" cy="4666928"/>
          </a:xfrm>
          <a:prstGeom prst="rect">
            <a:avLst/>
          </a:prstGeom>
        </p:spPr>
      </p:pic>
      <p:pic>
        <p:nvPicPr>
          <p:cNvPr id="9" name="Picture 8">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a:ext>
            </a:extLst>
          </a:blip>
          <a:srcRect t="51657"/>
          <a:stretch/>
        </p:blipFill>
        <p:spPr>
          <a:xfrm>
            <a:off x="0" y="3542616"/>
            <a:ext cx="12192000" cy="3315384"/>
          </a:xfrm>
          <a:prstGeom prst="rect">
            <a:avLst/>
          </a:prstGeom>
        </p:spPr>
      </p:pic>
      <p:sp>
        <p:nvSpPr>
          <p:cNvPr id="11" name="Oval 10">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id="{72ED5AC3-8D5A-344C-866B-D87BB8FC0CFE}"/>
              </a:ext>
            </a:extLst>
          </p:cNvPr>
          <p:cNvSpPr>
            <a:spLocks noGrp="1"/>
          </p:cNvSpPr>
          <p:nvPr>
            <p:ph type="title"/>
          </p:nvPr>
        </p:nvSpPr>
        <p:spPr>
          <a:xfrm>
            <a:off x="804998" y="4551037"/>
            <a:ext cx="2923854" cy="1509931"/>
          </a:xfrm>
        </p:spPr>
        <p:txBody>
          <a:bodyPr>
            <a:normAutofit fontScale="90000"/>
          </a:bodyPr>
          <a:lstStyle/>
          <a:p>
            <a:pPr algn="ctr"/>
            <a:r>
              <a:rPr lang="tr-TR" sz="4000" b="1" dirty="0" err="1"/>
              <a:t>Opening</a:t>
            </a:r>
            <a:r>
              <a:rPr lang="tr-TR" sz="4000" b="1" dirty="0"/>
              <a:t> </a:t>
            </a:r>
            <a:r>
              <a:rPr lang="tr-TR" sz="4000" b="1" dirty="0" err="1"/>
              <a:t>and</a:t>
            </a:r>
            <a:r>
              <a:rPr lang="tr-TR" sz="4000" b="1" dirty="0"/>
              <a:t> </a:t>
            </a:r>
            <a:r>
              <a:rPr lang="tr-TR" sz="4000" b="1" dirty="0" err="1"/>
              <a:t>Closing</a:t>
            </a:r>
            <a:r>
              <a:rPr lang="tr-TR" sz="4000" b="1" dirty="0"/>
              <a:t> </a:t>
            </a:r>
            <a:r>
              <a:rPr lang="tr-TR" sz="4000" b="1" dirty="0" err="1"/>
              <a:t>Chapters</a:t>
            </a:r>
            <a:endParaRPr lang="tr-TR" sz="4000" dirty="0">
              <a:solidFill>
                <a:srgbClr val="000000"/>
              </a:solidFill>
            </a:endParaRPr>
          </a:p>
        </p:txBody>
      </p:sp>
      <p:sp>
        <p:nvSpPr>
          <p:cNvPr id="3" name="İçerik Yer Tutucusu 2">
            <a:extLst>
              <a:ext uri="{FF2B5EF4-FFF2-40B4-BE49-F238E27FC236}">
                <a16:creationId xmlns:a16="http://schemas.microsoft.com/office/drawing/2014/main" id="{001DFE56-B264-CF45-9C5D-FF0B40C52C42}"/>
              </a:ext>
            </a:extLst>
          </p:cNvPr>
          <p:cNvSpPr>
            <a:spLocks noGrp="1"/>
          </p:cNvSpPr>
          <p:nvPr>
            <p:ph idx="1"/>
          </p:nvPr>
        </p:nvSpPr>
        <p:spPr>
          <a:xfrm>
            <a:off x="3990109" y="4203865"/>
            <a:ext cx="7722919" cy="2505694"/>
          </a:xfrm>
        </p:spPr>
        <p:txBody>
          <a:bodyPr anchor="ctr">
            <a:normAutofit/>
          </a:bodyPr>
          <a:lstStyle/>
          <a:p>
            <a:pPr marL="0" indent="0" algn="ctr">
              <a:buNone/>
            </a:pPr>
            <a:r>
              <a:rPr lang="en" sz="1800" dirty="0">
                <a:solidFill>
                  <a:srgbClr val="000000"/>
                </a:solidFill>
              </a:rPr>
              <a:t>The chapters are provisionally closed as agreement is reached on each – but nothing is agreed until everything is agreed. As the </a:t>
            </a:r>
            <a:r>
              <a:rPr lang="en" sz="1800" i="1" dirty="0">
                <a:solidFill>
                  <a:srgbClr val="000000"/>
                </a:solidFill>
              </a:rPr>
              <a:t>acquis</a:t>
            </a:r>
            <a:r>
              <a:rPr lang="en" sz="1800" dirty="0">
                <a:solidFill>
                  <a:srgbClr val="000000"/>
                </a:solidFill>
              </a:rPr>
              <a:t> is constantly evolving chapters can be reopened later should it be necessary. </a:t>
            </a:r>
          </a:p>
          <a:p>
            <a:pPr marL="0" indent="0" algn="ctr">
              <a:buNone/>
            </a:pPr>
            <a:r>
              <a:rPr lang="en" sz="1800" dirty="0">
                <a:solidFill>
                  <a:srgbClr val="000000"/>
                </a:solidFill>
              </a:rPr>
              <a:t>Throughout this process, the Commission monitors progress of the candidate country's preparations for membership. </a:t>
            </a:r>
            <a:r>
              <a:rPr lang="en" sz="1800" i="1" dirty="0">
                <a:solidFill>
                  <a:srgbClr val="000000"/>
                </a:solidFill>
              </a:rPr>
              <a:t>The results of the monitoring exercise are published in a yearly 'Regular Report'. </a:t>
            </a:r>
            <a:r>
              <a:rPr lang="en" sz="1800" b="1" i="1" dirty="0">
                <a:solidFill>
                  <a:srgbClr val="000000"/>
                </a:solidFill>
              </a:rPr>
              <a:t>The speed of the accession negotiations is determined by the progress on implementation of the reforms in the candidate country, in line with the Copenhagen Criteria for membership.</a:t>
            </a:r>
          </a:p>
          <a:p>
            <a:pPr marL="0" indent="0">
              <a:buNone/>
            </a:pPr>
            <a:endParaRPr lang="en" sz="1100" dirty="0">
              <a:solidFill>
                <a:srgbClr val="000000"/>
              </a:solidFill>
            </a:endParaRPr>
          </a:p>
          <a:p>
            <a:endParaRPr lang="tr-TR" sz="1100" dirty="0">
              <a:solidFill>
                <a:srgbClr val="000000"/>
              </a:solidFill>
            </a:endParaRPr>
          </a:p>
        </p:txBody>
      </p:sp>
    </p:spTree>
    <p:extLst>
      <p:ext uri="{BB962C8B-B14F-4D97-AF65-F5344CB8AC3E}">
        <p14:creationId xmlns:p14="http://schemas.microsoft.com/office/powerpoint/2010/main" val="3297831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
        <p:nvSpPr>
          <p:cNvPr id="2" name="Unvan 1">
            <a:extLst>
              <a:ext uri="{FF2B5EF4-FFF2-40B4-BE49-F238E27FC236}">
                <a16:creationId xmlns:a16="http://schemas.microsoft.com/office/drawing/2014/main" id="{1D2FD184-D198-1E47-B010-28729472A40C}"/>
              </a:ext>
            </a:extLst>
          </p:cNvPr>
          <p:cNvSpPr>
            <a:spLocks noGrp="1"/>
          </p:cNvSpPr>
          <p:nvPr>
            <p:ph type="title"/>
          </p:nvPr>
        </p:nvSpPr>
        <p:spPr>
          <a:xfrm>
            <a:off x="804998" y="798445"/>
            <a:ext cx="4803636" cy="1311664"/>
          </a:xfrm>
        </p:spPr>
        <p:txBody>
          <a:bodyPr>
            <a:normAutofit/>
          </a:bodyPr>
          <a:lstStyle/>
          <a:p>
            <a:r>
              <a:rPr lang="tr-TR" b="1">
                <a:solidFill>
                  <a:srgbClr val="000000"/>
                </a:solidFill>
              </a:rPr>
              <a:t>Becoming an EU member</a:t>
            </a:r>
            <a:endParaRPr lang="tr-TR">
              <a:solidFill>
                <a:srgbClr val="000000"/>
              </a:solidFill>
            </a:endParaRPr>
          </a:p>
        </p:txBody>
      </p:sp>
      <p:sp>
        <p:nvSpPr>
          <p:cNvPr id="3" name="İçerik Yer Tutucusu 2">
            <a:extLst>
              <a:ext uri="{FF2B5EF4-FFF2-40B4-BE49-F238E27FC236}">
                <a16:creationId xmlns:a16="http://schemas.microsoft.com/office/drawing/2014/main" id="{2A7619D1-9E39-9348-AB1C-7A2B60EE8A28}"/>
              </a:ext>
            </a:extLst>
          </p:cNvPr>
          <p:cNvSpPr>
            <a:spLocks noGrp="1"/>
          </p:cNvSpPr>
          <p:nvPr>
            <p:ph idx="1"/>
          </p:nvPr>
        </p:nvSpPr>
        <p:spPr>
          <a:xfrm>
            <a:off x="804998" y="2699654"/>
            <a:ext cx="4706803" cy="3788830"/>
          </a:xfrm>
        </p:spPr>
        <p:txBody>
          <a:bodyPr anchor="ctr">
            <a:normAutofit/>
          </a:bodyPr>
          <a:lstStyle/>
          <a:p>
            <a:pPr marL="0" indent="0" algn="ctr">
              <a:buNone/>
            </a:pPr>
            <a:r>
              <a:rPr lang="en" sz="2000" dirty="0">
                <a:solidFill>
                  <a:srgbClr val="000000"/>
                </a:solidFill>
              </a:rPr>
              <a:t>Once agreement has been reached on all chapters of the acquis, a process that takes some years, the results are incorporated into an </a:t>
            </a:r>
            <a:r>
              <a:rPr lang="en" sz="2000" b="1" i="1" dirty="0">
                <a:solidFill>
                  <a:srgbClr val="000000"/>
                </a:solidFill>
              </a:rPr>
              <a:t>"Accession Treaty".</a:t>
            </a:r>
          </a:p>
          <a:p>
            <a:pPr marL="0" indent="0" algn="ctr">
              <a:buNone/>
            </a:pPr>
            <a:r>
              <a:rPr lang="en" sz="2000" dirty="0">
                <a:solidFill>
                  <a:srgbClr val="000000"/>
                </a:solidFill>
              </a:rPr>
              <a:t>Prior to signing the Accession Treaty, the Commission delivers its final opinion on the Candidate Country's membership application. </a:t>
            </a:r>
            <a:r>
              <a:rPr lang="en" sz="2000" i="1" dirty="0">
                <a:solidFill>
                  <a:srgbClr val="000000"/>
                </a:solidFill>
              </a:rPr>
              <a:t>Additionally, the European Parliament needs to give its consent and, finally, the European Council must reach a unanimous decision on acceptance of the application.</a:t>
            </a:r>
          </a:p>
          <a:p>
            <a:pPr marL="0" indent="0">
              <a:buNone/>
            </a:pPr>
            <a:endParaRPr lang="en" sz="2000" dirty="0">
              <a:solidFill>
                <a:srgbClr val="000000"/>
              </a:solidFill>
            </a:endParaRPr>
          </a:p>
          <a:p>
            <a:endParaRPr lang="tr-TR" sz="2000" dirty="0">
              <a:solidFill>
                <a:srgbClr val="000000"/>
              </a:solidFill>
            </a:endParaRPr>
          </a:p>
        </p:txBody>
      </p:sp>
      <p:sp>
        <p:nvSpPr>
          <p:cNvPr id="13"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Resim 3">
            <a:extLst>
              <a:ext uri="{FF2B5EF4-FFF2-40B4-BE49-F238E27FC236}">
                <a16:creationId xmlns:a16="http://schemas.microsoft.com/office/drawing/2014/main" id="{B89BC11C-9E8C-4947-A18B-28E8396B202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2010597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id="{E1C2B6CB-3281-3E4A-8020-BE620C76C78C}"/>
              </a:ext>
            </a:extLst>
          </p:cNvPr>
          <p:cNvSpPr>
            <a:spLocks noGrp="1"/>
          </p:cNvSpPr>
          <p:nvPr>
            <p:ph type="title"/>
          </p:nvPr>
        </p:nvSpPr>
        <p:spPr>
          <a:xfrm>
            <a:off x="589560" y="856180"/>
            <a:ext cx="4560584" cy="1128068"/>
          </a:xfrm>
        </p:spPr>
        <p:txBody>
          <a:bodyPr anchor="ctr">
            <a:normAutofit/>
          </a:bodyPr>
          <a:lstStyle/>
          <a:p>
            <a:r>
              <a:rPr lang="tr-TR" sz="4000" b="1"/>
              <a:t>Who</a:t>
            </a:r>
            <a:r>
              <a:rPr lang="tr-TR" sz="4000" b="1" dirty="0"/>
              <a:t> is </a:t>
            </a:r>
            <a:r>
              <a:rPr lang="tr-TR" sz="4000" b="1"/>
              <a:t>involved</a:t>
            </a:r>
            <a:r>
              <a:rPr lang="tr-TR" sz="4000" b="1" dirty="0"/>
              <a:t> ?</a:t>
            </a:r>
            <a:endParaRPr lang="tr-TR" sz="4000" dirty="0"/>
          </a:p>
        </p:txBody>
      </p:sp>
      <p:grpSp>
        <p:nvGrpSpPr>
          <p:cNvPr id="21" name="Group 2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2" name="Rectangle 2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3E19D526-7562-3F40-BB88-AAAF6CA2DDCE}"/>
              </a:ext>
            </a:extLst>
          </p:cNvPr>
          <p:cNvSpPr>
            <a:spLocks noGrp="1"/>
          </p:cNvSpPr>
          <p:nvPr>
            <p:ph idx="1"/>
          </p:nvPr>
        </p:nvSpPr>
        <p:spPr>
          <a:xfrm>
            <a:off x="355196" y="2400186"/>
            <a:ext cx="4940040" cy="4292245"/>
          </a:xfrm>
        </p:spPr>
        <p:txBody>
          <a:bodyPr anchor="ctr">
            <a:normAutofit fontScale="85000" lnSpcReduction="20000"/>
          </a:bodyPr>
          <a:lstStyle/>
          <a:p>
            <a:pPr marL="0" indent="0">
              <a:buNone/>
            </a:pPr>
            <a:r>
              <a:rPr lang="en" sz="2000" b="1" dirty="0"/>
              <a:t>Negotiations take place in bilateral Intergovernmental Conferences between the Member States and Turkey, called accession conferences.</a:t>
            </a:r>
            <a:endParaRPr lang="en" sz="2000" dirty="0"/>
          </a:p>
          <a:p>
            <a:pPr marL="0" indent="0">
              <a:buNone/>
            </a:pPr>
            <a:r>
              <a:rPr lang="en" sz="2000" b="1" dirty="0"/>
              <a:t>27 Member States of the EU…</a:t>
            </a:r>
            <a:endParaRPr lang="en" sz="2000" dirty="0"/>
          </a:p>
          <a:p>
            <a:pPr marL="0" indent="0">
              <a:buNone/>
            </a:pPr>
            <a:br>
              <a:rPr lang="en" sz="2000" dirty="0"/>
            </a:br>
            <a:r>
              <a:rPr lang="en" sz="2000" dirty="0"/>
              <a:t>In order to agree common positions among themselves before presenting them to Turkey, the EU Member States meet in the framework of the EU Council of Ministers. </a:t>
            </a:r>
            <a:r>
              <a:rPr lang="en" sz="2000" b="1" dirty="0"/>
              <a:t>All decisions are taken by unanimity</a:t>
            </a:r>
            <a:r>
              <a:rPr lang="en" sz="2000" dirty="0"/>
              <a:t>.</a:t>
            </a:r>
          </a:p>
          <a:p>
            <a:pPr marL="0" indent="0">
              <a:buNone/>
            </a:pPr>
            <a:br>
              <a:rPr lang="en" sz="2000" dirty="0"/>
            </a:br>
            <a:r>
              <a:rPr lang="en" sz="2000" dirty="0"/>
              <a:t>The Council of Ministers (one representative from each Member States) is the chief actor and decision-maker on the EU side. The rotating Presidency of the Council chairs the meetings and ensures communication with Turkey.</a:t>
            </a:r>
          </a:p>
          <a:p>
            <a:pPr marL="0" indent="0">
              <a:buNone/>
            </a:pPr>
            <a:br>
              <a:rPr lang="en" sz="2000" dirty="0"/>
            </a:br>
            <a:r>
              <a:rPr lang="en" sz="2000" b="1" dirty="0"/>
              <a:t>…and Turkey</a:t>
            </a:r>
          </a:p>
          <a:p>
            <a:pPr marL="0" indent="0">
              <a:buNone/>
            </a:pPr>
            <a:endParaRPr lang="en" sz="1400" dirty="0"/>
          </a:p>
          <a:p>
            <a:endParaRPr lang="tr-TR" sz="1400" dirty="0"/>
          </a:p>
        </p:txBody>
      </p:sp>
      <p:sp>
        <p:nvSpPr>
          <p:cNvPr id="27" name="Rectangle 2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FF9F5882-FB5B-AD45-8741-6BE5C30B705B}"/>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5977788" y="799352"/>
            <a:ext cx="5425410" cy="5259296"/>
          </a:xfrm>
          <a:prstGeom prst="rect">
            <a:avLst/>
          </a:prstGeom>
        </p:spPr>
      </p:pic>
    </p:spTree>
    <p:extLst>
      <p:ext uri="{BB962C8B-B14F-4D97-AF65-F5344CB8AC3E}">
        <p14:creationId xmlns:p14="http://schemas.microsoft.com/office/powerpoint/2010/main" val="3929010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id="{DDC04E89-0DF2-E240-9258-B660BBFBC83B}"/>
              </a:ext>
            </a:extLst>
          </p:cNvPr>
          <p:cNvSpPr>
            <a:spLocks noGrp="1"/>
          </p:cNvSpPr>
          <p:nvPr>
            <p:ph type="title"/>
          </p:nvPr>
        </p:nvSpPr>
        <p:spPr>
          <a:xfrm>
            <a:off x="290399" y="0"/>
            <a:ext cx="5130795" cy="1461778"/>
          </a:xfrm>
        </p:spPr>
        <p:txBody>
          <a:bodyPr>
            <a:normAutofit/>
          </a:bodyPr>
          <a:lstStyle/>
          <a:p>
            <a:r>
              <a:rPr lang="tr-TR" sz="4000" b="1" dirty="0" err="1"/>
              <a:t>Negotiation</a:t>
            </a:r>
            <a:r>
              <a:rPr lang="tr-TR" sz="4000" b="1" dirty="0"/>
              <a:t> </a:t>
            </a:r>
            <a:r>
              <a:rPr lang="tr-TR" sz="4000" b="1" dirty="0" err="1"/>
              <a:t>chapters</a:t>
            </a:r>
            <a:endParaRPr lang="tr-TR" sz="4000" dirty="0"/>
          </a:p>
        </p:txBody>
      </p:sp>
      <p:sp>
        <p:nvSpPr>
          <p:cNvPr id="3" name="İçerik Yer Tutucusu 2">
            <a:extLst>
              <a:ext uri="{FF2B5EF4-FFF2-40B4-BE49-F238E27FC236}">
                <a16:creationId xmlns:a16="http://schemas.microsoft.com/office/drawing/2014/main" id="{3956D599-9B88-FD41-84CD-80ABDBDDADDD}"/>
              </a:ext>
            </a:extLst>
          </p:cNvPr>
          <p:cNvSpPr>
            <a:spLocks noGrp="1"/>
          </p:cNvSpPr>
          <p:nvPr>
            <p:ph idx="1"/>
          </p:nvPr>
        </p:nvSpPr>
        <p:spPr>
          <a:xfrm>
            <a:off x="145380" y="1277276"/>
            <a:ext cx="5420834" cy="5154966"/>
          </a:xfrm>
        </p:spPr>
        <p:txBody>
          <a:bodyPr>
            <a:normAutofit/>
          </a:bodyPr>
          <a:lstStyle/>
          <a:p>
            <a:pPr marL="0" indent="0" algn="ctr">
              <a:buNone/>
            </a:pPr>
            <a:r>
              <a:rPr lang="en" sz="1600" b="1" dirty="0"/>
              <a:t>The 130,000 pages, which make up the European Union </a:t>
            </a:r>
            <a:r>
              <a:rPr lang="en" sz="1600" b="1" i="1" dirty="0"/>
              <a:t>Acquis</a:t>
            </a:r>
            <a:r>
              <a:rPr lang="en" sz="1600" b="1" dirty="0"/>
              <a:t> is grouped in 35 chapters, and it is constantly evolving as new rules and regulations are incorporated.</a:t>
            </a:r>
            <a:endParaRPr lang="en" sz="1600" dirty="0"/>
          </a:p>
          <a:p>
            <a:pPr marL="0" indent="0" algn="ctr">
              <a:buNone/>
            </a:pPr>
            <a:r>
              <a:rPr lang="en" sz="1600" b="1" dirty="0"/>
              <a:t>In terms of content the </a:t>
            </a:r>
            <a:r>
              <a:rPr lang="en" sz="1600" b="1" i="1" dirty="0"/>
              <a:t>acquis</a:t>
            </a:r>
            <a:r>
              <a:rPr lang="en" sz="1600" b="1" dirty="0"/>
              <a:t> includes:</a:t>
            </a:r>
            <a:endParaRPr lang="en" sz="1600" dirty="0"/>
          </a:p>
          <a:p>
            <a:pPr algn="ctr"/>
            <a:r>
              <a:rPr lang="en" sz="1600" dirty="0"/>
              <a:t>the content, principles and political objectives of the Treaties on which the Union is founded</a:t>
            </a:r>
          </a:p>
          <a:p>
            <a:pPr algn="ctr"/>
            <a:r>
              <a:rPr lang="en" sz="1600" dirty="0"/>
              <a:t>other acts, legally binding or not, adopted within the Union framework, such as inter-institutional agreements, resolutions, statements, recommendations, guidelines;</a:t>
            </a:r>
          </a:p>
          <a:p>
            <a:pPr algn="ctr"/>
            <a:r>
              <a:rPr lang="en" sz="1600" dirty="0"/>
              <a:t>joint actions, common positions, declarations, conclusions and other acts within the framework of the common foreign and security policy</a:t>
            </a:r>
          </a:p>
          <a:p>
            <a:pPr algn="ctr"/>
            <a:r>
              <a:rPr lang="en" sz="1600" dirty="0"/>
              <a:t>joint actions, joint positions, conventions signed, resolutions, statements and other acts agreed within the framework of justice and home affairs;</a:t>
            </a:r>
          </a:p>
          <a:p>
            <a:pPr algn="ctr"/>
            <a:r>
              <a:rPr lang="en" sz="1600" dirty="0"/>
              <a:t>international agreements concluded by the Communities, the Communities jointly with their Member States, the Union, and those concluded by the Member States among themselves with regard to Union activities.</a:t>
            </a:r>
          </a:p>
          <a:p>
            <a:endParaRPr lang="en" sz="1000" dirty="0"/>
          </a:p>
          <a:p>
            <a:endParaRPr lang="tr-TR" sz="1000" dirty="0"/>
          </a:p>
        </p:txBody>
      </p:sp>
      <p:pic>
        <p:nvPicPr>
          <p:cNvPr id="4" name="Resim 3">
            <a:extLst>
              <a:ext uri="{FF2B5EF4-FFF2-40B4-BE49-F238E27FC236}">
                <a16:creationId xmlns:a16="http://schemas.microsoft.com/office/drawing/2014/main" id="{5DA04BAD-C5F0-7A42-A769-272C5F1399D3}"/>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5510369" y="851517"/>
            <a:ext cx="6184807" cy="5154967"/>
          </a:xfrm>
          <a:custGeom>
            <a:avLst/>
            <a:gdLst/>
            <a:ahLst/>
            <a:cxnLst/>
            <a:rect l="l" t="t" r="r" b="b"/>
            <a:pathLst>
              <a:path w="5846002" h="4872577">
                <a:moveTo>
                  <a:pt x="343285" y="2953992"/>
                </a:moveTo>
                <a:cubicBezTo>
                  <a:pt x="343285" y="2953992"/>
                  <a:pt x="343285" y="2953992"/>
                  <a:pt x="849063" y="2953992"/>
                </a:cubicBezTo>
                <a:cubicBezTo>
                  <a:pt x="880743" y="2953992"/>
                  <a:pt x="911330" y="2971406"/>
                  <a:pt x="926624" y="2999703"/>
                </a:cubicBezTo>
                <a:cubicBezTo>
                  <a:pt x="926624" y="2999703"/>
                  <a:pt x="926624" y="2999703"/>
                  <a:pt x="1180059" y="3436136"/>
                </a:cubicBezTo>
                <a:cubicBezTo>
                  <a:pt x="1196445" y="3463345"/>
                  <a:pt x="1196445" y="3498172"/>
                  <a:pt x="1180059" y="3525382"/>
                </a:cubicBezTo>
                <a:cubicBezTo>
                  <a:pt x="1180059" y="3525382"/>
                  <a:pt x="1180059" y="3525382"/>
                  <a:pt x="926624" y="3961814"/>
                </a:cubicBezTo>
                <a:cubicBezTo>
                  <a:pt x="911330" y="3990111"/>
                  <a:pt x="880743" y="4007525"/>
                  <a:pt x="849063" y="4007525"/>
                </a:cubicBezTo>
                <a:cubicBezTo>
                  <a:pt x="849063" y="4007525"/>
                  <a:pt x="849063" y="4007525"/>
                  <a:pt x="343285" y="4007525"/>
                </a:cubicBezTo>
                <a:cubicBezTo>
                  <a:pt x="310513" y="4007525"/>
                  <a:pt x="281019" y="3990111"/>
                  <a:pt x="264633" y="3961814"/>
                </a:cubicBezTo>
                <a:cubicBezTo>
                  <a:pt x="264633" y="3961814"/>
                  <a:pt x="264633" y="3961814"/>
                  <a:pt x="12290" y="3525382"/>
                </a:cubicBezTo>
                <a:cubicBezTo>
                  <a:pt x="-4096" y="3498172"/>
                  <a:pt x="-4096" y="3463345"/>
                  <a:pt x="12290" y="3436136"/>
                </a:cubicBezTo>
                <a:cubicBezTo>
                  <a:pt x="12290" y="3436136"/>
                  <a:pt x="12290" y="3436136"/>
                  <a:pt x="264633" y="2999703"/>
                </a:cubicBezTo>
                <a:cubicBezTo>
                  <a:pt x="281019" y="2971406"/>
                  <a:pt x="310513" y="2953992"/>
                  <a:pt x="343285" y="2953992"/>
                </a:cubicBezTo>
                <a:close/>
                <a:moveTo>
                  <a:pt x="2353334" y="538808"/>
                </a:moveTo>
                <a:cubicBezTo>
                  <a:pt x="2353334" y="538808"/>
                  <a:pt x="2353334" y="538808"/>
                  <a:pt x="2613403" y="538808"/>
                </a:cubicBezTo>
                <a:lnTo>
                  <a:pt x="2643742" y="538808"/>
                </a:lnTo>
                <a:lnTo>
                  <a:pt x="2672692" y="588661"/>
                </a:lnTo>
                <a:cubicBezTo>
                  <a:pt x="2713002" y="658078"/>
                  <a:pt x="2759909" y="738855"/>
                  <a:pt x="2814491" y="832849"/>
                </a:cubicBezTo>
                <a:cubicBezTo>
                  <a:pt x="2839586" y="874521"/>
                  <a:pt x="2839586" y="927860"/>
                  <a:pt x="2814491" y="969531"/>
                </a:cubicBezTo>
                <a:cubicBezTo>
                  <a:pt x="2814491" y="969531"/>
                  <a:pt x="2814491" y="969531"/>
                  <a:pt x="2426350" y="1637936"/>
                </a:cubicBezTo>
                <a:cubicBezTo>
                  <a:pt x="2402927" y="1681274"/>
                  <a:pt x="2356083" y="1707943"/>
                  <a:pt x="2307565" y="1707943"/>
                </a:cubicBezTo>
                <a:cubicBezTo>
                  <a:pt x="2307565" y="1707943"/>
                  <a:pt x="2307565" y="1707943"/>
                  <a:pt x="1532956" y="1707943"/>
                </a:cubicBezTo>
                <a:cubicBezTo>
                  <a:pt x="1520409" y="1707943"/>
                  <a:pt x="1508175" y="1706276"/>
                  <a:pt x="1496490" y="1703099"/>
                </a:cubicBezTo>
                <a:lnTo>
                  <a:pt x="1471408" y="1692583"/>
                </a:lnTo>
                <a:lnTo>
                  <a:pt x="1486736" y="1666073"/>
                </a:lnTo>
                <a:cubicBezTo>
                  <a:pt x="1625328" y="1426376"/>
                  <a:pt x="1802725" y="1119564"/>
                  <a:pt x="2029793" y="726844"/>
                </a:cubicBezTo>
                <a:cubicBezTo>
                  <a:pt x="2097197" y="610441"/>
                  <a:pt x="2218525" y="538808"/>
                  <a:pt x="2353334" y="538808"/>
                </a:cubicBezTo>
                <a:close/>
                <a:moveTo>
                  <a:pt x="1487085" y="0"/>
                </a:moveTo>
                <a:cubicBezTo>
                  <a:pt x="1487085" y="0"/>
                  <a:pt x="1487085" y="0"/>
                  <a:pt x="2360840" y="0"/>
                </a:cubicBezTo>
                <a:cubicBezTo>
                  <a:pt x="2415568" y="0"/>
                  <a:pt x="2468407" y="30084"/>
                  <a:pt x="2494828" y="78969"/>
                </a:cubicBezTo>
                <a:cubicBezTo>
                  <a:pt x="2494828" y="78969"/>
                  <a:pt x="2494828" y="78969"/>
                  <a:pt x="2729665" y="483373"/>
                </a:cubicBezTo>
                <a:lnTo>
                  <a:pt x="2756194" y="529058"/>
                </a:lnTo>
                <a:lnTo>
                  <a:pt x="2735320" y="529058"/>
                </a:lnTo>
                <a:lnTo>
                  <a:pt x="2636659" y="529058"/>
                </a:lnTo>
                <a:lnTo>
                  <a:pt x="2593799" y="455250"/>
                </a:lnTo>
                <a:cubicBezTo>
                  <a:pt x="2430052" y="173267"/>
                  <a:pt x="2430052" y="173267"/>
                  <a:pt x="2430052" y="173267"/>
                </a:cubicBezTo>
                <a:cubicBezTo>
                  <a:pt x="2406629" y="129929"/>
                  <a:pt x="2359785" y="103259"/>
                  <a:pt x="2311267" y="103259"/>
                </a:cubicBezTo>
                <a:cubicBezTo>
                  <a:pt x="1536658" y="103259"/>
                  <a:pt x="1536658" y="103259"/>
                  <a:pt x="1536658" y="103259"/>
                </a:cubicBezTo>
                <a:cubicBezTo>
                  <a:pt x="1486468" y="103259"/>
                  <a:pt x="1441296" y="129929"/>
                  <a:pt x="1416201" y="173267"/>
                </a:cubicBezTo>
                <a:cubicBezTo>
                  <a:pt x="1029733" y="841671"/>
                  <a:pt x="1029733" y="841671"/>
                  <a:pt x="1029733" y="841671"/>
                </a:cubicBezTo>
                <a:cubicBezTo>
                  <a:pt x="1004637" y="883343"/>
                  <a:pt x="1004637" y="936682"/>
                  <a:pt x="1029733" y="978353"/>
                </a:cubicBezTo>
                <a:cubicBezTo>
                  <a:pt x="1416201" y="1646758"/>
                  <a:pt x="1416201" y="1646758"/>
                  <a:pt x="1416201" y="1646758"/>
                </a:cubicBezTo>
                <a:cubicBezTo>
                  <a:pt x="1428749" y="1668427"/>
                  <a:pt x="1446315" y="1685929"/>
                  <a:pt x="1467019" y="1698013"/>
                </a:cubicBezTo>
                <a:lnTo>
                  <a:pt x="1472899" y="1700478"/>
                </a:lnTo>
                <a:lnTo>
                  <a:pt x="1441377" y="1754996"/>
                </a:lnTo>
                <a:lnTo>
                  <a:pt x="1417933" y="1795543"/>
                </a:lnTo>
                <a:lnTo>
                  <a:pt x="1442249" y="1805738"/>
                </a:lnTo>
                <a:cubicBezTo>
                  <a:pt x="1455430" y="1809322"/>
                  <a:pt x="1469230" y="1811202"/>
                  <a:pt x="1483383" y="1811202"/>
                </a:cubicBezTo>
                <a:cubicBezTo>
                  <a:pt x="2357138" y="1811202"/>
                  <a:pt x="2357138" y="1811202"/>
                  <a:pt x="2357138" y="1811202"/>
                </a:cubicBezTo>
                <a:cubicBezTo>
                  <a:pt x="2411866" y="1811202"/>
                  <a:pt x="2464705" y="1781120"/>
                  <a:pt x="2491126" y="1732235"/>
                </a:cubicBezTo>
                <a:cubicBezTo>
                  <a:pt x="2928947" y="978278"/>
                  <a:pt x="2928947" y="978278"/>
                  <a:pt x="2928947" y="978278"/>
                </a:cubicBezTo>
                <a:cubicBezTo>
                  <a:pt x="2957254" y="931274"/>
                  <a:pt x="2957254" y="871108"/>
                  <a:pt x="2928947" y="824102"/>
                </a:cubicBezTo>
                <a:cubicBezTo>
                  <a:pt x="2874220" y="729858"/>
                  <a:pt x="2826333" y="647394"/>
                  <a:pt x="2784432" y="575238"/>
                </a:cubicBezTo>
                <a:lnTo>
                  <a:pt x="2763277" y="538808"/>
                </a:lnTo>
                <a:lnTo>
                  <a:pt x="2861280" y="538808"/>
                </a:lnTo>
                <a:cubicBezTo>
                  <a:pt x="3166048" y="538808"/>
                  <a:pt x="3653676" y="538808"/>
                  <a:pt x="4433881" y="538808"/>
                </a:cubicBezTo>
                <a:cubicBezTo>
                  <a:pt x="4564197" y="538808"/>
                  <a:pt x="4690018" y="610441"/>
                  <a:pt x="4752929" y="726844"/>
                </a:cubicBezTo>
                <a:cubicBezTo>
                  <a:pt x="4752929" y="726844"/>
                  <a:pt x="4752929" y="726844"/>
                  <a:pt x="5795449" y="2522134"/>
                </a:cubicBezTo>
                <a:cubicBezTo>
                  <a:pt x="5862854" y="2634060"/>
                  <a:pt x="5862854" y="2777325"/>
                  <a:pt x="5795449" y="2889251"/>
                </a:cubicBezTo>
                <a:cubicBezTo>
                  <a:pt x="5795449" y="2889251"/>
                  <a:pt x="5795449" y="2889251"/>
                  <a:pt x="4752929" y="4684542"/>
                </a:cubicBezTo>
                <a:cubicBezTo>
                  <a:pt x="4690018" y="4800945"/>
                  <a:pt x="4564197" y="4872577"/>
                  <a:pt x="4433881" y="4872577"/>
                </a:cubicBezTo>
                <a:cubicBezTo>
                  <a:pt x="4433881" y="4872577"/>
                  <a:pt x="4433881" y="4872577"/>
                  <a:pt x="2353334" y="4872577"/>
                </a:cubicBezTo>
                <a:cubicBezTo>
                  <a:pt x="2218525" y="4872577"/>
                  <a:pt x="2097197" y="4800945"/>
                  <a:pt x="2029793" y="4684542"/>
                </a:cubicBezTo>
                <a:cubicBezTo>
                  <a:pt x="2029793" y="4684542"/>
                  <a:pt x="2029793" y="4684542"/>
                  <a:pt x="991766" y="2889251"/>
                </a:cubicBezTo>
                <a:cubicBezTo>
                  <a:pt x="924361" y="2777325"/>
                  <a:pt x="924361" y="2634060"/>
                  <a:pt x="991766" y="2522134"/>
                </a:cubicBezTo>
                <a:cubicBezTo>
                  <a:pt x="991766" y="2522134"/>
                  <a:pt x="991766" y="2522134"/>
                  <a:pt x="1377193" y="1855530"/>
                </a:cubicBezTo>
                <a:lnTo>
                  <a:pt x="1409676" y="1799352"/>
                </a:lnTo>
                <a:lnTo>
                  <a:pt x="1408533" y="1798873"/>
                </a:lnTo>
                <a:cubicBezTo>
                  <a:pt x="1385179" y="1785241"/>
                  <a:pt x="1365364" y="1765500"/>
                  <a:pt x="1351210" y="1741057"/>
                </a:cubicBezTo>
                <a:cubicBezTo>
                  <a:pt x="1351210" y="1741057"/>
                  <a:pt x="1351210" y="1741057"/>
                  <a:pt x="915276" y="987100"/>
                </a:cubicBezTo>
                <a:cubicBezTo>
                  <a:pt x="886968" y="940096"/>
                  <a:pt x="886968" y="879930"/>
                  <a:pt x="915276" y="832924"/>
                </a:cubicBezTo>
                <a:cubicBezTo>
                  <a:pt x="915276" y="832924"/>
                  <a:pt x="915276" y="832924"/>
                  <a:pt x="1351210" y="78969"/>
                </a:cubicBezTo>
                <a:cubicBezTo>
                  <a:pt x="1379517" y="30084"/>
                  <a:pt x="1430471" y="0"/>
                  <a:pt x="1487085" y="0"/>
                </a:cubicBezTo>
                <a:close/>
              </a:path>
            </a:pathLst>
          </a:custGeom>
        </p:spPr>
      </p:pic>
    </p:spTree>
    <p:extLst>
      <p:ext uri="{BB962C8B-B14F-4D97-AF65-F5344CB8AC3E}">
        <p14:creationId xmlns:p14="http://schemas.microsoft.com/office/powerpoint/2010/main" val="3975767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2542EEC-4F7C-4AE2-933E-EAC8EB3FA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id="{87444867-BDAC-F444-8A9A-25D318B909BE}"/>
              </a:ext>
            </a:extLst>
          </p:cNvPr>
          <p:cNvSpPr>
            <a:spLocks noGrp="1"/>
          </p:cNvSpPr>
          <p:nvPr>
            <p:ph type="title"/>
          </p:nvPr>
        </p:nvSpPr>
        <p:spPr>
          <a:xfrm>
            <a:off x="8514608" y="2907738"/>
            <a:ext cx="2873894" cy="1901768"/>
          </a:xfrm>
        </p:spPr>
        <p:txBody>
          <a:bodyPr vert="horz" lIns="91440" tIns="45720" rIns="91440" bIns="45720" rtlCol="0" anchor="t">
            <a:noAutofit/>
          </a:bodyPr>
          <a:lstStyle/>
          <a:p>
            <a:pPr algn="ctr"/>
            <a:r>
              <a:rPr lang="en-US" dirty="0"/>
              <a:t>Chapters opened for Turkey</a:t>
            </a:r>
          </a:p>
        </p:txBody>
      </p:sp>
      <p:sp>
        <p:nvSpPr>
          <p:cNvPr id="11" name="Rectangle 10">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çerik Yer Tutucusu 3">
            <a:extLst>
              <a:ext uri="{FF2B5EF4-FFF2-40B4-BE49-F238E27FC236}">
                <a16:creationId xmlns:a16="http://schemas.microsoft.com/office/drawing/2014/main" id="{41F91855-C999-D947-92EE-2DA9654179CA}"/>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r="-3"/>
          <a:stretch/>
        </p:blipFill>
        <p:spPr>
          <a:xfrm>
            <a:off x="733507" y="115442"/>
            <a:ext cx="7781101" cy="6558490"/>
          </a:xfrm>
          <a:prstGeom prst="rect">
            <a:avLst/>
          </a:prstGeom>
        </p:spPr>
      </p:pic>
      <p:grpSp>
        <p:nvGrpSpPr>
          <p:cNvPr id="15" name="Group 14">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3154317"/>
            <a:ext cx="731521" cy="673460"/>
            <a:chOff x="3940602" y="308034"/>
            <a:chExt cx="2116791" cy="3428999"/>
          </a:xfrm>
          <a:solidFill>
            <a:schemeClr val="accent4"/>
          </a:solidFill>
        </p:grpSpPr>
        <p:sp>
          <p:nvSpPr>
            <p:cNvPr id="16" name="Rectangle 15">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776681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710547F-F31A-0146-8919-6274710070EC}"/>
              </a:ext>
            </a:extLst>
          </p:cNvPr>
          <p:cNvSpPr>
            <a:spLocks noGrp="1"/>
          </p:cNvSpPr>
          <p:nvPr>
            <p:ph type="title"/>
          </p:nvPr>
        </p:nvSpPr>
        <p:spPr>
          <a:xfrm>
            <a:off x="838200" y="365125"/>
            <a:ext cx="10515600" cy="1325563"/>
          </a:xfrm>
        </p:spPr>
        <p:txBody>
          <a:bodyPr/>
          <a:lstStyle/>
          <a:p>
            <a:endParaRPr lang="tr-TR"/>
          </a:p>
        </p:txBody>
      </p:sp>
      <p:sp>
        <p:nvSpPr>
          <p:cNvPr id="3" name="İçerik Yer Tutucusu 2">
            <a:extLst>
              <a:ext uri="{FF2B5EF4-FFF2-40B4-BE49-F238E27FC236}">
                <a16:creationId xmlns:a16="http://schemas.microsoft.com/office/drawing/2014/main" id="{71BAD9D8-AF75-2C42-BC22-2C6D99E3D9BD}"/>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41B5087D-E905-1D4D-9C65-96CF3AB5F07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70956" y="0"/>
            <a:ext cx="10788732" cy="6858000"/>
          </a:xfrm>
          <a:prstGeom prst="rect">
            <a:avLst/>
          </a:prstGeom>
        </p:spPr>
      </p:pic>
    </p:spTree>
    <p:extLst>
      <p:ext uri="{BB962C8B-B14F-4D97-AF65-F5344CB8AC3E}">
        <p14:creationId xmlns:p14="http://schemas.microsoft.com/office/powerpoint/2010/main" val="3705764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çerik Yer Tutucusu 3">
            <a:extLst>
              <a:ext uri="{FF2B5EF4-FFF2-40B4-BE49-F238E27FC236}">
                <a16:creationId xmlns:a16="http://schemas.microsoft.com/office/drawing/2014/main" id="{978282CB-E9BD-A140-AECD-CC5E69CF37C4}"/>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643467" y="643467"/>
            <a:ext cx="10905066" cy="5571065"/>
          </a:xfrm>
          <a:prstGeom prst="rect">
            <a:avLst/>
          </a:prstGeom>
          <a:ln>
            <a:noFill/>
          </a:ln>
        </p:spPr>
      </p:pic>
      <p:sp>
        <p:nvSpPr>
          <p:cNvPr id="21" name="Isosceles Triangle 20">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83884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EBFDB7D-DD97-44CE-AFFB-458781A3D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çerik Yer Tutucusu 3">
            <a:extLst>
              <a:ext uri="{FF2B5EF4-FFF2-40B4-BE49-F238E27FC236}">
                <a16:creationId xmlns:a16="http://schemas.microsoft.com/office/drawing/2014/main" id="{43B71BC3-A9EE-0A4A-AD09-65650925AD4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20" y="10"/>
            <a:ext cx="9272902" cy="685799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p:spPr>
      </p:pic>
      <p:sp>
        <p:nvSpPr>
          <p:cNvPr id="11"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8"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196452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A5C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çerik Yer Tutucusu 4">
            <a:extLst>
              <a:ext uri="{FF2B5EF4-FFF2-40B4-BE49-F238E27FC236}">
                <a16:creationId xmlns:a16="http://schemas.microsoft.com/office/drawing/2014/main" id="{D0B49C1A-2C9A-4F4D-92B8-A6BC3D146A3D}"/>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976251" y="942538"/>
            <a:ext cx="7163222" cy="4808332"/>
          </a:xfrm>
          <a:prstGeom prst="rect">
            <a:avLst/>
          </a:prstGeom>
          <a:effectLst/>
        </p:spPr>
      </p:pic>
    </p:spTree>
    <p:extLst>
      <p:ext uri="{BB962C8B-B14F-4D97-AF65-F5344CB8AC3E}">
        <p14:creationId xmlns:p14="http://schemas.microsoft.com/office/powerpoint/2010/main" val="3741504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7FE1D1F7-61BF-6943-B838-BC067F043A4F}"/>
              </a:ext>
            </a:extLst>
          </p:cNvPr>
          <p:cNvPicPr>
            <a:picLocks noChangeAspect="1"/>
          </p:cNvPicPr>
          <p:nvPr/>
        </p:nvPicPr>
        <p:blipFill rotWithShape="1">
          <a:blip r:embed="rId2"/>
          <a:srcRect/>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FD4F6205-A83A-C441-B265-793163D86F68}"/>
              </a:ext>
            </a:extLst>
          </p:cNvPr>
          <p:cNvSpPr>
            <a:spLocks noGrp="1"/>
          </p:cNvSpPr>
          <p:nvPr>
            <p:ph idx="1"/>
          </p:nvPr>
        </p:nvSpPr>
        <p:spPr>
          <a:xfrm>
            <a:off x="520242" y="1774372"/>
            <a:ext cx="4062642" cy="2754086"/>
          </a:xfrm>
        </p:spPr>
        <p:txBody>
          <a:bodyPr anchor="t">
            <a:normAutofit/>
          </a:bodyPr>
          <a:lstStyle/>
          <a:p>
            <a:pPr marL="0" indent="0" algn="ctr">
              <a:buNone/>
            </a:pPr>
            <a:r>
              <a:rPr lang="tr-TR" sz="4800" dirty="0" err="1"/>
              <a:t>Any</a:t>
            </a:r>
            <a:r>
              <a:rPr lang="tr-TR" sz="4800" dirty="0"/>
              <a:t> </a:t>
            </a:r>
            <a:r>
              <a:rPr lang="tr-TR" sz="4800" dirty="0" err="1"/>
              <a:t>Questions</a:t>
            </a:r>
            <a:r>
              <a:rPr lang="tr-TR" sz="4800" dirty="0"/>
              <a:t>?!?</a:t>
            </a:r>
          </a:p>
        </p:txBody>
      </p:sp>
    </p:spTree>
    <p:extLst>
      <p:ext uri="{BB962C8B-B14F-4D97-AF65-F5344CB8AC3E}">
        <p14:creationId xmlns:p14="http://schemas.microsoft.com/office/powerpoint/2010/main" val="3648960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Unvan 1">
            <a:extLst>
              <a:ext uri="{FF2B5EF4-FFF2-40B4-BE49-F238E27FC236}">
                <a16:creationId xmlns:a16="http://schemas.microsoft.com/office/drawing/2014/main" id="{9B1511BD-1006-C748-B833-21D8DC4EA667}"/>
              </a:ext>
            </a:extLst>
          </p:cNvPr>
          <p:cNvSpPr>
            <a:spLocks noGrp="1"/>
          </p:cNvSpPr>
          <p:nvPr>
            <p:ph type="title"/>
          </p:nvPr>
        </p:nvSpPr>
        <p:spPr>
          <a:xfrm>
            <a:off x="6090574" y="1194842"/>
            <a:ext cx="4977976" cy="693336"/>
          </a:xfrm>
        </p:spPr>
        <p:txBody>
          <a:bodyPr>
            <a:normAutofit fontScale="90000"/>
          </a:bodyPr>
          <a:lstStyle/>
          <a:p>
            <a:pPr algn="ctr"/>
            <a:r>
              <a:rPr lang="tr-TR" b="1" dirty="0" err="1"/>
              <a:t>Negotiations</a:t>
            </a:r>
            <a:br>
              <a:rPr lang="tr-TR" b="1" dirty="0"/>
            </a:br>
            <a:endParaRPr lang="tr-TR" dirty="0">
              <a:solidFill>
                <a:srgbClr val="000000"/>
              </a:solidFill>
            </a:endParaRPr>
          </a:p>
        </p:txBody>
      </p:sp>
      <p:sp>
        <p:nvSpPr>
          <p:cNvPr id="13"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Resim 3">
            <a:extLst>
              <a:ext uri="{FF2B5EF4-FFF2-40B4-BE49-F238E27FC236}">
                <a16:creationId xmlns:a16="http://schemas.microsoft.com/office/drawing/2014/main" id="{2F5EFA26-B93A-374A-B5B4-68E7597BD004}"/>
              </a:ext>
            </a:extLst>
          </p:cNvPr>
          <p:cNvPicPr>
            <a:picLocks noChangeAspect="1"/>
          </p:cNvPicPr>
          <p:nvPr/>
        </p:nvPicPr>
        <p:blipFill rotWithShape="1">
          <a:blip r:embed="rId3">
            <a:alphaModFix/>
            <a:extLst>
              <a:ext uri="{28A0092B-C50C-407E-A947-70E740481C1C}">
                <a14:useLocalDpi xmlns:a14="http://schemas.microsoft.com/office/drawing/2010/main"/>
              </a:ext>
            </a:extLst>
          </a:blip>
          <a:srcRect/>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İçerik Yer Tutucusu 2">
            <a:extLst>
              <a:ext uri="{FF2B5EF4-FFF2-40B4-BE49-F238E27FC236}">
                <a16:creationId xmlns:a16="http://schemas.microsoft.com/office/drawing/2014/main" id="{8202C367-979D-1847-A89F-39ABC46E0D07}"/>
              </a:ext>
            </a:extLst>
          </p:cNvPr>
          <p:cNvSpPr>
            <a:spLocks noGrp="1"/>
          </p:cNvSpPr>
          <p:nvPr>
            <p:ph idx="1"/>
          </p:nvPr>
        </p:nvSpPr>
        <p:spPr>
          <a:xfrm>
            <a:off x="5844813" y="1888178"/>
            <a:ext cx="5614875" cy="4678877"/>
          </a:xfrm>
        </p:spPr>
        <p:txBody>
          <a:bodyPr anchor="ctr">
            <a:normAutofit/>
          </a:bodyPr>
          <a:lstStyle/>
          <a:p>
            <a:pPr marL="0" indent="0" algn="ctr">
              <a:buNone/>
            </a:pPr>
            <a:r>
              <a:rPr lang="en" sz="1900" b="1" dirty="0">
                <a:solidFill>
                  <a:srgbClr val="000000"/>
                </a:solidFill>
              </a:rPr>
              <a:t>The European Union enlargement process took a major step forward on 3 October, 2005 when accession negotiations were opened with Turkey and Croatia. After years of preparation the two candidates formally opened the next stage of the accession process.</a:t>
            </a:r>
          </a:p>
          <a:p>
            <a:pPr marL="0" indent="0" algn="ctr">
              <a:buNone/>
            </a:pPr>
            <a:r>
              <a:rPr lang="en" sz="1900" dirty="0">
                <a:solidFill>
                  <a:srgbClr val="000000"/>
                </a:solidFill>
              </a:rPr>
              <a:t>The negotiations relate to the adoption and implementation of the EU body of law, know as the </a:t>
            </a:r>
            <a:r>
              <a:rPr lang="en" sz="1900" b="1" i="1" dirty="0">
                <a:solidFill>
                  <a:srgbClr val="000000"/>
                </a:solidFill>
              </a:rPr>
              <a:t>acquis</a:t>
            </a:r>
            <a:r>
              <a:rPr lang="en" sz="1900" i="1" dirty="0">
                <a:solidFill>
                  <a:srgbClr val="000000"/>
                </a:solidFill>
              </a:rPr>
              <a:t>. The acquis </a:t>
            </a:r>
            <a:r>
              <a:rPr lang="en" sz="1900" dirty="0">
                <a:solidFill>
                  <a:srgbClr val="000000"/>
                </a:solidFill>
              </a:rPr>
              <a:t>is approximately 130,000 pages of legal documents grouped into 35 chapters and forms the rules by which Member States of the EU should adhere.</a:t>
            </a:r>
          </a:p>
          <a:p>
            <a:pPr marL="0" indent="0">
              <a:buNone/>
            </a:pPr>
            <a:endParaRPr lang="tr-TR" sz="1900" dirty="0">
              <a:solidFill>
                <a:srgbClr val="000000"/>
              </a:solidFill>
            </a:endParaRPr>
          </a:p>
        </p:txBody>
      </p:sp>
    </p:spTree>
    <p:extLst>
      <p:ext uri="{BB962C8B-B14F-4D97-AF65-F5344CB8AC3E}">
        <p14:creationId xmlns:p14="http://schemas.microsoft.com/office/powerpoint/2010/main" val="3028042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7730B570-0A66-6943-A381-90466A8C021D}"/>
              </a:ext>
            </a:extLst>
          </p:cNvPr>
          <p:cNvPicPr>
            <a:picLocks noChangeAspect="1"/>
          </p:cNvPicPr>
          <p:nvPr/>
        </p:nvPicPr>
        <p:blipFill rotWithShape="1">
          <a:blip r:embed="rId2">
            <a:alphaModFix/>
            <a:extLst>
              <a:ext uri="{28A0092B-C50C-407E-A947-70E740481C1C}">
                <a14:useLocalDpi xmlns:a14="http://schemas.microsoft.com/office/drawing/2010/main"/>
              </a:ext>
            </a:extLst>
          </a:blip>
          <a:srcRect/>
          <a:stretch/>
        </p:blipFill>
        <p:spPr>
          <a:xfrm>
            <a:off x="5797543" y="10"/>
            <a:ext cx="6394152" cy="6857990"/>
          </a:xfrm>
          <a:prstGeom prst="rect">
            <a:avLst/>
          </a:prstGeom>
        </p:spPr>
      </p:pic>
      <p:pic>
        <p:nvPicPr>
          <p:cNvPr id="9"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2" name="Unvan 1">
            <a:extLst>
              <a:ext uri="{FF2B5EF4-FFF2-40B4-BE49-F238E27FC236}">
                <a16:creationId xmlns:a16="http://schemas.microsoft.com/office/drawing/2014/main" id="{0FD2C3CF-F0EC-BD47-9DE9-4E9D8DC31C14}"/>
              </a:ext>
            </a:extLst>
          </p:cNvPr>
          <p:cNvSpPr>
            <a:spLocks noGrp="1"/>
          </p:cNvSpPr>
          <p:nvPr>
            <p:ph type="title"/>
          </p:nvPr>
        </p:nvSpPr>
        <p:spPr>
          <a:xfrm>
            <a:off x="756580" y="1037128"/>
            <a:ext cx="4803636" cy="875976"/>
          </a:xfrm>
        </p:spPr>
        <p:txBody>
          <a:bodyPr>
            <a:normAutofit fontScale="90000"/>
          </a:bodyPr>
          <a:lstStyle/>
          <a:p>
            <a:pPr algn="ctr"/>
            <a:r>
              <a:rPr lang="tr-TR" b="1" dirty="0" err="1"/>
              <a:t>Negotiations</a:t>
            </a:r>
            <a:br>
              <a:rPr lang="tr-TR" b="1" dirty="0"/>
            </a:br>
            <a:endParaRPr lang="tr-TR" dirty="0">
              <a:solidFill>
                <a:srgbClr val="000000"/>
              </a:solidFill>
            </a:endParaRPr>
          </a:p>
        </p:txBody>
      </p:sp>
      <p:sp>
        <p:nvSpPr>
          <p:cNvPr id="3" name="İçerik Yer Tutucusu 2">
            <a:extLst>
              <a:ext uri="{FF2B5EF4-FFF2-40B4-BE49-F238E27FC236}">
                <a16:creationId xmlns:a16="http://schemas.microsoft.com/office/drawing/2014/main" id="{E039AE91-0060-124F-B45F-5047C6695434}"/>
              </a:ext>
            </a:extLst>
          </p:cNvPr>
          <p:cNvSpPr>
            <a:spLocks noGrp="1"/>
          </p:cNvSpPr>
          <p:nvPr>
            <p:ph idx="1"/>
          </p:nvPr>
        </p:nvSpPr>
        <p:spPr>
          <a:xfrm>
            <a:off x="708165" y="1745673"/>
            <a:ext cx="4803635" cy="4315300"/>
          </a:xfrm>
        </p:spPr>
        <p:txBody>
          <a:bodyPr anchor="ctr">
            <a:normAutofit/>
          </a:bodyPr>
          <a:lstStyle/>
          <a:p>
            <a:pPr marL="0" indent="0" algn="ctr">
              <a:buNone/>
            </a:pPr>
            <a:r>
              <a:rPr lang="en" sz="2000" dirty="0">
                <a:solidFill>
                  <a:srgbClr val="000000"/>
                </a:solidFill>
              </a:rPr>
              <a:t>As a candidate country, </a:t>
            </a:r>
            <a:r>
              <a:rPr lang="en" sz="2000" b="1" i="1" dirty="0">
                <a:solidFill>
                  <a:srgbClr val="000000"/>
                </a:solidFill>
              </a:rPr>
              <a:t>Turkey needs to adapt a considerable part of its national legislation in line with EU law</a:t>
            </a:r>
            <a:r>
              <a:rPr lang="en" sz="2000" i="1" dirty="0">
                <a:solidFill>
                  <a:srgbClr val="000000"/>
                </a:solidFill>
              </a:rPr>
              <a:t>. This means fundamental changes for society that will affect almost all sectors of the country, </a:t>
            </a:r>
            <a:r>
              <a:rPr lang="en" sz="2000" dirty="0">
                <a:solidFill>
                  <a:srgbClr val="000000"/>
                </a:solidFill>
              </a:rPr>
              <a:t>from the environment to the judiciary, from transport to agriculture, and across all sections of the population.</a:t>
            </a:r>
          </a:p>
          <a:p>
            <a:pPr marL="0" indent="0" algn="ctr">
              <a:buNone/>
            </a:pPr>
            <a:r>
              <a:rPr lang="en" sz="2000" b="1" i="1" dirty="0">
                <a:solidFill>
                  <a:srgbClr val="000000"/>
                </a:solidFill>
              </a:rPr>
              <a:t>The negotiation aspect is on the conditions for </a:t>
            </a:r>
            <a:r>
              <a:rPr lang="en" sz="2000" b="1" i="1" dirty="0" err="1">
                <a:solidFill>
                  <a:srgbClr val="000000"/>
                </a:solidFill>
              </a:rPr>
              <a:t>harmonisation</a:t>
            </a:r>
            <a:r>
              <a:rPr lang="en" sz="2000" b="1" i="1" dirty="0">
                <a:solidFill>
                  <a:srgbClr val="000000"/>
                </a:solidFill>
              </a:rPr>
              <a:t> and implementation of the acquis, that is, how the rules are going to be applied and when.</a:t>
            </a:r>
          </a:p>
          <a:p>
            <a:pPr marL="0" indent="0">
              <a:buNone/>
            </a:pPr>
            <a:endParaRPr lang="tr-TR" sz="2000" dirty="0">
              <a:solidFill>
                <a:srgbClr val="000000"/>
              </a:solidFill>
            </a:endParaRPr>
          </a:p>
        </p:txBody>
      </p:sp>
    </p:spTree>
    <p:extLst>
      <p:ext uri="{BB962C8B-B14F-4D97-AF65-F5344CB8AC3E}">
        <p14:creationId xmlns:p14="http://schemas.microsoft.com/office/powerpoint/2010/main" val="3854811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0513B142-38E5-1745-9F89-5B7D99F274DE}"/>
              </a:ext>
            </a:extLst>
          </p:cNvPr>
          <p:cNvPicPr>
            <a:picLocks noChangeAspect="1"/>
          </p:cNvPicPr>
          <p:nvPr/>
        </p:nvPicPr>
        <p:blipFill rotWithShape="1">
          <a:blip r:embed="rId2">
            <a:extLst>
              <a:ext uri="{28A0092B-C50C-407E-A947-70E740481C1C}">
                <a14:useLocalDpi xmlns:a14="http://schemas.microsoft.com/office/drawing/2010/main"/>
              </a:ext>
            </a:extLst>
          </a:blip>
          <a:srcRect b="-2"/>
          <a:stretch/>
        </p:blipFill>
        <p:spPr>
          <a:xfrm>
            <a:off x="-1" y="3725"/>
            <a:ext cx="5504917" cy="6850548"/>
          </a:xfrm>
          <a:prstGeom prst="rect">
            <a:avLst/>
          </a:prstGeom>
        </p:spPr>
      </p:pic>
      <p:pic>
        <p:nvPicPr>
          <p:cNvPr id="9" name="Picture 8">
            <a:extLst>
              <a:ext uri="{FF2B5EF4-FFF2-40B4-BE49-F238E27FC236}">
                <a16:creationId xmlns:a16="http://schemas.microsoft.com/office/drawing/2014/main" id="{86BA5DB7-BF33-463C-AE3A-DD318F534B5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Unvan 1">
            <a:extLst>
              <a:ext uri="{FF2B5EF4-FFF2-40B4-BE49-F238E27FC236}">
                <a16:creationId xmlns:a16="http://schemas.microsoft.com/office/drawing/2014/main" id="{490AC2C6-0B3A-C045-B295-DC6154EFFD08}"/>
              </a:ext>
            </a:extLst>
          </p:cNvPr>
          <p:cNvSpPr>
            <a:spLocks noGrp="1"/>
          </p:cNvSpPr>
          <p:nvPr>
            <p:ph type="title"/>
          </p:nvPr>
        </p:nvSpPr>
        <p:spPr>
          <a:xfrm>
            <a:off x="6094105" y="802955"/>
            <a:ext cx="4977976" cy="1454051"/>
          </a:xfrm>
        </p:spPr>
        <p:txBody>
          <a:bodyPr>
            <a:normAutofit/>
          </a:bodyPr>
          <a:lstStyle/>
          <a:p>
            <a:pPr algn="ctr"/>
            <a:r>
              <a:rPr lang="tr-TR" b="1" dirty="0" err="1"/>
              <a:t>Negotiations</a:t>
            </a:r>
            <a:endParaRPr lang="tr-TR" dirty="0">
              <a:solidFill>
                <a:srgbClr val="000000"/>
              </a:solidFill>
            </a:endParaRPr>
          </a:p>
        </p:txBody>
      </p:sp>
      <p:sp>
        <p:nvSpPr>
          <p:cNvPr id="3" name="İçerik Yer Tutucusu 2">
            <a:extLst>
              <a:ext uri="{FF2B5EF4-FFF2-40B4-BE49-F238E27FC236}">
                <a16:creationId xmlns:a16="http://schemas.microsoft.com/office/drawing/2014/main" id="{7E44A051-BE61-B845-9163-3A554D3D43F2}"/>
              </a:ext>
            </a:extLst>
          </p:cNvPr>
          <p:cNvSpPr>
            <a:spLocks noGrp="1"/>
          </p:cNvSpPr>
          <p:nvPr>
            <p:ph idx="1"/>
          </p:nvPr>
        </p:nvSpPr>
        <p:spPr>
          <a:xfrm>
            <a:off x="6090574" y="2421682"/>
            <a:ext cx="4977578" cy="3639289"/>
          </a:xfrm>
        </p:spPr>
        <p:txBody>
          <a:bodyPr anchor="ctr">
            <a:normAutofit/>
          </a:bodyPr>
          <a:lstStyle/>
          <a:p>
            <a:pPr marL="0" indent="0" algn="ctr">
              <a:buNone/>
            </a:pPr>
            <a:r>
              <a:rPr lang="en" sz="2000" b="1" i="1" dirty="0">
                <a:solidFill>
                  <a:srgbClr val="000000"/>
                </a:solidFill>
              </a:rPr>
              <a:t>In order to become a Member State, the candidate country must bring its institutions, management capacity and administrative and judicial systems up to EU standards, both at national and regional level. </a:t>
            </a:r>
          </a:p>
          <a:p>
            <a:pPr marL="0" indent="0" algn="ctr">
              <a:buNone/>
            </a:pPr>
            <a:r>
              <a:rPr lang="en" sz="2000" dirty="0">
                <a:solidFill>
                  <a:srgbClr val="000000"/>
                </a:solidFill>
              </a:rPr>
              <a:t>This allows them to implement the </a:t>
            </a:r>
            <a:r>
              <a:rPr lang="en" sz="2000" i="1" dirty="0">
                <a:solidFill>
                  <a:srgbClr val="000000"/>
                </a:solidFill>
              </a:rPr>
              <a:t>acquis</a:t>
            </a:r>
            <a:r>
              <a:rPr lang="en" sz="2000" dirty="0">
                <a:solidFill>
                  <a:srgbClr val="000000"/>
                </a:solidFill>
              </a:rPr>
              <a:t> effectively upon accession and, where necessary, to be able to implement it effectively in good time before accession!</a:t>
            </a:r>
          </a:p>
          <a:p>
            <a:endParaRPr lang="tr-TR" sz="2000" dirty="0">
              <a:solidFill>
                <a:srgbClr val="000000"/>
              </a:solidFill>
            </a:endParaRPr>
          </a:p>
        </p:txBody>
      </p:sp>
    </p:spTree>
    <p:extLst>
      <p:ext uri="{BB962C8B-B14F-4D97-AF65-F5344CB8AC3E}">
        <p14:creationId xmlns:p14="http://schemas.microsoft.com/office/powerpoint/2010/main" val="3908227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AB18E523-B53F-F243-9354-D37AB791A5F7}"/>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 y="-26502"/>
            <a:ext cx="12192001" cy="4666928"/>
          </a:xfrm>
          <a:prstGeom prst="rect">
            <a:avLst/>
          </a:prstGeom>
        </p:spPr>
      </p:pic>
      <p:pic>
        <p:nvPicPr>
          <p:cNvPr id="16" name="Picture 15">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a:ext>
            </a:extLst>
          </a:blip>
          <a:srcRect t="51657"/>
          <a:stretch/>
        </p:blipFill>
        <p:spPr>
          <a:xfrm>
            <a:off x="0" y="3542616"/>
            <a:ext cx="12192000" cy="3315384"/>
          </a:xfrm>
          <a:prstGeom prst="rect">
            <a:avLst/>
          </a:prstGeom>
        </p:spPr>
      </p:pic>
      <p:sp>
        <p:nvSpPr>
          <p:cNvPr id="18" name="Oval 17">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id="{284B4D60-C117-ED4F-BBE6-1BD6E0B8E029}"/>
              </a:ext>
            </a:extLst>
          </p:cNvPr>
          <p:cNvSpPr>
            <a:spLocks noGrp="1"/>
          </p:cNvSpPr>
          <p:nvPr>
            <p:ph type="title"/>
          </p:nvPr>
        </p:nvSpPr>
        <p:spPr>
          <a:xfrm>
            <a:off x="900001" y="4869905"/>
            <a:ext cx="5021782" cy="961588"/>
          </a:xfrm>
        </p:spPr>
        <p:txBody>
          <a:bodyPr>
            <a:normAutofit fontScale="90000"/>
          </a:bodyPr>
          <a:lstStyle/>
          <a:p>
            <a:pPr algn="ctr"/>
            <a:r>
              <a:rPr lang="tr-TR" sz="4000" b="1" dirty="0">
                <a:solidFill>
                  <a:srgbClr val="000000"/>
                </a:solidFill>
              </a:rPr>
              <a:t>How </a:t>
            </a:r>
            <a:r>
              <a:rPr lang="tr-TR" sz="4000" b="1" dirty="0" err="1">
                <a:solidFill>
                  <a:srgbClr val="000000"/>
                </a:solidFill>
              </a:rPr>
              <a:t>does</a:t>
            </a:r>
            <a:r>
              <a:rPr lang="tr-TR" sz="4000" b="1" dirty="0">
                <a:solidFill>
                  <a:srgbClr val="000000"/>
                </a:solidFill>
              </a:rPr>
              <a:t> it </a:t>
            </a:r>
            <a:r>
              <a:rPr lang="tr-TR" sz="4000" b="1" dirty="0" err="1">
                <a:solidFill>
                  <a:srgbClr val="000000"/>
                </a:solidFill>
              </a:rPr>
              <a:t>work</a:t>
            </a:r>
            <a:r>
              <a:rPr lang="tr-TR" sz="4000" b="1" dirty="0">
                <a:solidFill>
                  <a:srgbClr val="000000"/>
                </a:solidFill>
              </a:rPr>
              <a:t>?</a:t>
            </a:r>
            <a:br>
              <a:rPr lang="tr-TR" sz="4000" b="1" dirty="0">
                <a:solidFill>
                  <a:srgbClr val="000000"/>
                </a:solidFill>
              </a:rPr>
            </a:br>
            <a:endParaRPr lang="tr-TR" sz="4000" dirty="0">
              <a:solidFill>
                <a:srgbClr val="000000"/>
              </a:solidFill>
            </a:endParaRPr>
          </a:p>
        </p:txBody>
      </p:sp>
      <p:sp>
        <p:nvSpPr>
          <p:cNvPr id="3" name="İçerik Yer Tutucusu 2">
            <a:extLst>
              <a:ext uri="{FF2B5EF4-FFF2-40B4-BE49-F238E27FC236}">
                <a16:creationId xmlns:a16="http://schemas.microsoft.com/office/drawing/2014/main" id="{D50195F4-DF58-5348-8E10-8A611A567E45}"/>
              </a:ext>
            </a:extLst>
          </p:cNvPr>
          <p:cNvSpPr>
            <a:spLocks noGrp="1"/>
          </p:cNvSpPr>
          <p:nvPr>
            <p:ph idx="1"/>
          </p:nvPr>
        </p:nvSpPr>
        <p:spPr>
          <a:xfrm>
            <a:off x="6478049" y="4739796"/>
            <a:ext cx="4926411" cy="1509935"/>
          </a:xfrm>
        </p:spPr>
        <p:txBody>
          <a:bodyPr anchor="ctr">
            <a:normAutofit/>
          </a:bodyPr>
          <a:lstStyle/>
          <a:p>
            <a:pPr marL="0" indent="0" algn="ctr">
              <a:buNone/>
            </a:pPr>
            <a:r>
              <a:rPr lang="en" sz="1800" dirty="0">
                <a:solidFill>
                  <a:srgbClr val="000000"/>
                </a:solidFill>
              </a:rPr>
              <a:t>Negotiations are conducted according to a </a:t>
            </a:r>
            <a:r>
              <a:rPr lang="en" sz="1800" b="1" dirty="0">
                <a:solidFill>
                  <a:srgbClr val="000000"/>
                </a:solidFill>
              </a:rPr>
              <a:t>Negotiating Framework</a:t>
            </a:r>
            <a:r>
              <a:rPr lang="en" sz="1800" dirty="0">
                <a:solidFill>
                  <a:srgbClr val="000000"/>
                </a:solidFill>
              </a:rPr>
              <a:t> that sets out the method and the guiding principles of the negotiations in line with the </a:t>
            </a:r>
            <a:r>
              <a:rPr lang="en" sz="1800" b="1" i="1" dirty="0">
                <a:solidFill>
                  <a:srgbClr val="000000"/>
                </a:solidFill>
              </a:rPr>
              <a:t>December 2004 European Council conclusions!</a:t>
            </a:r>
          </a:p>
          <a:p>
            <a:pPr marL="0" indent="0">
              <a:buNone/>
            </a:pPr>
            <a:endParaRPr lang="tr-TR" sz="1800" dirty="0">
              <a:solidFill>
                <a:srgbClr val="000000"/>
              </a:solidFill>
            </a:endParaRPr>
          </a:p>
        </p:txBody>
      </p:sp>
    </p:spTree>
    <p:extLst>
      <p:ext uri="{BB962C8B-B14F-4D97-AF65-F5344CB8AC3E}">
        <p14:creationId xmlns:p14="http://schemas.microsoft.com/office/powerpoint/2010/main" val="1175485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CBB9186D-4BDB-3847-8F9A-FC9DA10768A5}"/>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1909" y="10"/>
            <a:ext cx="6324601" cy="6857990"/>
          </a:xfrm>
          <a:prstGeom prst="rect">
            <a:avLst/>
          </a:prstGeom>
        </p:spPr>
      </p:pic>
      <p:pic>
        <p:nvPicPr>
          <p:cNvPr id="9" name="Picture 8">
            <a:extLst>
              <a:ext uri="{FF2B5EF4-FFF2-40B4-BE49-F238E27FC236}">
                <a16:creationId xmlns:a16="http://schemas.microsoft.com/office/drawing/2014/main" id="{19AE98B8-B73A-4724-B639-017087F923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Unvan 1">
            <a:extLst>
              <a:ext uri="{FF2B5EF4-FFF2-40B4-BE49-F238E27FC236}">
                <a16:creationId xmlns:a16="http://schemas.microsoft.com/office/drawing/2014/main" id="{217E594A-0649-B14E-A84C-4EB25EE0034B}"/>
              </a:ext>
            </a:extLst>
          </p:cNvPr>
          <p:cNvSpPr>
            <a:spLocks noGrp="1"/>
          </p:cNvSpPr>
          <p:nvPr>
            <p:ph type="title"/>
          </p:nvPr>
        </p:nvSpPr>
        <p:spPr>
          <a:xfrm>
            <a:off x="6751320" y="4560914"/>
            <a:ext cx="4869179" cy="1325563"/>
          </a:xfrm>
        </p:spPr>
        <p:txBody>
          <a:bodyPr>
            <a:normAutofit/>
          </a:bodyPr>
          <a:lstStyle/>
          <a:p>
            <a:pPr algn="ctr"/>
            <a:r>
              <a:rPr lang="tr-TR" b="1" i="1" dirty="0" err="1">
                <a:solidFill>
                  <a:srgbClr val="000000"/>
                </a:solidFill>
              </a:rPr>
              <a:t>Screening</a:t>
            </a:r>
            <a:endParaRPr lang="tr-TR" i="1" dirty="0">
              <a:solidFill>
                <a:srgbClr val="000000"/>
              </a:solidFill>
            </a:endParaRPr>
          </a:p>
        </p:txBody>
      </p:sp>
      <p:sp>
        <p:nvSpPr>
          <p:cNvPr id="3" name="İçerik Yer Tutucusu 2">
            <a:extLst>
              <a:ext uri="{FF2B5EF4-FFF2-40B4-BE49-F238E27FC236}">
                <a16:creationId xmlns:a16="http://schemas.microsoft.com/office/drawing/2014/main" id="{D8224BAC-3ADA-1542-8635-3860A7292559}"/>
              </a:ext>
            </a:extLst>
          </p:cNvPr>
          <p:cNvSpPr>
            <a:spLocks noGrp="1"/>
          </p:cNvSpPr>
          <p:nvPr>
            <p:ph idx="1"/>
          </p:nvPr>
        </p:nvSpPr>
        <p:spPr>
          <a:xfrm>
            <a:off x="6751321" y="1382165"/>
            <a:ext cx="4869179" cy="3047946"/>
          </a:xfrm>
        </p:spPr>
        <p:txBody>
          <a:bodyPr anchor="b">
            <a:normAutofit/>
          </a:bodyPr>
          <a:lstStyle/>
          <a:p>
            <a:pPr marL="0" indent="0" algn="ctr">
              <a:buNone/>
            </a:pPr>
            <a:r>
              <a:rPr lang="en" sz="1800" dirty="0">
                <a:solidFill>
                  <a:srgbClr val="000000"/>
                </a:solidFill>
              </a:rPr>
              <a:t>The first part of the process is the </a:t>
            </a:r>
            <a:r>
              <a:rPr lang="en" sz="1800" b="1" i="1" dirty="0">
                <a:solidFill>
                  <a:srgbClr val="000000"/>
                </a:solidFill>
              </a:rPr>
              <a:t>"screening" </a:t>
            </a:r>
            <a:r>
              <a:rPr lang="en" sz="1800" dirty="0">
                <a:solidFill>
                  <a:srgbClr val="000000"/>
                </a:solidFill>
              </a:rPr>
              <a:t>of each of the </a:t>
            </a:r>
            <a:r>
              <a:rPr lang="en" sz="1800" b="1" i="1" dirty="0">
                <a:solidFill>
                  <a:srgbClr val="000000"/>
                </a:solidFill>
              </a:rPr>
              <a:t>35 chapters </a:t>
            </a:r>
            <a:r>
              <a:rPr lang="en" sz="1800" dirty="0">
                <a:solidFill>
                  <a:srgbClr val="000000"/>
                </a:solidFill>
              </a:rPr>
              <a:t>of the negotiations. Screening is a preliminary assessment of the degree of preparedness of the Candidate Country on each of the negotiating chapters. </a:t>
            </a:r>
            <a:r>
              <a:rPr lang="en" sz="1800" i="1" dirty="0">
                <a:solidFill>
                  <a:srgbClr val="000000"/>
                </a:solidFill>
              </a:rPr>
              <a:t>Each chapter contains a specific part of EU policy </a:t>
            </a:r>
            <a:r>
              <a:rPr lang="en" sz="1800" dirty="0">
                <a:solidFill>
                  <a:srgbClr val="000000"/>
                </a:solidFill>
              </a:rPr>
              <a:t>(</a:t>
            </a:r>
            <a:r>
              <a:rPr lang="en" sz="1800" b="1" dirty="0">
                <a:solidFill>
                  <a:srgbClr val="000000"/>
                </a:solidFill>
              </a:rPr>
              <a:t>known as the "</a:t>
            </a:r>
            <a:r>
              <a:rPr lang="en" sz="1800" b="1" i="1" dirty="0">
                <a:solidFill>
                  <a:srgbClr val="000000"/>
                </a:solidFill>
              </a:rPr>
              <a:t>acquis</a:t>
            </a:r>
            <a:r>
              <a:rPr lang="en" sz="1800" b="1" dirty="0">
                <a:solidFill>
                  <a:srgbClr val="000000"/>
                </a:solidFill>
              </a:rPr>
              <a:t>", which in French means something which is agreed), </a:t>
            </a:r>
            <a:r>
              <a:rPr lang="en" sz="1800" dirty="0">
                <a:solidFill>
                  <a:srgbClr val="000000"/>
                </a:solidFill>
              </a:rPr>
              <a:t>for example </a:t>
            </a:r>
            <a:r>
              <a:rPr lang="en" sz="1800" b="1" i="1" dirty="0">
                <a:solidFill>
                  <a:srgbClr val="000000"/>
                </a:solidFill>
              </a:rPr>
              <a:t>"science and research" or "energy" or the "environment".</a:t>
            </a:r>
          </a:p>
          <a:p>
            <a:pPr marL="0" indent="0">
              <a:buNone/>
            </a:pPr>
            <a:endParaRPr lang="tr-TR" sz="1800" dirty="0">
              <a:solidFill>
                <a:srgbClr val="000000"/>
              </a:solidFill>
            </a:endParaRPr>
          </a:p>
        </p:txBody>
      </p:sp>
    </p:spTree>
    <p:extLst>
      <p:ext uri="{BB962C8B-B14F-4D97-AF65-F5344CB8AC3E}">
        <p14:creationId xmlns:p14="http://schemas.microsoft.com/office/powerpoint/2010/main" val="714376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A1A6F78-C919-46F0-9B0A-2ED388861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49882614-11C4-4368-9534-6EBAC3488C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2684274" y="-4610867"/>
            <a:ext cx="7223503" cy="16095236"/>
          </a:xfrm>
          <a:prstGeom prst="rect">
            <a:avLst/>
          </a:prstGeom>
        </p:spPr>
      </p:pic>
      <p:sp>
        <p:nvSpPr>
          <p:cNvPr id="2" name="Unvan 1">
            <a:extLst>
              <a:ext uri="{FF2B5EF4-FFF2-40B4-BE49-F238E27FC236}">
                <a16:creationId xmlns:a16="http://schemas.microsoft.com/office/drawing/2014/main" id="{12AFEC14-8564-EC46-AB4D-3BEF15730BFB}"/>
              </a:ext>
            </a:extLst>
          </p:cNvPr>
          <p:cNvSpPr>
            <a:spLocks noGrp="1"/>
          </p:cNvSpPr>
          <p:nvPr>
            <p:ph type="title"/>
          </p:nvPr>
        </p:nvSpPr>
        <p:spPr>
          <a:xfrm>
            <a:off x="384048" y="3789400"/>
            <a:ext cx="5807575" cy="2264392"/>
          </a:xfrm>
        </p:spPr>
        <p:txBody>
          <a:bodyPr anchor="ctr">
            <a:normAutofit/>
          </a:bodyPr>
          <a:lstStyle/>
          <a:p>
            <a:pPr algn="ctr"/>
            <a:r>
              <a:rPr lang="tr-TR" sz="5000" dirty="0" err="1"/>
              <a:t>Screening</a:t>
            </a:r>
            <a:endParaRPr lang="tr-TR" sz="5000" dirty="0"/>
          </a:p>
        </p:txBody>
      </p:sp>
      <p:pic>
        <p:nvPicPr>
          <p:cNvPr id="4" name="Resim 3">
            <a:extLst>
              <a:ext uri="{FF2B5EF4-FFF2-40B4-BE49-F238E27FC236}">
                <a16:creationId xmlns:a16="http://schemas.microsoft.com/office/drawing/2014/main" id="{13A0AF36-EA38-6E4A-B500-98E1073C10C9}"/>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0" y="-2"/>
            <a:ext cx="12191980" cy="3657600"/>
          </a:xfrm>
          <a:prstGeom prst="rect">
            <a:avLst/>
          </a:prstGeom>
        </p:spPr>
      </p:pic>
      <p:sp>
        <p:nvSpPr>
          <p:cNvPr id="13" name="Rectangle 12">
            <a:extLst>
              <a:ext uri="{FF2B5EF4-FFF2-40B4-BE49-F238E27FC236}">
                <a16:creationId xmlns:a16="http://schemas.microsoft.com/office/drawing/2014/main" id="{93C59B8F-AEFF-4D3A-BA0E-3C43111987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85797"/>
            <a:ext cx="118872"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26104F07-6FE0-8A41-96E0-88488CC3DF01}"/>
              </a:ext>
            </a:extLst>
          </p:cNvPr>
          <p:cNvSpPr>
            <a:spLocks noGrp="1"/>
          </p:cNvSpPr>
          <p:nvPr>
            <p:ph idx="1"/>
          </p:nvPr>
        </p:nvSpPr>
        <p:spPr>
          <a:xfrm>
            <a:off x="6496424" y="3789399"/>
            <a:ext cx="5418208" cy="2382802"/>
          </a:xfrm>
        </p:spPr>
        <p:txBody>
          <a:bodyPr anchor="ctr">
            <a:normAutofit/>
          </a:bodyPr>
          <a:lstStyle/>
          <a:p>
            <a:pPr marL="0" indent="0" algn="ctr">
              <a:buNone/>
            </a:pPr>
            <a:r>
              <a:rPr lang="en" sz="1800" dirty="0"/>
              <a:t>Two formal meetings are held for each </a:t>
            </a:r>
            <a:r>
              <a:rPr lang="en" sz="1800" i="1" dirty="0"/>
              <a:t>acquis</a:t>
            </a:r>
            <a:r>
              <a:rPr lang="en" sz="1800" dirty="0"/>
              <a:t> chapter in the screening phase. </a:t>
            </a:r>
            <a:r>
              <a:rPr lang="en" sz="1800" b="1" i="1" dirty="0"/>
              <a:t>An initial explanatory meeting is held with the candidate country during which the Commission sets out the main objectives and requirements of EU policy in that field. </a:t>
            </a:r>
          </a:p>
          <a:p>
            <a:pPr marL="0" indent="0" algn="ctr">
              <a:buNone/>
            </a:pPr>
            <a:r>
              <a:rPr lang="en" sz="1800" dirty="0"/>
              <a:t>In the second meeting </a:t>
            </a:r>
            <a:r>
              <a:rPr lang="en" sz="1800" b="1" i="1" dirty="0"/>
              <a:t>the candidate country explains its degree of preparedness vis a vis EU policy and outlines its plans for alignment.</a:t>
            </a:r>
          </a:p>
          <a:p>
            <a:pPr marL="0" indent="0">
              <a:buNone/>
            </a:pPr>
            <a:endParaRPr lang="tr-TR" sz="1800" dirty="0"/>
          </a:p>
        </p:txBody>
      </p:sp>
      <p:sp>
        <p:nvSpPr>
          <p:cNvPr id="15" name="Rectangle 14">
            <a:extLst>
              <a:ext uri="{FF2B5EF4-FFF2-40B4-BE49-F238E27FC236}">
                <a16:creationId xmlns:a16="http://schemas.microsoft.com/office/drawing/2014/main" id="{E042CD37-C859-44CD-853E-5A3427DDB9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4005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53B7268C-5BE6-614F-AA3A-B9801A1275D0}"/>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İçerik Yer Tutucusu 2">
            <a:extLst>
              <a:ext uri="{FF2B5EF4-FFF2-40B4-BE49-F238E27FC236}">
                <a16:creationId xmlns:a16="http://schemas.microsoft.com/office/drawing/2014/main" id="{A08DAC58-13D2-B846-8E6E-DCB12316ABCF}"/>
              </a:ext>
            </a:extLst>
          </p:cNvPr>
          <p:cNvSpPr>
            <a:spLocks noGrp="1"/>
          </p:cNvSpPr>
          <p:nvPr>
            <p:ph idx="1"/>
          </p:nvPr>
        </p:nvSpPr>
        <p:spPr>
          <a:xfrm>
            <a:off x="1021279" y="4227615"/>
            <a:ext cx="10569364" cy="2398816"/>
          </a:xfrm>
        </p:spPr>
        <p:txBody>
          <a:bodyPr anchor="ctr">
            <a:normAutofit/>
          </a:bodyPr>
          <a:lstStyle/>
          <a:p>
            <a:pPr marL="0" indent="0" algn="ctr">
              <a:buNone/>
            </a:pPr>
            <a:r>
              <a:rPr lang="en" sz="2400" dirty="0"/>
              <a:t>Following these meetings, </a:t>
            </a:r>
            <a:r>
              <a:rPr lang="en" sz="2400" b="1" i="1" dirty="0"/>
              <a:t>the Commission prepares a screening report for the chapter, which may recommend either that the candidate country, is sufficiently prepared to open negotiations on the chapter or that the candidate country cannot be considered sufficiently prepared.</a:t>
            </a:r>
          </a:p>
          <a:p>
            <a:pPr marL="0" indent="0" algn="ctr">
              <a:buNone/>
            </a:pPr>
            <a:r>
              <a:rPr lang="tr-TR" sz="2400" b="1" i="1" dirty="0" err="1"/>
              <a:t>https</a:t>
            </a:r>
            <a:r>
              <a:rPr lang="tr-TR" sz="2400" b="1" i="1" dirty="0"/>
              <a:t>://</a:t>
            </a:r>
            <a:r>
              <a:rPr lang="tr-TR" sz="2400" b="1" i="1" dirty="0" err="1"/>
              <a:t>www.ab.gov.tr</a:t>
            </a:r>
            <a:r>
              <a:rPr lang="tr-TR" sz="2400" b="1" i="1" dirty="0"/>
              <a:t>/</a:t>
            </a:r>
            <a:r>
              <a:rPr lang="tr-TR" sz="2400" b="1" i="1" dirty="0" err="1"/>
              <a:t>files</a:t>
            </a:r>
            <a:r>
              <a:rPr lang="tr-TR" sz="2400" b="1" i="1" dirty="0"/>
              <a:t>/tarama/</a:t>
            </a:r>
            <a:r>
              <a:rPr lang="tr-TR" sz="2400" b="1" i="1" dirty="0" err="1"/>
              <a:t>tarama_files</a:t>
            </a:r>
            <a:r>
              <a:rPr lang="tr-TR" sz="2400" b="1" i="1" dirty="0"/>
              <a:t>/11/</a:t>
            </a:r>
            <a:r>
              <a:rPr lang="tr-TR" sz="2400" b="1" i="1" dirty="0" err="1"/>
              <a:t>sorular_cevaplar_files</a:t>
            </a:r>
            <a:r>
              <a:rPr lang="tr-TR" sz="2400" b="1" i="1" dirty="0"/>
              <a:t>/cevaplar/Yumurta%20ve%20Kanatli%20Eti.pdf</a:t>
            </a:r>
            <a:endParaRPr lang="en" sz="2400" b="1" i="1" dirty="0"/>
          </a:p>
          <a:p>
            <a:pPr marL="0" indent="0">
              <a:buNone/>
            </a:pPr>
            <a:endParaRPr lang="tr-TR" sz="1800" dirty="0"/>
          </a:p>
        </p:txBody>
      </p:sp>
    </p:spTree>
    <p:extLst>
      <p:ext uri="{BB962C8B-B14F-4D97-AF65-F5344CB8AC3E}">
        <p14:creationId xmlns:p14="http://schemas.microsoft.com/office/powerpoint/2010/main" val="3147867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2F50BCB-B7AB-460B-8D05-5B30DEC8EC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86D3BA9-FEA3-49B7-B148-7ECC053E1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133600" y="685800"/>
            <a:ext cx="10058400" cy="5486400"/>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sp>
        <p:nvSpPr>
          <p:cNvPr id="2" name="Unvan 1">
            <a:extLst>
              <a:ext uri="{FF2B5EF4-FFF2-40B4-BE49-F238E27FC236}">
                <a16:creationId xmlns:a16="http://schemas.microsoft.com/office/drawing/2014/main" id="{16C5579B-E3CC-2043-9C1D-D71FFE45C13C}"/>
              </a:ext>
            </a:extLst>
          </p:cNvPr>
          <p:cNvSpPr>
            <a:spLocks noGrp="1"/>
          </p:cNvSpPr>
          <p:nvPr>
            <p:ph type="title"/>
          </p:nvPr>
        </p:nvSpPr>
        <p:spPr>
          <a:xfrm>
            <a:off x="1463040" y="685797"/>
            <a:ext cx="5003501" cy="2263779"/>
          </a:xfrm>
        </p:spPr>
        <p:txBody>
          <a:bodyPr anchor="t">
            <a:normAutofit/>
          </a:bodyPr>
          <a:lstStyle/>
          <a:p>
            <a:pPr algn="ctr"/>
            <a:r>
              <a:rPr lang="tr-TR" sz="3600" b="1" dirty="0" err="1"/>
              <a:t>Opening</a:t>
            </a:r>
            <a:r>
              <a:rPr lang="tr-TR" sz="3600" b="1" dirty="0"/>
              <a:t> </a:t>
            </a:r>
            <a:r>
              <a:rPr lang="tr-TR" sz="3600" b="1" dirty="0" err="1"/>
              <a:t>and</a:t>
            </a:r>
            <a:r>
              <a:rPr lang="tr-TR" sz="3600" b="1" dirty="0"/>
              <a:t> </a:t>
            </a:r>
            <a:r>
              <a:rPr lang="tr-TR" sz="3600" b="1" dirty="0" err="1"/>
              <a:t>Closing</a:t>
            </a:r>
            <a:r>
              <a:rPr lang="tr-TR" sz="3600" b="1" dirty="0"/>
              <a:t> </a:t>
            </a:r>
            <a:r>
              <a:rPr lang="tr-TR" sz="3600" b="1" dirty="0" err="1"/>
              <a:t>Chapters</a:t>
            </a:r>
            <a:endParaRPr lang="tr-TR" sz="3600" dirty="0"/>
          </a:p>
        </p:txBody>
      </p:sp>
      <p:sp>
        <p:nvSpPr>
          <p:cNvPr id="24" name="Rectangle 23">
            <a:extLst>
              <a:ext uri="{FF2B5EF4-FFF2-40B4-BE49-F238E27FC236}">
                <a16:creationId xmlns:a16="http://schemas.microsoft.com/office/drawing/2014/main" id="{A9BE4EDE-6DC8-48E2-99F3-98CBCEAB6B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764" y="685797"/>
            <a:ext cx="118872"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5ACF9754-66A7-194A-A691-4BFA522DF63C}"/>
              </a:ext>
            </a:extLst>
          </p:cNvPr>
          <p:cNvSpPr>
            <a:spLocks noGrp="1"/>
          </p:cNvSpPr>
          <p:nvPr>
            <p:ph idx="1"/>
          </p:nvPr>
        </p:nvSpPr>
        <p:spPr>
          <a:xfrm>
            <a:off x="415636" y="2446317"/>
            <a:ext cx="6050905" cy="3725883"/>
          </a:xfrm>
        </p:spPr>
        <p:txBody>
          <a:bodyPr>
            <a:normAutofit fontScale="92500" lnSpcReduction="10000"/>
          </a:bodyPr>
          <a:lstStyle/>
          <a:p>
            <a:pPr marL="0" indent="0" algn="ctr">
              <a:buNone/>
            </a:pPr>
            <a:r>
              <a:rPr lang="en" sz="2400" dirty="0"/>
              <a:t>If the Council decides to open the chapter for negotiation, it will invite the candidate country to present its </a:t>
            </a:r>
            <a:r>
              <a:rPr lang="en" sz="2400" b="1" dirty="0"/>
              <a:t>Negotiating Position (NP). </a:t>
            </a:r>
            <a:r>
              <a:rPr lang="en" sz="2400" dirty="0"/>
              <a:t>Once this has been received, the Commission prepares a </a:t>
            </a:r>
            <a:r>
              <a:rPr lang="en" sz="2400" b="1" dirty="0"/>
              <a:t>Draft Common Position (DCP). </a:t>
            </a:r>
          </a:p>
          <a:p>
            <a:pPr marL="0" indent="0" algn="ctr">
              <a:buNone/>
            </a:pPr>
            <a:r>
              <a:rPr lang="en" sz="2400" dirty="0"/>
              <a:t>The Council assesses and examines the DCP and on the basis of unanimity may adopt the definitive </a:t>
            </a:r>
            <a:r>
              <a:rPr lang="en" sz="2400" b="1" dirty="0"/>
              <a:t>European Union Common Position (EUCP). </a:t>
            </a:r>
            <a:r>
              <a:rPr lang="en" sz="2400" b="1" i="1" dirty="0"/>
              <a:t>With the NP and the EUCP completed, the Council and the Candidate Country at the Accession Conference can formally open the chapter for negotiation.</a:t>
            </a:r>
          </a:p>
          <a:p>
            <a:pPr marL="0" indent="0">
              <a:buNone/>
            </a:pPr>
            <a:endParaRPr lang="tr-TR" sz="1800" dirty="0"/>
          </a:p>
        </p:txBody>
      </p:sp>
      <p:pic>
        <p:nvPicPr>
          <p:cNvPr id="4" name="Resim 3">
            <a:extLst>
              <a:ext uri="{FF2B5EF4-FFF2-40B4-BE49-F238E27FC236}">
                <a16:creationId xmlns:a16="http://schemas.microsoft.com/office/drawing/2014/main" id="{C7EBD034-52E0-7341-BE4C-154D04FABDFF}"/>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721989" y="702189"/>
            <a:ext cx="5470011" cy="5470011"/>
          </a:xfrm>
          <a:prstGeom prst="rect">
            <a:avLst/>
          </a:prstGeom>
        </p:spPr>
      </p:pic>
      <p:sp>
        <p:nvSpPr>
          <p:cNvPr id="26" name="Graphic 14">
            <a:extLst>
              <a:ext uri="{FF2B5EF4-FFF2-40B4-BE49-F238E27FC236}">
                <a16:creationId xmlns:a16="http://schemas.microsoft.com/office/drawing/2014/main" id="{28DC658A-B0F6-46FC-ACE2-E243AD533C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705598" y="3425580"/>
            <a:ext cx="2743201" cy="2746621"/>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bg1">
              <a:alpha val="50000"/>
            </a:schemeClr>
          </a:solidFill>
          <a:ln w="9525" cap="flat">
            <a:noFill/>
            <a:prstDash val="solid"/>
            <a:miter/>
          </a:ln>
        </p:spPr>
        <p:txBody>
          <a:bodyPr rtlCol="0" anchor="ctr"/>
          <a:lstStyle/>
          <a:p>
            <a:endParaRPr lang="en-US"/>
          </a:p>
        </p:txBody>
      </p:sp>
      <p:sp>
        <p:nvSpPr>
          <p:cNvPr id="28" name="Graphic 14">
            <a:extLst>
              <a:ext uri="{FF2B5EF4-FFF2-40B4-BE49-F238E27FC236}">
                <a16:creationId xmlns:a16="http://schemas.microsoft.com/office/drawing/2014/main" id="{A98F7AA8-63CB-43D4-96CA-C60D2638F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flipV="1">
            <a:off x="6705598" y="685799"/>
            <a:ext cx="2743201" cy="2746621"/>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bg1">
              <a:alpha val="25000"/>
            </a:schemeClr>
          </a:solidFill>
          <a:ln w="9525" cap="flat">
            <a:noFill/>
            <a:prstDash val="solid"/>
            <a:miter/>
          </a:ln>
        </p:spPr>
        <p:txBody>
          <a:bodyPr rtlCol="0" anchor="ctr"/>
          <a:lstStyle/>
          <a:p>
            <a:endParaRPr lang="en-US"/>
          </a:p>
        </p:txBody>
      </p:sp>
      <p:sp>
        <p:nvSpPr>
          <p:cNvPr id="30" name="Graphic 14">
            <a:extLst>
              <a:ext uri="{FF2B5EF4-FFF2-40B4-BE49-F238E27FC236}">
                <a16:creationId xmlns:a16="http://schemas.microsoft.com/office/drawing/2014/main" id="{DDAF221D-8B70-4DA2-8EC6-1B35600F8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448799" y="3425580"/>
            <a:ext cx="2743201" cy="2746621"/>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accent2">
              <a:alpha val="50000"/>
            </a:schemeClr>
          </a:solidFill>
          <a:ln w="9525" cap="flat">
            <a:noFill/>
            <a:prstDash val="solid"/>
            <a:miter/>
          </a:ln>
        </p:spPr>
        <p:txBody>
          <a:bodyPr rtlCol="0" anchor="ctr"/>
          <a:lstStyle/>
          <a:p>
            <a:endParaRPr lang="en-US"/>
          </a:p>
        </p:txBody>
      </p:sp>
      <p:sp>
        <p:nvSpPr>
          <p:cNvPr id="32" name="Graphic 14">
            <a:extLst>
              <a:ext uri="{FF2B5EF4-FFF2-40B4-BE49-F238E27FC236}">
                <a16:creationId xmlns:a16="http://schemas.microsoft.com/office/drawing/2014/main" id="{16F72A90-B900-47B2-8B00-49749A6F07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9448799" y="685800"/>
            <a:ext cx="2743201" cy="2746621"/>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bg1">
              <a:alpha val="50000"/>
            </a:schemeClr>
          </a:solidFill>
          <a:ln w="9525" cap="flat">
            <a:noFill/>
            <a:prstDash val="solid"/>
            <a:miter/>
          </a:ln>
        </p:spPr>
        <p:txBody>
          <a:bodyPr rtlCol="0" anchor="ctr"/>
          <a:lstStyle/>
          <a:p>
            <a:endParaRPr lang="en-US"/>
          </a:p>
        </p:txBody>
      </p:sp>
      <p:sp>
        <p:nvSpPr>
          <p:cNvPr id="34" name="Rectangle 33">
            <a:extLst>
              <a:ext uri="{FF2B5EF4-FFF2-40B4-BE49-F238E27FC236}">
                <a16:creationId xmlns:a16="http://schemas.microsoft.com/office/drawing/2014/main" id="{E2D05EDF-CB24-4761-95B4-BAD4574298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8818135"/>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500</Words>
  <Application>Microsoft Macintosh PowerPoint</Application>
  <PresentationFormat>Geniş ekran</PresentationFormat>
  <Paragraphs>49</Paragraphs>
  <Slides>19</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19</vt:i4>
      </vt:variant>
    </vt:vector>
  </HeadingPairs>
  <TitlesOfParts>
    <vt:vector size="24" baseType="lpstr">
      <vt:lpstr>Arial</vt:lpstr>
      <vt:lpstr>Calibri</vt:lpstr>
      <vt:lpstr>Calibri Light</vt:lpstr>
      <vt:lpstr>Helvetica Neue Medium</vt:lpstr>
      <vt:lpstr>Office Teması</vt:lpstr>
      <vt:lpstr>TR - EU Negotiation Process</vt:lpstr>
      <vt:lpstr>Negotiations </vt:lpstr>
      <vt:lpstr>Negotiations </vt:lpstr>
      <vt:lpstr>Negotiations</vt:lpstr>
      <vt:lpstr>How does it work? </vt:lpstr>
      <vt:lpstr>Screening</vt:lpstr>
      <vt:lpstr>Screening</vt:lpstr>
      <vt:lpstr>PowerPoint Sunusu</vt:lpstr>
      <vt:lpstr>Opening and Closing Chapters</vt:lpstr>
      <vt:lpstr>Opening and Closing Chapters</vt:lpstr>
      <vt:lpstr>Becoming an EU member</vt:lpstr>
      <vt:lpstr>Who is involved ?</vt:lpstr>
      <vt:lpstr>Negotiation chapters</vt:lpstr>
      <vt:lpstr>Chapters opened for Turkey</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 - EU Negotiation Process</dc:title>
  <dc:creator>Arzu Gökdai</dc:creator>
  <cp:lastModifiedBy>Arzu Gökdai</cp:lastModifiedBy>
  <cp:revision>3</cp:revision>
  <dcterms:created xsi:type="dcterms:W3CDTF">2020-04-28T16:55:23Z</dcterms:created>
  <dcterms:modified xsi:type="dcterms:W3CDTF">2020-05-05T15:34:46Z</dcterms:modified>
</cp:coreProperties>
</file>