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44" r:id="rId2"/>
  </p:sldMasterIdLst>
  <p:sldIdLst>
    <p:sldId id="285" r:id="rId3"/>
    <p:sldId id="286" r:id="rId4"/>
    <p:sldId id="287" r:id="rId5"/>
    <p:sldId id="294" r:id="rId6"/>
    <p:sldId id="295" r:id="rId7"/>
    <p:sldId id="485" r:id="rId8"/>
    <p:sldId id="486" r:id="rId9"/>
    <p:sldId id="296" r:id="rId10"/>
    <p:sldId id="297" r:id="rId11"/>
    <p:sldId id="298" r:id="rId12"/>
    <p:sldId id="299" r:id="rId13"/>
    <p:sldId id="300" r:id="rId14"/>
    <p:sldId id="301" r:id="rId15"/>
    <p:sldId id="488" r:id="rId16"/>
    <p:sldId id="302" r:id="rId17"/>
    <p:sldId id="303" r:id="rId18"/>
    <p:sldId id="489" r:id="rId19"/>
    <p:sldId id="304" r:id="rId20"/>
    <p:sldId id="490" r:id="rId21"/>
    <p:sldId id="308" r:id="rId22"/>
    <p:sldId id="309" r:id="rId23"/>
    <p:sldId id="310" r:id="rId24"/>
    <p:sldId id="491" r:id="rId25"/>
    <p:sldId id="492" r:id="rId26"/>
    <p:sldId id="493" r:id="rId27"/>
    <p:sldId id="494" r:id="rId28"/>
    <p:sldId id="495" r:id="rId29"/>
    <p:sldId id="496" r:id="rId30"/>
    <p:sldId id="497" r:id="rId31"/>
    <p:sldId id="498" r:id="rId32"/>
    <p:sldId id="500" r:id="rId33"/>
    <p:sldId id="545" r:id="rId34"/>
    <p:sldId id="549" r:id="rId3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340" autoAdjust="0"/>
    <p:restoredTop sz="94660"/>
  </p:normalViewPr>
  <p:slideViewPr>
    <p:cSldViewPr>
      <p:cViewPr varScale="1">
        <p:scale>
          <a:sx n="86" d="100"/>
          <a:sy n="86" d="100"/>
        </p:scale>
        <p:origin x="-1890"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0EDE34-EC8D-4009-B1A8-88E01855BA63}" type="doc">
      <dgm:prSet loTypeId="urn:microsoft.com/office/officeart/2005/8/layout/arrow1" loCatId="process" qsTypeId="urn:microsoft.com/office/officeart/2005/8/quickstyle/simple3" qsCatId="simple" csTypeId="urn:microsoft.com/office/officeart/2005/8/colors/accent1_2" csCatId="accent1" phldr="1"/>
      <dgm:spPr/>
      <dgm:t>
        <a:bodyPr/>
        <a:lstStyle/>
        <a:p>
          <a:endParaRPr lang="tr-TR"/>
        </a:p>
      </dgm:t>
    </dgm:pt>
    <dgm:pt modelId="{7DC36EC0-126F-4B8B-87FC-36313632AE03}">
      <dgm:prSet phldrT="[Metin]"/>
      <dgm:spPr>
        <a:solidFill>
          <a:srgbClr val="FF99FF"/>
        </a:solidFill>
      </dgm:spPr>
      <dgm:t>
        <a:bodyPr/>
        <a:lstStyle/>
        <a:p>
          <a:r>
            <a:rPr lang="tr-TR" dirty="0" smtClean="0"/>
            <a:t>KADIN</a:t>
          </a:r>
          <a:endParaRPr lang="tr-TR" dirty="0"/>
        </a:p>
      </dgm:t>
    </dgm:pt>
    <dgm:pt modelId="{E96FB929-BB90-47BF-8978-E8DD25263E7E}" type="parTrans" cxnId="{FDBB7033-6FE8-41A5-AD4F-7A5B0775E2AB}">
      <dgm:prSet/>
      <dgm:spPr/>
      <dgm:t>
        <a:bodyPr/>
        <a:lstStyle/>
        <a:p>
          <a:endParaRPr lang="tr-TR"/>
        </a:p>
      </dgm:t>
    </dgm:pt>
    <dgm:pt modelId="{7F537DE9-E384-45F6-B757-24D079B682AA}" type="sibTrans" cxnId="{FDBB7033-6FE8-41A5-AD4F-7A5B0775E2AB}">
      <dgm:prSet/>
      <dgm:spPr/>
      <dgm:t>
        <a:bodyPr/>
        <a:lstStyle/>
        <a:p>
          <a:endParaRPr lang="tr-TR"/>
        </a:p>
      </dgm:t>
    </dgm:pt>
    <dgm:pt modelId="{6236181B-2E5D-4BDF-9204-8E272038DC16}">
      <dgm:prSet phldrT="[Metin]"/>
      <dgm:spPr/>
      <dgm:t>
        <a:bodyPr/>
        <a:lstStyle/>
        <a:p>
          <a:r>
            <a:rPr lang="tr-TR" dirty="0" smtClean="0"/>
            <a:t>ERKEK</a:t>
          </a:r>
          <a:endParaRPr lang="tr-TR" dirty="0"/>
        </a:p>
      </dgm:t>
    </dgm:pt>
    <dgm:pt modelId="{F1FF8C18-D4D1-4278-80DF-511A78211D3F}" type="parTrans" cxnId="{CC733569-4A06-45D9-81E5-5E883659A28E}">
      <dgm:prSet/>
      <dgm:spPr/>
      <dgm:t>
        <a:bodyPr/>
        <a:lstStyle/>
        <a:p>
          <a:endParaRPr lang="tr-TR"/>
        </a:p>
      </dgm:t>
    </dgm:pt>
    <dgm:pt modelId="{04E5B286-3F27-46AA-AEE8-0E15171C2E07}" type="sibTrans" cxnId="{CC733569-4A06-45D9-81E5-5E883659A28E}">
      <dgm:prSet/>
      <dgm:spPr/>
      <dgm:t>
        <a:bodyPr/>
        <a:lstStyle/>
        <a:p>
          <a:endParaRPr lang="tr-TR"/>
        </a:p>
      </dgm:t>
    </dgm:pt>
    <dgm:pt modelId="{AA0C88D3-F147-4307-9771-733AA5195995}" type="pres">
      <dgm:prSet presAssocID="{AF0EDE34-EC8D-4009-B1A8-88E01855BA63}" presName="cycle" presStyleCnt="0">
        <dgm:presLayoutVars>
          <dgm:dir/>
          <dgm:resizeHandles val="exact"/>
        </dgm:presLayoutVars>
      </dgm:prSet>
      <dgm:spPr/>
      <dgm:t>
        <a:bodyPr/>
        <a:lstStyle/>
        <a:p>
          <a:endParaRPr lang="tr-TR"/>
        </a:p>
      </dgm:t>
    </dgm:pt>
    <dgm:pt modelId="{06C849DD-CE77-4937-B363-6FDD1D59AD1C}" type="pres">
      <dgm:prSet presAssocID="{7DC36EC0-126F-4B8B-87FC-36313632AE03}" presName="arrow" presStyleLbl="node1" presStyleIdx="0" presStyleCnt="2" custScaleX="91575" custRadScaleRad="104319" custRadScaleInc="-11110">
        <dgm:presLayoutVars>
          <dgm:bulletEnabled val="1"/>
        </dgm:presLayoutVars>
      </dgm:prSet>
      <dgm:spPr/>
      <dgm:t>
        <a:bodyPr/>
        <a:lstStyle/>
        <a:p>
          <a:endParaRPr lang="tr-TR"/>
        </a:p>
      </dgm:t>
    </dgm:pt>
    <dgm:pt modelId="{EE5D129C-EDBC-4D31-83E3-732CDA80044E}" type="pres">
      <dgm:prSet presAssocID="{6236181B-2E5D-4BDF-9204-8E272038DC16}" presName="arrow" presStyleLbl="node1" presStyleIdx="1" presStyleCnt="2" custScaleX="85983" custRadScaleRad="109899" custRadScaleInc="5562">
        <dgm:presLayoutVars>
          <dgm:bulletEnabled val="1"/>
        </dgm:presLayoutVars>
      </dgm:prSet>
      <dgm:spPr/>
      <dgm:t>
        <a:bodyPr/>
        <a:lstStyle/>
        <a:p>
          <a:endParaRPr lang="tr-TR"/>
        </a:p>
      </dgm:t>
    </dgm:pt>
  </dgm:ptLst>
  <dgm:cxnLst>
    <dgm:cxn modelId="{46E9E4CC-346E-4944-9663-51D865FB1F51}" type="presOf" srcId="{6236181B-2E5D-4BDF-9204-8E272038DC16}" destId="{EE5D129C-EDBC-4D31-83E3-732CDA80044E}" srcOrd="0" destOrd="0" presId="urn:microsoft.com/office/officeart/2005/8/layout/arrow1"/>
    <dgm:cxn modelId="{CC733569-4A06-45D9-81E5-5E883659A28E}" srcId="{AF0EDE34-EC8D-4009-B1A8-88E01855BA63}" destId="{6236181B-2E5D-4BDF-9204-8E272038DC16}" srcOrd="1" destOrd="0" parTransId="{F1FF8C18-D4D1-4278-80DF-511A78211D3F}" sibTransId="{04E5B286-3F27-46AA-AEE8-0E15171C2E07}"/>
    <dgm:cxn modelId="{941BB22F-4CDA-46A8-8093-A16EC1E05C04}" type="presOf" srcId="{7DC36EC0-126F-4B8B-87FC-36313632AE03}" destId="{06C849DD-CE77-4937-B363-6FDD1D59AD1C}" srcOrd="0" destOrd="0" presId="urn:microsoft.com/office/officeart/2005/8/layout/arrow1"/>
    <dgm:cxn modelId="{20509299-7906-4404-BE97-D2E500DA1E0C}" type="presOf" srcId="{AF0EDE34-EC8D-4009-B1A8-88E01855BA63}" destId="{AA0C88D3-F147-4307-9771-733AA5195995}" srcOrd="0" destOrd="0" presId="urn:microsoft.com/office/officeart/2005/8/layout/arrow1"/>
    <dgm:cxn modelId="{FDBB7033-6FE8-41A5-AD4F-7A5B0775E2AB}" srcId="{AF0EDE34-EC8D-4009-B1A8-88E01855BA63}" destId="{7DC36EC0-126F-4B8B-87FC-36313632AE03}" srcOrd="0" destOrd="0" parTransId="{E96FB929-BB90-47BF-8978-E8DD25263E7E}" sibTransId="{7F537DE9-E384-45F6-B757-24D079B682AA}"/>
    <dgm:cxn modelId="{0ACFFAC6-E23F-4776-89D1-B8E9385C67EC}" type="presParOf" srcId="{AA0C88D3-F147-4307-9771-733AA5195995}" destId="{06C849DD-CE77-4937-B363-6FDD1D59AD1C}" srcOrd="0" destOrd="0" presId="urn:microsoft.com/office/officeart/2005/8/layout/arrow1"/>
    <dgm:cxn modelId="{C04DEB44-B374-4652-9CDA-B4F53A5D77A5}" type="presParOf" srcId="{AA0C88D3-F147-4307-9771-733AA5195995}" destId="{EE5D129C-EDBC-4D31-83E3-732CDA80044E}" srcOrd="1" destOrd="0" presId="urn:microsoft.com/office/officeart/2005/8/layout/arrow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C849DD-CE77-4937-B363-6FDD1D59AD1C}">
      <dsp:nvSpPr>
        <dsp:cNvPr id="0" name=""/>
        <dsp:cNvSpPr/>
      </dsp:nvSpPr>
      <dsp:spPr>
        <a:xfrm rot="16200000">
          <a:off x="262640" y="636261"/>
          <a:ext cx="3587817" cy="3917900"/>
        </a:xfrm>
        <a:prstGeom prst="upArrow">
          <a:avLst>
            <a:gd name="adj1" fmla="val 50000"/>
            <a:gd name="adj2" fmla="val 35000"/>
          </a:avLst>
        </a:prstGeom>
        <a:solidFill>
          <a:srgbClr val="FF99FF"/>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2496" tIns="412496" rIns="412496" bIns="412496" numCol="1" spcCol="1270" anchor="ctr" anchorCtr="0">
          <a:noAutofit/>
        </a:bodyPr>
        <a:lstStyle/>
        <a:p>
          <a:pPr lvl="0" algn="ctr" defTabSz="2578100">
            <a:lnSpc>
              <a:spcPct val="90000"/>
            </a:lnSpc>
            <a:spcBef>
              <a:spcPct val="0"/>
            </a:spcBef>
            <a:spcAft>
              <a:spcPct val="35000"/>
            </a:spcAft>
          </a:pPr>
          <a:r>
            <a:rPr lang="tr-TR" sz="5800" kern="1200" dirty="0" smtClean="0"/>
            <a:t>KADIN</a:t>
          </a:r>
          <a:endParaRPr lang="tr-TR" sz="5800" kern="1200" dirty="0"/>
        </a:p>
      </dsp:txBody>
      <dsp:txXfrm rot="16200000">
        <a:off x="262640" y="636261"/>
        <a:ext cx="3587817" cy="3917900"/>
      </dsp:txXfrm>
    </dsp:sp>
    <dsp:sp modelId="{EE5D129C-EDBC-4D31-83E3-732CDA80044E}">
      <dsp:nvSpPr>
        <dsp:cNvPr id="0" name=""/>
        <dsp:cNvSpPr/>
      </dsp:nvSpPr>
      <dsp:spPr>
        <a:xfrm rot="5400000">
          <a:off x="4640715" y="647434"/>
          <a:ext cx="3368728" cy="3917900"/>
        </a:xfrm>
        <a:prstGeom prst="upArrow">
          <a:avLst>
            <a:gd name="adj1" fmla="val 50000"/>
            <a:gd name="adj2" fmla="val 35000"/>
          </a:avLst>
        </a:prstGeom>
        <a:gradFill rotWithShape="0">
          <a:gsLst>
            <a:gs pos="0">
              <a:schemeClr val="accent1">
                <a:hueOff val="0"/>
                <a:satOff val="0"/>
                <a:lumOff val="0"/>
                <a:alphaOff val="0"/>
                <a:tint val="50000"/>
                <a:shade val="86000"/>
                <a:satMod val="140000"/>
              </a:schemeClr>
            </a:gs>
            <a:gs pos="45000">
              <a:schemeClr val="accent1">
                <a:hueOff val="0"/>
                <a:satOff val="0"/>
                <a:lumOff val="0"/>
                <a:alphaOff val="0"/>
                <a:tint val="48000"/>
                <a:satMod val="150000"/>
              </a:schemeClr>
            </a:gs>
            <a:gs pos="100000">
              <a:schemeClr val="accent1">
                <a:hueOff val="0"/>
                <a:satOff val="0"/>
                <a:lumOff val="0"/>
                <a:alphaOff val="0"/>
                <a:tint val="28000"/>
                <a:satMod val="16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2496" tIns="412496" rIns="412496" bIns="412496" numCol="1" spcCol="1270" anchor="ctr" anchorCtr="0">
          <a:noAutofit/>
        </a:bodyPr>
        <a:lstStyle/>
        <a:p>
          <a:pPr lvl="0" algn="ctr" defTabSz="2578100">
            <a:lnSpc>
              <a:spcPct val="90000"/>
            </a:lnSpc>
            <a:spcBef>
              <a:spcPct val="0"/>
            </a:spcBef>
            <a:spcAft>
              <a:spcPct val="35000"/>
            </a:spcAft>
          </a:pPr>
          <a:r>
            <a:rPr lang="tr-TR" sz="5800" kern="1200" dirty="0" smtClean="0"/>
            <a:t>ERKEK</a:t>
          </a:r>
          <a:endParaRPr lang="tr-TR" sz="5800" kern="1200" dirty="0"/>
        </a:p>
      </dsp:txBody>
      <dsp:txXfrm rot="5400000">
        <a:off x="4640715" y="647434"/>
        <a:ext cx="3368728" cy="3917900"/>
      </dsp:txXfrm>
    </dsp:sp>
  </dsp:spTree>
</dsp:drawing>
</file>

<file path=ppt/diagrams/layout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Tree>
    <p:extLst>
      <p:ext uri="{BB962C8B-B14F-4D97-AF65-F5344CB8AC3E}">
        <p14:creationId xmlns:p14="http://schemas.microsoft.com/office/powerpoint/2010/main" xmlns="" val="1997126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xmlns="" val="362403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xmlns="" val="23615411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7E4E18-931F-4053-A9C6-E4B8DB100E4E}" type="slidenum">
              <a:rPr lang="tr-TR" smtClean="0"/>
              <a:pPr/>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xmlns="" val="10026748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B37957-EBB8-461C-A79F-FCC5CDD0C083}" type="datetimeFigureOut">
              <a:rPr lang="tr-TR" smtClean="0"/>
              <a:pPr/>
              <a:t>26.04.2017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7E4E18-931F-4053-A9C6-E4B8DB100E4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2363504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xmlns="" val="221860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Tree>
    <p:extLst>
      <p:ext uri="{BB962C8B-B14F-4D97-AF65-F5344CB8AC3E}">
        <p14:creationId xmlns:p14="http://schemas.microsoft.com/office/powerpoint/2010/main" xmlns="" val="1854385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tr-TR"/>
          </a:p>
        </p:txBody>
      </p:sp>
    </p:spTree>
    <p:extLst>
      <p:ext uri="{BB962C8B-B14F-4D97-AF65-F5344CB8AC3E}">
        <p14:creationId xmlns:p14="http://schemas.microsoft.com/office/powerpoint/2010/main" xmlns="" val="3303782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27980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695365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4257616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6" name="Picture 22" descr="ImpogdnIcqmage1fdsnauebage1"/>
          <p:cNvPicPr>
            <a:picLocks noChangeAspect="1" noChangeArrowheads="1"/>
          </p:cNvPicPr>
          <p:nvPr userDrawn="1"/>
        </p:nvPicPr>
        <p:blipFill>
          <a:blip r:embed="rId13" cstate="print">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1032" name="Text Box 8"/>
          <p:cNvSpPr txBox="1">
            <a:spLocks noChangeArrowheads="1"/>
          </p:cNvSpPr>
          <p:nvPr userDrawn="1"/>
        </p:nvSpPr>
        <p:spPr bwMode="auto">
          <a:xfrm>
            <a:off x="7962900" y="6375400"/>
            <a:ext cx="107315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fr-FR" b="1">
                <a:solidFill>
                  <a:srgbClr val="FFFFFF"/>
                </a:solidFill>
              </a:rPr>
              <a:t>Page </a:t>
            </a:r>
            <a:fld id="{6A1278C1-56C8-44EF-9DFE-89E5BE484129}" type="slidenum">
              <a:rPr lang="fr-FR" b="1">
                <a:solidFill>
                  <a:srgbClr val="FFFFFF"/>
                </a:solidFill>
              </a:rPr>
              <a:pPr fontAlgn="base">
                <a:spcBef>
                  <a:spcPct val="0"/>
                </a:spcBef>
                <a:spcAft>
                  <a:spcPct val="0"/>
                </a:spcAft>
              </a:pPr>
              <a:t>‹#›</a:t>
            </a:fld>
            <a:endParaRPr lang="fr-FR" b="1">
              <a:solidFill>
                <a:srgbClr val="FFFFFF"/>
              </a:solidFill>
            </a:endParaRPr>
          </a:p>
        </p:txBody>
      </p:sp>
    </p:spTree>
    <p:extLst>
      <p:ext uri="{BB962C8B-B14F-4D97-AF65-F5344CB8AC3E}">
        <p14:creationId xmlns:p14="http://schemas.microsoft.com/office/powerpoint/2010/main" xmlns="" val="17833037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pPr/>
              <a:t>Wednesday, April 26, 2017</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251520" y="1772816"/>
            <a:ext cx="8832867"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3600" b="1" dirty="0" smtClean="0">
                <a:solidFill>
                  <a:srgbClr val="FFFFFF"/>
                </a:solidFill>
                <a:latin typeface="Verdana" pitchFamily="34" charset="0"/>
              </a:rPr>
              <a:t>DERS 2-Cinsellik ve Cinsel Sağlık </a:t>
            </a:r>
          </a:p>
          <a:p>
            <a:pPr fontAlgn="base">
              <a:spcBef>
                <a:spcPct val="0"/>
              </a:spcBef>
              <a:spcAft>
                <a:spcPct val="0"/>
              </a:spcAft>
            </a:pPr>
            <a:r>
              <a:rPr lang="tr-TR" sz="3600" b="1" dirty="0" smtClean="0">
                <a:solidFill>
                  <a:srgbClr val="FFFFFF"/>
                </a:solidFill>
                <a:latin typeface="Verdana" pitchFamily="34" charset="0"/>
              </a:rPr>
              <a:t>İle İlgili Tanımlar ve Kavramlar </a:t>
            </a:r>
            <a:endParaRPr lang="fr-FR" sz="3600" b="1" dirty="0">
              <a:solidFill>
                <a:srgbClr val="FFFFFF"/>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tr-TR" sz="2400" dirty="0"/>
          </a:p>
        </p:txBody>
      </p:sp>
    </p:spTree>
    <p:extLst>
      <p:ext uri="{BB962C8B-B14F-4D97-AF65-F5344CB8AC3E}">
        <p14:creationId xmlns:p14="http://schemas.microsoft.com/office/powerpoint/2010/main" xmlns="" val="40982567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Cinsel kimlik (Gender Identity)</a:t>
            </a:r>
            <a:r>
              <a:rPr lang="tr-TR" dirty="0"/>
              <a:t/>
            </a:r>
            <a:br>
              <a:rPr lang="tr-TR" dirty="0"/>
            </a:br>
            <a:endParaRPr lang="tr-TR" dirty="0"/>
          </a:p>
        </p:txBody>
      </p:sp>
      <p:sp>
        <p:nvSpPr>
          <p:cNvPr id="3" name="Content Placeholder 2"/>
          <p:cNvSpPr>
            <a:spLocks noGrp="1"/>
          </p:cNvSpPr>
          <p:nvPr>
            <p:ph idx="1"/>
          </p:nvPr>
        </p:nvSpPr>
        <p:spPr/>
        <p:txBody>
          <a:bodyPr/>
          <a:lstStyle/>
          <a:p>
            <a:r>
              <a:rPr lang="tr-TR" dirty="0"/>
              <a:t>Cinsel kimlik, bireyin bedenini ve benliğini belli eşeylik içinde algılaması, kabullenmesi, duygu ve davranışlarında buna uygun yönelimler göstermesidir</a:t>
            </a:r>
            <a:r>
              <a:rPr lang="tr-TR" baseline="30000" dirty="0"/>
              <a:t> </a:t>
            </a:r>
            <a:r>
              <a:rPr lang="tr-TR" dirty="0" smtClean="0"/>
              <a:t>.</a:t>
            </a:r>
          </a:p>
          <a:p>
            <a:endParaRPr lang="tr-TR" dirty="0" smtClean="0"/>
          </a:p>
          <a:p>
            <a:r>
              <a:rPr lang="tr-TR" dirty="0" smtClean="0"/>
              <a:t> </a:t>
            </a:r>
            <a:r>
              <a:rPr lang="tr-TR" dirty="0"/>
              <a:t>Bir başka deyişle, bireyin ait olduğu cinsi kabul etmesi, kendi bedenini ve benliğini bu cinsellik algılayışı, duygu ve davranışlarında buna uygun biçimde </a:t>
            </a:r>
            <a:r>
              <a:rPr lang="tr-TR" dirty="0" smtClean="0"/>
              <a:t>davranmasıdır.</a:t>
            </a:r>
            <a:endParaRPr lang="tr-TR" dirty="0"/>
          </a:p>
        </p:txBody>
      </p:sp>
    </p:spTree>
    <p:extLst>
      <p:ext uri="{BB962C8B-B14F-4D97-AF65-F5344CB8AC3E}">
        <p14:creationId xmlns:p14="http://schemas.microsoft.com/office/powerpoint/2010/main" xmlns="" val="5550854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Cinsel kimlik (Gender Identity)</a:t>
            </a:r>
            <a:endParaRPr lang="tr-TR" dirty="0"/>
          </a:p>
        </p:txBody>
      </p:sp>
      <p:sp>
        <p:nvSpPr>
          <p:cNvPr id="3" name="Content Placeholder 2"/>
          <p:cNvSpPr>
            <a:spLocks noGrp="1"/>
          </p:cNvSpPr>
          <p:nvPr>
            <p:ph sz="half" idx="1"/>
          </p:nvPr>
        </p:nvSpPr>
        <p:spPr/>
        <p:txBody>
          <a:bodyPr>
            <a:normAutofit fontScale="92500"/>
          </a:bodyPr>
          <a:lstStyle/>
          <a:p>
            <a:r>
              <a:rPr lang="tr-TR" dirty="0"/>
              <a:t>Cinsel kimlik sorunu olmayan birey kendisini tanımlarken </a:t>
            </a:r>
            <a:r>
              <a:rPr lang="tr-TR" b="1" dirty="0"/>
              <a:t>"Ben erkeğim, ben kadınım" </a:t>
            </a:r>
            <a:r>
              <a:rPr lang="tr-TR" dirty="0"/>
              <a:t>biçiminde tanımlar</a:t>
            </a:r>
            <a:r>
              <a:rPr lang="tr-TR" baseline="30000" dirty="0"/>
              <a:t> </a:t>
            </a:r>
            <a:r>
              <a:rPr lang="tr-TR" dirty="0" smtClean="0"/>
              <a:t>. </a:t>
            </a:r>
          </a:p>
          <a:p>
            <a:r>
              <a:rPr lang="tr-TR" dirty="0" smtClean="0"/>
              <a:t>Cinsel </a:t>
            </a:r>
            <a:r>
              <a:rPr lang="tr-TR" dirty="0"/>
              <a:t>kimlik, aile üyeleri, akranlar, öğretmenler ve kültürel etkenlerden alınan girdilere bağlı olarak </a:t>
            </a:r>
            <a:r>
              <a:rPr lang="tr-TR" dirty="0" smtClean="0"/>
              <a:t>gelişir.</a:t>
            </a:r>
            <a:endParaRPr lang="tr-TR" dirty="0"/>
          </a:p>
        </p:txBody>
      </p:sp>
      <p:pic>
        <p:nvPicPr>
          <p:cNvPr id="2050"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xmlns="" val="0"/>
              </a:ext>
            </a:extLst>
          </a:blip>
          <a:srcRect/>
          <a:stretch>
            <a:fillRect/>
          </a:stretch>
        </p:blipFill>
        <p:spPr bwMode="auto">
          <a:xfrm>
            <a:off x="4716016" y="1916832"/>
            <a:ext cx="4038600" cy="29838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61576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tr-TR" b="1" dirty="0"/>
              <a:t>Cinsel Yönelim </a:t>
            </a:r>
            <a:r>
              <a:rPr lang="tr-TR" dirty="0"/>
              <a:t/>
            </a:r>
            <a:br>
              <a:rPr lang="tr-TR" dirty="0"/>
            </a:br>
            <a:endParaRPr lang="tr-TR" dirty="0"/>
          </a:p>
        </p:txBody>
      </p:sp>
      <p:sp>
        <p:nvSpPr>
          <p:cNvPr id="6" name="Content Placeholder 5"/>
          <p:cNvSpPr>
            <a:spLocks noGrp="1"/>
          </p:cNvSpPr>
          <p:nvPr>
            <p:ph idx="1"/>
          </p:nvPr>
        </p:nvSpPr>
        <p:spPr/>
        <p:txBody>
          <a:bodyPr/>
          <a:lstStyle/>
          <a:p>
            <a:r>
              <a:rPr lang="tr-TR" dirty="0"/>
              <a:t>Cinsel dürtülerinin yönelmiş olduğu cinsiyettir, yani hangi cinse erotik istek </a:t>
            </a:r>
            <a:r>
              <a:rPr lang="tr-TR" dirty="0" smtClean="0"/>
              <a:t>duyulduğudur.</a:t>
            </a:r>
          </a:p>
          <a:p>
            <a:pPr marL="0" indent="0">
              <a:buNone/>
            </a:pPr>
            <a:endParaRPr lang="tr-TR" dirty="0"/>
          </a:p>
          <a:p>
            <a:r>
              <a:rPr lang="tr-TR" dirty="0"/>
              <a:t>Cinsel </a:t>
            </a:r>
            <a:r>
              <a:rPr lang="tr-TR" dirty="0" smtClean="0"/>
              <a:t>yönelim </a:t>
            </a:r>
            <a:r>
              <a:rPr lang="tr-TR" dirty="0"/>
              <a:t>kişinin cinsel ve duygusal olarak çekim duyduğu cinsiyete göre tanımlanan bir özelliktir.</a:t>
            </a:r>
          </a:p>
          <a:p>
            <a:endParaRPr lang="tr-TR" dirty="0"/>
          </a:p>
        </p:txBody>
      </p:sp>
    </p:spTree>
    <p:extLst>
      <p:ext uri="{BB962C8B-B14F-4D97-AF65-F5344CB8AC3E}">
        <p14:creationId xmlns:p14="http://schemas.microsoft.com/office/powerpoint/2010/main" xmlns="" val="37629325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Cinsel Yönelim</a:t>
            </a:r>
            <a:endParaRPr lang="tr-TR"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051720" y="4437112"/>
            <a:ext cx="5040559" cy="225028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392979" y="1268760"/>
            <a:ext cx="8136904" cy="3170099"/>
          </a:xfrm>
          <a:prstGeom prst="rect">
            <a:avLst/>
          </a:prstGeom>
        </p:spPr>
        <p:txBody>
          <a:bodyPr wrap="square">
            <a:spAutoFit/>
          </a:bodyPr>
          <a:lstStyle/>
          <a:p>
            <a:r>
              <a:rPr lang="tr-TR" sz="2000" b="1" dirty="0"/>
              <a:t>Heteroseksüel (karşıcinsel): </a:t>
            </a:r>
            <a:r>
              <a:rPr lang="tr-TR" sz="2000" dirty="0"/>
              <a:t>K</a:t>
            </a:r>
            <a:r>
              <a:rPr lang="tr-TR" sz="2000" dirty="0" smtClean="0"/>
              <a:t>işinin </a:t>
            </a:r>
            <a:r>
              <a:rPr lang="tr-TR" sz="2000" dirty="0"/>
              <a:t>karşı cinsiyete cinsel ve duygusal ilgi duyması,</a:t>
            </a:r>
          </a:p>
          <a:p>
            <a:r>
              <a:rPr lang="tr-TR" sz="2000" b="1" dirty="0"/>
              <a:t>Homoseksüel (eşcinsel): </a:t>
            </a:r>
            <a:r>
              <a:rPr lang="tr-TR" sz="2000" dirty="0"/>
              <a:t>K</a:t>
            </a:r>
            <a:r>
              <a:rPr lang="tr-TR" sz="2000" dirty="0" smtClean="0"/>
              <a:t>işinin </a:t>
            </a:r>
            <a:r>
              <a:rPr lang="tr-TR" sz="2000" dirty="0"/>
              <a:t>kendi cinsiyetine cinsel ve duygusal ilgi duyması</a:t>
            </a:r>
          </a:p>
          <a:p>
            <a:r>
              <a:rPr lang="tr-TR" sz="2000" b="1" dirty="0"/>
              <a:t>Biseksüel: </a:t>
            </a:r>
            <a:r>
              <a:rPr lang="tr-TR" sz="2000" dirty="0"/>
              <a:t>Kişinin her iki cinsiyetten olanlara cinsel ve duygusal ilgi duyması</a:t>
            </a:r>
          </a:p>
          <a:p>
            <a:r>
              <a:rPr lang="tr-TR" sz="2000" b="1" dirty="0"/>
              <a:t>Travesti</a:t>
            </a:r>
            <a:r>
              <a:rPr lang="tr-TR" sz="2000" dirty="0"/>
              <a:t>: </a:t>
            </a:r>
            <a:r>
              <a:rPr lang="tr-TR" sz="2000" dirty="0" smtClean="0"/>
              <a:t>Karşı </a:t>
            </a:r>
            <a:r>
              <a:rPr lang="tr-TR" sz="2000" dirty="0"/>
              <a:t>cinsiyete özgü davranış ve giyimini sürdürmekten zevk alan kişi</a:t>
            </a:r>
          </a:p>
          <a:p>
            <a:r>
              <a:rPr lang="tr-TR" sz="2000" b="1" dirty="0"/>
              <a:t>Transseksüel</a:t>
            </a:r>
            <a:r>
              <a:rPr lang="tr-TR" sz="2000" dirty="0"/>
              <a:t>: </a:t>
            </a:r>
            <a:r>
              <a:rPr lang="tr-TR" sz="2000" dirty="0" smtClean="0"/>
              <a:t>Cinsiyetini </a:t>
            </a:r>
            <a:r>
              <a:rPr lang="tr-TR" sz="2000" dirty="0"/>
              <a:t>değiştirmesi gerektiğine, ruhsal ve bedensel olarak diğer cinsiyete sahip olması gerektiğine inanan kişi</a:t>
            </a:r>
          </a:p>
        </p:txBody>
      </p:sp>
    </p:spTree>
    <p:extLst>
      <p:ext uri="{BB962C8B-B14F-4D97-AF65-F5344CB8AC3E}">
        <p14:creationId xmlns:p14="http://schemas.microsoft.com/office/powerpoint/2010/main" xmlns="" val="22814711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Cinsel Yönelim</a:t>
            </a:r>
            <a:endParaRPr lang="tr-TR" dirty="0"/>
          </a:p>
        </p:txBody>
      </p:sp>
      <p:sp>
        <p:nvSpPr>
          <p:cNvPr id="3" name="2 İçerik Yer Tutucusu"/>
          <p:cNvSpPr>
            <a:spLocks noGrp="1"/>
          </p:cNvSpPr>
          <p:nvPr>
            <p:ph idx="1"/>
          </p:nvPr>
        </p:nvSpPr>
        <p:spPr/>
        <p:txBody>
          <a:bodyPr/>
          <a:lstStyle/>
          <a:p>
            <a:r>
              <a:rPr lang="tr-TR" dirty="0" smtClean="0"/>
              <a:t>Günümüzde homoseksüel kelimesi yerine erkek eşcinseller için </a:t>
            </a:r>
            <a:r>
              <a:rPr lang="tr-TR" dirty="0" err="1" smtClean="0"/>
              <a:t>gey</a:t>
            </a:r>
            <a:r>
              <a:rPr lang="tr-TR" dirty="0" smtClean="0"/>
              <a:t>, </a:t>
            </a:r>
          </a:p>
          <a:p>
            <a:r>
              <a:rPr lang="tr-TR" dirty="0" smtClean="0"/>
              <a:t>kadın eşcinseller için lezbiyen terimleri de kullanılmaktadır.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Cinsel Yönelim</a:t>
            </a:r>
            <a:endParaRPr lang="tr-TR" dirty="0"/>
          </a:p>
        </p:txBody>
      </p:sp>
      <p:sp>
        <p:nvSpPr>
          <p:cNvPr id="3" name="Content Placeholder 2"/>
          <p:cNvSpPr>
            <a:spLocks noGrp="1"/>
          </p:cNvSpPr>
          <p:nvPr>
            <p:ph idx="1"/>
          </p:nvPr>
        </p:nvSpPr>
        <p:spPr/>
        <p:txBody>
          <a:bodyPr/>
          <a:lstStyle/>
          <a:p>
            <a:r>
              <a:rPr lang="tr-TR" dirty="0"/>
              <a:t>Heteroseksüel, eşcinsel veya biseksüel erkeklerin, bedensel cinsiyetleri de cinsel kimlikleri de erkektir. </a:t>
            </a:r>
            <a:endParaRPr lang="tr-TR" dirty="0" smtClean="0"/>
          </a:p>
          <a:p>
            <a:r>
              <a:rPr lang="tr-TR" dirty="0" smtClean="0"/>
              <a:t>Aynı </a:t>
            </a:r>
            <a:r>
              <a:rPr lang="tr-TR" dirty="0"/>
              <a:t>şekilde heteroseksüel, eşcinsel ya da biseksüel kadınların da, bedensel cinsiyetleri ve cinsel kimlikleri kadındır. </a:t>
            </a:r>
            <a:endParaRPr lang="tr-TR" dirty="0" smtClean="0"/>
          </a:p>
          <a:p>
            <a:r>
              <a:rPr lang="tr-TR" dirty="0"/>
              <a:t>S</a:t>
            </a:r>
            <a:r>
              <a:rPr lang="tr-TR" dirty="0" smtClean="0"/>
              <a:t>anılanın </a:t>
            </a:r>
            <a:r>
              <a:rPr lang="tr-TR" dirty="0"/>
              <a:t>aksine eşcinsel erkekler kendilerini kadın gibi ya da eşcinsel kadınlar kendilerini erkek gibi hissetmezler</a:t>
            </a:r>
          </a:p>
        </p:txBody>
      </p:sp>
    </p:spTree>
    <p:extLst>
      <p:ext uri="{BB962C8B-B14F-4D97-AF65-F5344CB8AC3E}">
        <p14:creationId xmlns:p14="http://schemas.microsoft.com/office/powerpoint/2010/main" xmlns="" val="16074281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Cinsel Yönelim</a:t>
            </a:r>
          </a:p>
        </p:txBody>
      </p:sp>
      <p:sp>
        <p:nvSpPr>
          <p:cNvPr id="3" name="Content Placeholder 2"/>
          <p:cNvSpPr>
            <a:spLocks noGrp="1"/>
          </p:cNvSpPr>
          <p:nvPr>
            <p:ph idx="1"/>
          </p:nvPr>
        </p:nvSpPr>
        <p:spPr/>
        <p:txBody>
          <a:bodyPr/>
          <a:lstStyle/>
          <a:p>
            <a:r>
              <a:rPr lang="tr-TR" dirty="0"/>
              <a:t>Cinsel yönelim nasıl oluşur bilinmemektedir. Bir heteroseksüel erkek neden bir kadından hoşlanır sorusunun yanıtı verilemediği gibi diğer cinsel yönelimlerinde nasıl oluştuğu da bilinmemektedir. </a:t>
            </a:r>
            <a:endParaRPr lang="tr-TR" dirty="0" smtClean="0"/>
          </a:p>
          <a:p>
            <a:r>
              <a:rPr lang="tr-TR" dirty="0" smtClean="0"/>
              <a:t>Genel </a:t>
            </a:r>
            <a:r>
              <a:rPr lang="tr-TR" dirty="0"/>
              <a:t>olarak kabul gören açıklamalar, karmaşık genetik bir zemin üzerinde çevresel etkenler </a:t>
            </a:r>
            <a:r>
              <a:rPr lang="tr-TR" dirty="0" smtClean="0"/>
              <a:t>şeklindedir.</a:t>
            </a:r>
          </a:p>
          <a:p>
            <a:r>
              <a:rPr lang="tr-TR" dirty="0" smtClean="0"/>
              <a:t>İnsanların </a:t>
            </a:r>
            <a:r>
              <a:rPr lang="tr-TR" dirty="0"/>
              <a:t>heteroseksüel mi ya da biseksüel/eşcinsel olarak doğup doğmadıkları bilinmemektedir. Fakat bilinen kişilerin heteroseksüellik ya da diğer yönelimler arasında bir tercih yapmadıkları/yapamadıklarıdır. </a:t>
            </a:r>
          </a:p>
        </p:txBody>
      </p:sp>
    </p:spTree>
    <p:extLst>
      <p:ext uri="{BB962C8B-B14F-4D97-AF65-F5344CB8AC3E}">
        <p14:creationId xmlns:p14="http://schemas.microsoft.com/office/powerpoint/2010/main" xmlns="" val="6705854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Cinsel Yönelim</a:t>
            </a:r>
            <a:endParaRPr lang="tr-TR" dirty="0"/>
          </a:p>
        </p:txBody>
      </p:sp>
      <p:sp>
        <p:nvSpPr>
          <p:cNvPr id="3" name="2 İçerik Yer Tutucusu"/>
          <p:cNvSpPr>
            <a:spLocks noGrp="1"/>
          </p:cNvSpPr>
          <p:nvPr>
            <p:ph idx="1"/>
          </p:nvPr>
        </p:nvSpPr>
        <p:spPr/>
        <p:txBody>
          <a:bodyPr/>
          <a:lstStyle/>
          <a:p>
            <a:r>
              <a:rPr lang="tr-TR" dirty="0" smtClean="0"/>
              <a:t>Yani kişi heteroseksüel olmak istediği için heteroseksüel olmadığı gibi eşcinsel ya da </a:t>
            </a:r>
            <a:r>
              <a:rPr lang="tr-TR" dirty="0" err="1" smtClean="0"/>
              <a:t>biseksiüel</a:t>
            </a:r>
            <a:r>
              <a:rPr lang="tr-TR" dirty="0" smtClean="0"/>
              <a:t> olmaya karar verip de eşcinsel olmaz. </a:t>
            </a:r>
          </a:p>
          <a:p>
            <a:r>
              <a:rPr lang="tr-TR" dirty="0" smtClean="0"/>
              <a:t>Bir kişinin cinsel denemelerinin cinsel yönelimini ya da cinsel kimliğini göstermediği de unutulmamalıdır. </a:t>
            </a:r>
          </a:p>
          <a:p>
            <a:r>
              <a:rPr lang="tr-TR" dirty="0" smtClean="0"/>
              <a:t>Örneğin, bir kişi başka bir kişiyle cinsel yönelimi dışındaki sebeplerle cinsel deneyim yaşayabilir (örneğin, hayatta kalmak, para, başka bir kişinin üzerinde güç kurmak gibi), ya da sosyal kurallar nedeniyle kendi cinsel yöneliminin tersi olsa da bazı cinsel deneyimler yaşayabilir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Cinsel Davranışlar</a:t>
            </a:r>
            <a:r>
              <a:rPr lang="tr-TR" dirty="0"/>
              <a:t> </a:t>
            </a:r>
            <a:br>
              <a:rPr lang="tr-TR" dirty="0"/>
            </a:br>
            <a:endParaRPr lang="tr-TR" dirty="0"/>
          </a:p>
        </p:txBody>
      </p:sp>
      <p:sp>
        <p:nvSpPr>
          <p:cNvPr id="3" name="Content Placeholder 2"/>
          <p:cNvSpPr>
            <a:spLocks noGrp="1"/>
          </p:cNvSpPr>
          <p:nvPr>
            <p:ph idx="1"/>
          </p:nvPr>
        </p:nvSpPr>
        <p:spPr/>
        <p:txBody>
          <a:bodyPr>
            <a:normAutofit/>
          </a:bodyPr>
          <a:lstStyle/>
          <a:p>
            <a:r>
              <a:rPr lang="tr-TR" dirty="0" smtClean="0"/>
              <a:t>Cinsel </a:t>
            </a:r>
            <a:r>
              <a:rPr lang="tr-TR" dirty="0"/>
              <a:t>davranışlar bir kişinin cinselliğiyle ilgili faaliyetleridir (dokunmak, öpmek ve vücudun diğer şekillerde </a:t>
            </a:r>
            <a:r>
              <a:rPr lang="tr-TR" dirty="0" smtClean="0"/>
              <a:t>uyarıl</a:t>
            </a:r>
            <a:r>
              <a:rPr lang="tr-TR" dirty="0"/>
              <a:t>ması gibi).</a:t>
            </a:r>
          </a:p>
          <a:p>
            <a:r>
              <a:rPr lang="tr-TR" dirty="0" smtClean="0"/>
              <a:t>Cinselliğin ifadesi olarak sürekli yapılan faaliyetlere ya da alışkanlıklara cinsel deneyimler ya da cinsel davranışlar denmektedir. </a:t>
            </a:r>
          </a:p>
          <a:p>
            <a:r>
              <a:rPr lang="tr-TR" dirty="0" smtClean="0"/>
              <a:t>Cinsel davranışlar ve deneyimler insanların cinsel olarak kendileriyle ve başka insanlarla ne yaptıklarıdır</a:t>
            </a:r>
          </a:p>
        </p:txBody>
      </p:sp>
    </p:spTree>
    <p:extLst>
      <p:ext uri="{BB962C8B-B14F-4D97-AF65-F5344CB8AC3E}">
        <p14:creationId xmlns:p14="http://schemas.microsoft.com/office/powerpoint/2010/main" xmlns="" val="19562142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Cinsel Davranışlar</a:t>
            </a:r>
            <a:endParaRPr lang="tr-TR" dirty="0"/>
          </a:p>
        </p:txBody>
      </p:sp>
      <p:sp>
        <p:nvSpPr>
          <p:cNvPr id="3" name="2 İçerik Yer Tutucusu"/>
          <p:cNvSpPr>
            <a:spLocks noGrp="1"/>
          </p:cNvSpPr>
          <p:nvPr>
            <p:ph idx="1"/>
          </p:nvPr>
        </p:nvSpPr>
        <p:spPr/>
        <p:txBody>
          <a:bodyPr/>
          <a:lstStyle/>
          <a:p>
            <a:r>
              <a:rPr lang="tr-TR" dirty="0" smtClean="0"/>
              <a:t>Çocuklukta başlayan cinsellik kavramı, ergenlik dönemi ile birlikte son şeklini almaktadır. Ergenlik döneminden sonra bireyin cinsel özellikleri kolay kolay değişmez. </a:t>
            </a:r>
          </a:p>
          <a:p>
            <a:endParaRPr lang="tr-TR" dirty="0" smtClean="0"/>
          </a:p>
          <a:p>
            <a:r>
              <a:rPr lang="tr-TR" dirty="0" smtClean="0"/>
              <a:t>Genellikle kendi bedenine ilgi ile başlayan ergenlik süreci, çevresindeki kişilere yönelen cinsel bir merakla devam edebilmektedir.</a:t>
            </a:r>
          </a:p>
          <a:p>
            <a:r>
              <a:rPr lang="tr-TR" dirty="0" smtClean="0"/>
              <a:t> Ergenlik ilerledikçe merak ve fantezilerin yerini cinsel deneyimler almaya başlamakta ve ergen genellikle kısa süreli öpüşme, okşama gibi sınırlı cinsel davranışlarla başlayan cinsel yaşamının sınırlarını genişletip ilk cinsel ilişkilerini yaşayabilmektedir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50" y="288925"/>
            <a:ext cx="5599610"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lvl="0" fontAlgn="base">
              <a:spcBef>
                <a:spcPct val="0"/>
              </a:spcBef>
              <a:spcAft>
                <a:spcPct val="0"/>
              </a:spcAft>
            </a:pPr>
            <a:r>
              <a:rPr lang="tr-TR" sz="3200" b="1" dirty="0">
                <a:solidFill>
                  <a:schemeClr val="bg1"/>
                </a:solidFill>
              </a:rPr>
              <a:t>Cinsellik ve Cinsel Sağlıkla </a:t>
            </a:r>
            <a:endParaRPr lang="tr-TR" sz="3200" b="1" dirty="0" smtClean="0">
              <a:solidFill>
                <a:schemeClr val="bg1"/>
              </a:solidFill>
            </a:endParaRPr>
          </a:p>
          <a:p>
            <a:pPr lvl="0" fontAlgn="base">
              <a:spcBef>
                <a:spcPct val="0"/>
              </a:spcBef>
              <a:spcAft>
                <a:spcPct val="0"/>
              </a:spcAft>
            </a:pPr>
            <a:r>
              <a:rPr lang="tr-TR" sz="3200" b="1" dirty="0">
                <a:solidFill>
                  <a:schemeClr val="bg1"/>
                </a:solidFill>
              </a:rPr>
              <a:t>İ</a:t>
            </a:r>
            <a:r>
              <a:rPr lang="tr-TR" sz="3200" b="1" dirty="0" smtClean="0">
                <a:solidFill>
                  <a:schemeClr val="bg1"/>
                </a:solidFill>
              </a:rPr>
              <a:t>lgili </a:t>
            </a:r>
            <a:r>
              <a:rPr lang="tr-TR" sz="3200" b="1" dirty="0">
                <a:solidFill>
                  <a:schemeClr val="bg1"/>
                </a:solidFill>
              </a:rPr>
              <a:t>Tanımlar ve Kavramlar </a:t>
            </a:r>
            <a:endParaRPr lang="tr-TR" sz="3200" dirty="0">
              <a:solidFill>
                <a:schemeClr val="bg1"/>
              </a:solidFill>
            </a:endParaRPr>
          </a:p>
        </p:txBody>
      </p:sp>
      <p:sp>
        <p:nvSpPr>
          <p:cNvPr id="16387" name="Text Box 3"/>
          <p:cNvSpPr txBox="1">
            <a:spLocks noChangeArrowheads="1"/>
          </p:cNvSpPr>
          <p:nvPr/>
        </p:nvSpPr>
        <p:spPr bwMode="auto">
          <a:xfrm>
            <a:off x="539552" y="1196975"/>
            <a:ext cx="8064896" cy="4103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tr-TR" sz="2400" b="1" dirty="0">
              <a:solidFill>
                <a:schemeClr val="bg1"/>
              </a:solidFill>
            </a:endParaRPr>
          </a:p>
          <a:p>
            <a:endParaRPr lang="tr-TR" sz="2400" b="1" dirty="0" smtClean="0">
              <a:solidFill>
                <a:schemeClr val="bg1"/>
              </a:solidFill>
            </a:endParaRPr>
          </a:p>
          <a:p>
            <a:r>
              <a:rPr lang="tr-TR" sz="2400" b="1" dirty="0" smtClean="0">
                <a:solidFill>
                  <a:schemeClr val="bg1"/>
                </a:solidFill>
              </a:rPr>
              <a:t>Cinsiyet </a:t>
            </a:r>
            <a:r>
              <a:rPr lang="tr-TR" sz="2400" b="1" dirty="0">
                <a:solidFill>
                  <a:schemeClr val="bg1"/>
                </a:solidFill>
              </a:rPr>
              <a:t>(Sex) </a:t>
            </a:r>
            <a:endParaRPr lang="tr-TR" sz="2400" b="1" dirty="0" smtClean="0">
              <a:solidFill>
                <a:schemeClr val="bg1"/>
              </a:solidFill>
            </a:endParaRPr>
          </a:p>
          <a:p>
            <a:r>
              <a:rPr lang="tr-TR" sz="2400" b="1" dirty="0">
                <a:solidFill>
                  <a:schemeClr val="bg1"/>
                </a:solidFill>
              </a:rPr>
              <a:t>Toplumsal cinsiyet (gender)</a:t>
            </a:r>
            <a:endParaRPr lang="tr-TR" sz="2400" dirty="0">
              <a:solidFill>
                <a:schemeClr val="bg1"/>
              </a:solidFill>
            </a:endParaRPr>
          </a:p>
          <a:p>
            <a:r>
              <a:rPr lang="tr-TR" sz="2400" b="1" dirty="0">
                <a:solidFill>
                  <a:schemeClr val="bg1"/>
                </a:solidFill>
              </a:rPr>
              <a:t>Cinsel kimlik (Gender Identity)</a:t>
            </a:r>
            <a:endParaRPr lang="tr-TR" sz="2400" dirty="0">
              <a:solidFill>
                <a:schemeClr val="bg1"/>
              </a:solidFill>
            </a:endParaRPr>
          </a:p>
          <a:p>
            <a:r>
              <a:rPr lang="tr-TR" sz="2400" b="1" dirty="0">
                <a:solidFill>
                  <a:schemeClr val="bg1"/>
                </a:solidFill>
              </a:rPr>
              <a:t>Cinsel Yönelim </a:t>
            </a:r>
            <a:endParaRPr lang="tr-TR" sz="2400" dirty="0">
              <a:solidFill>
                <a:schemeClr val="bg1"/>
              </a:solidFill>
            </a:endParaRPr>
          </a:p>
          <a:p>
            <a:r>
              <a:rPr lang="tr-TR" sz="2400" b="1" dirty="0">
                <a:solidFill>
                  <a:schemeClr val="bg1"/>
                </a:solidFill>
              </a:rPr>
              <a:t>Cinsel Davranışlar</a:t>
            </a:r>
            <a:r>
              <a:rPr lang="tr-TR" sz="2400" dirty="0">
                <a:solidFill>
                  <a:schemeClr val="bg1"/>
                </a:solidFill>
              </a:rPr>
              <a:t> </a:t>
            </a:r>
          </a:p>
          <a:p>
            <a:r>
              <a:rPr lang="tr-TR" sz="2400" b="1" dirty="0">
                <a:solidFill>
                  <a:schemeClr val="bg1"/>
                </a:solidFill>
              </a:rPr>
              <a:t>Cinsel Yakınlık</a:t>
            </a:r>
            <a:endParaRPr lang="tr-TR" sz="2400" dirty="0">
              <a:solidFill>
                <a:schemeClr val="bg1"/>
              </a:solidFill>
            </a:endParaRPr>
          </a:p>
          <a:p>
            <a:r>
              <a:rPr lang="tr-TR" sz="2400" b="1" dirty="0">
                <a:solidFill>
                  <a:schemeClr val="bg1"/>
                </a:solidFill>
              </a:rPr>
              <a:t>Cinsel İlişki </a:t>
            </a:r>
            <a:endParaRPr lang="tr-TR" sz="2400" dirty="0">
              <a:solidFill>
                <a:schemeClr val="bg1"/>
              </a:solidFill>
            </a:endParaRPr>
          </a:p>
          <a:p>
            <a:r>
              <a:rPr lang="tr-TR" sz="2400" b="1" dirty="0">
                <a:solidFill>
                  <a:schemeClr val="bg1"/>
                </a:solidFill>
              </a:rPr>
              <a:t>Sağlıklı Cinsel İlişki</a:t>
            </a:r>
            <a:endParaRPr lang="tr-TR" sz="2400" dirty="0">
              <a:solidFill>
                <a:schemeClr val="bg1"/>
              </a:solidFill>
            </a:endParaRPr>
          </a:p>
          <a:p>
            <a:endParaRPr lang="tr-TR" sz="2400" dirty="0"/>
          </a:p>
        </p:txBody>
      </p:sp>
    </p:spTree>
    <p:extLst>
      <p:ext uri="{BB962C8B-B14F-4D97-AF65-F5344CB8AC3E}">
        <p14:creationId xmlns:p14="http://schemas.microsoft.com/office/powerpoint/2010/main" xmlns="" val="40982567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Cinsel Yakınlık</a:t>
            </a:r>
            <a:r>
              <a:rPr lang="tr-TR" dirty="0"/>
              <a:t/>
            </a:r>
            <a:br>
              <a:rPr lang="tr-TR" dirty="0"/>
            </a:br>
            <a:endParaRPr lang="tr-TR" dirty="0"/>
          </a:p>
        </p:txBody>
      </p:sp>
      <p:sp>
        <p:nvSpPr>
          <p:cNvPr id="3" name="Content Placeholder 2"/>
          <p:cNvSpPr>
            <a:spLocks noGrp="1"/>
          </p:cNvSpPr>
          <p:nvPr>
            <p:ph sz="half" idx="1"/>
          </p:nvPr>
        </p:nvSpPr>
        <p:spPr/>
        <p:txBody>
          <a:bodyPr>
            <a:normAutofit fontScale="85000" lnSpcReduction="10000"/>
          </a:bodyPr>
          <a:lstStyle/>
          <a:p>
            <a:r>
              <a:rPr lang="tr-TR" dirty="0" smtClean="0"/>
              <a:t>Yalnızca </a:t>
            </a:r>
            <a:r>
              <a:rPr lang="tr-TR" dirty="0"/>
              <a:t>cinsel ilişkide bulunmak demek </a:t>
            </a:r>
            <a:r>
              <a:rPr lang="tr-TR" dirty="0" smtClean="0"/>
              <a:t>değildir.</a:t>
            </a:r>
          </a:p>
          <a:p>
            <a:r>
              <a:rPr lang="tr-TR" dirty="0" smtClean="0"/>
              <a:t>Öpüşmek</a:t>
            </a:r>
            <a:r>
              <a:rPr lang="tr-TR" dirty="0"/>
              <a:t>, dokunmak, sohbet etmek, sarılmak, okşamak, masaj yapmak, erotik öyküler okumak ya da şakalar yapmak, aşk, karşılıklı beğenme, birlikte olmaktan mutlu olma ve bu konuda hayaller kurma, yalnızca bakışma bile cinsel yakınlık ya da cinsel bir yaşantı anlamına </a:t>
            </a:r>
            <a:r>
              <a:rPr lang="tr-TR" dirty="0" smtClean="0"/>
              <a:t>gelir.</a:t>
            </a:r>
            <a:endParaRPr lang="tr-TR" dirty="0"/>
          </a:p>
        </p:txBody>
      </p:sp>
      <p:pic>
        <p:nvPicPr>
          <p:cNvPr id="4098"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xmlns="" val="0"/>
              </a:ext>
            </a:extLst>
          </a:blip>
          <a:srcRect/>
          <a:stretch>
            <a:fillRect/>
          </a:stretch>
        </p:blipFill>
        <p:spPr bwMode="auto">
          <a:xfrm>
            <a:off x="4644008" y="1700808"/>
            <a:ext cx="4184011" cy="3207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8168038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tr-TR" b="1" dirty="0"/>
              <a:t>Cinsel İlişki </a:t>
            </a:r>
            <a:r>
              <a:rPr lang="tr-TR" dirty="0"/>
              <a:t/>
            </a:r>
            <a:br>
              <a:rPr lang="tr-TR" dirty="0"/>
            </a:br>
            <a:endParaRPr lang="tr-TR" dirty="0"/>
          </a:p>
        </p:txBody>
      </p:sp>
      <p:sp>
        <p:nvSpPr>
          <p:cNvPr id="6" name="Content Placeholder 5"/>
          <p:cNvSpPr>
            <a:spLocks noGrp="1"/>
          </p:cNvSpPr>
          <p:nvPr>
            <p:ph idx="1"/>
          </p:nvPr>
        </p:nvSpPr>
        <p:spPr/>
        <p:txBody>
          <a:bodyPr/>
          <a:lstStyle/>
          <a:p>
            <a:r>
              <a:rPr lang="tr-TR" dirty="0" smtClean="0"/>
              <a:t>Oral</a:t>
            </a:r>
            <a:r>
              <a:rPr lang="tr-TR" dirty="0"/>
              <a:t>, anal ve penil-vajinal seks de dahil olmak üzere yakın cinsel </a:t>
            </a:r>
            <a:r>
              <a:rPr lang="tr-TR" dirty="0" smtClean="0"/>
              <a:t>davranışlara denir. </a:t>
            </a:r>
            <a:endParaRPr lang="tr-TR" dirty="0"/>
          </a:p>
        </p:txBody>
      </p:sp>
    </p:spTree>
    <p:extLst>
      <p:ext uri="{BB962C8B-B14F-4D97-AF65-F5344CB8AC3E}">
        <p14:creationId xmlns:p14="http://schemas.microsoft.com/office/powerpoint/2010/main" xmlns="" val="5822120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Sağlıklı Cinsel İlişki</a:t>
            </a:r>
            <a:r>
              <a:rPr lang="tr-TR" dirty="0"/>
              <a:t/>
            </a:r>
            <a:br>
              <a:rPr lang="tr-TR" dirty="0"/>
            </a:br>
            <a:endParaRPr lang="tr-TR" dirty="0"/>
          </a:p>
        </p:txBody>
      </p:sp>
      <p:sp>
        <p:nvSpPr>
          <p:cNvPr id="3" name="Content Placeholder 2"/>
          <p:cNvSpPr>
            <a:spLocks noGrp="1"/>
          </p:cNvSpPr>
          <p:nvPr>
            <p:ph idx="1"/>
          </p:nvPr>
        </p:nvSpPr>
        <p:spPr/>
        <p:txBody>
          <a:bodyPr/>
          <a:lstStyle/>
          <a:p>
            <a:r>
              <a:rPr lang="tr-TR" dirty="0" smtClean="0"/>
              <a:t>Cinsel yolla sağlıklı bir ilişki, ortak değerler üzerine kurulur ve beş özelliği vardır. Bunlar; </a:t>
            </a:r>
          </a:p>
          <a:p>
            <a:r>
              <a:rPr lang="tr-TR" dirty="0"/>
              <a:t>U</a:t>
            </a:r>
            <a:r>
              <a:rPr lang="tr-TR" dirty="0" smtClean="0"/>
              <a:t>zlaşmacı, </a:t>
            </a:r>
          </a:p>
          <a:p>
            <a:r>
              <a:rPr lang="tr-TR" dirty="0"/>
              <a:t>S</a:t>
            </a:r>
            <a:r>
              <a:rPr lang="tr-TR" dirty="0" smtClean="0"/>
              <a:t>ömürücü olmayan, </a:t>
            </a:r>
          </a:p>
          <a:p>
            <a:r>
              <a:rPr lang="tr-TR" dirty="0"/>
              <a:t>D</a:t>
            </a:r>
            <a:r>
              <a:rPr lang="tr-TR" dirty="0" smtClean="0"/>
              <a:t>ürüst, </a:t>
            </a:r>
          </a:p>
          <a:p>
            <a:r>
              <a:rPr lang="tr-TR" dirty="0"/>
              <a:t>K</a:t>
            </a:r>
            <a:r>
              <a:rPr lang="tr-TR" dirty="0" smtClean="0"/>
              <a:t>arşılıklı zevk almayı isteyen, </a:t>
            </a:r>
          </a:p>
          <a:p>
            <a:r>
              <a:rPr lang="tr-TR" dirty="0"/>
              <a:t>İ</a:t>
            </a:r>
            <a:r>
              <a:rPr lang="tr-TR" dirty="0" smtClean="0"/>
              <a:t>stenmeyen gebelik ve cinsel yolla bulaşan hastalıklara (AIDS dahil) karşı korunmadır. </a:t>
            </a:r>
            <a:endParaRPr lang="tr-TR" dirty="0"/>
          </a:p>
        </p:txBody>
      </p:sp>
    </p:spTree>
    <p:extLst>
      <p:ext uri="{BB962C8B-B14F-4D97-AF65-F5344CB8AC3E}">
        <p14:creationId xmlns:p14="http://schemas.microsoft.com/office/powerpoint/2010/main" xmlns="" val="686432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2492896"/>
            <a:ext cx="8229600" cy="990600"/>
          </a:xfrm>
        </p:spPr>
        <p:txBody>
          <a:bodyPr>
            <a:normAutofit fontScale="90000"/>
          </a:bodyPr>
          <a:lstStyle/>
          <a:p>
            <a:r>
              <a:rPr lang="tr-TR" dirty="0" smtClean="0"/>
              <a:t>CİNSEL SORUNLAR VE NEDENLERİ</a:t>
            </a:r>
            <a:endParaRPr lang="tr-TR" dirty="0"/>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Cinsel Sorunların Sıklığı</a:t>
            </a:r>
            <a:endParaRPr lang="tr-TR" dirty="0"/>
          </a:p>
        </p:txBody>
      </p:sp>
      <p:sp>
        <p:nvSpPr>
          <p:cNvPr id="3" name="2 İçerik Yer Tutucusu"/>
          <p:cNvSpPr>
            <a:spLocks noGrp="1"/>
          </p:cNvSpPr>
          <p:nvPr>
            <p:ph idx="1"/>
          </p:nvPr>
        </p:nvSpPr>
        <p:spPr/>
        <p:txBody>
          <a:bodyPr/>
          <a:lstStyle/>
          <a:p>
            <a:r>
              <a:rPr lang="tr-TR" dirty="0" smtClean="0"/>
              <a:t>Dünyanın farklı bölgeleri ülkeleri ve kültürlerinde yapılan araştırmalar cinsel sorunların genel olarak sık rastlandığını ortaya koymaktadır</a:t>
            </a:r>
          </a:p>
          <a:p>
            <a:r>
              <a:rPr lang="tr-TR" dirty="0" smtClean="0"/>
              <a:t>Yapılan çok sayıda çalışmanın değerlendirilmesinde yaklaşık olarak her üç kişiden birinin cinsel yaşamının herhangi bir döneminde en az bir cinsel işlev bozukluğu yaşadığını ortaya koymaktadır.</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Cinsel Sorunların Sıklığı</a:t>
            </a:r>
            <a:endParaRPr lang="tr-TR" dirty="0"/>
          </a:p>
        </p:txBody>
      </p:sp>
      <p:sp>
        <p:nvSpPr>
          <p:cNvPr id="3" name="2 İçerik Yer Tutucusu"/>
          <p:cNvSpPr>
            <a:spLocks noGrp="1"/>
          </p:cNvSpPr>
          <p:nvPr>
            <p:ph idx="1"/>
          </p:nvPr>
        </p:nvSpPr>
        <p:spPr/>
        <p:txBody>
          <a:bodyPr/>
          <a:lstStyle/>
          <a:p>
            <a:r>
              <a:rPr lang="tr-TR" dirty="0" smtClean="0"/>
              <a:t>Bizim gibi muhafazakar toplumlarda cinselliğin yasaklanması, formel bir cinsel eğitimin olmaması, cinselliğin bir tabu olarak algılanması ve bekaretin önemsenmesi gibi etkenler ;</a:t>
            </a:r>
          </a:p>
          <a:p>
            <a:r>
              <a:rPr lang="tr-TR" dirty="0" smtClean="0"/>
              <a:t>kadınlarda </a:t>
            </a:r>
            <a:r>
              <a:rPr lang="tr-TR" dirty="0" err="1" smtClean="0"/>
              <a:t>vajinismusun</a:t>
            </a:r>
            <a:r>
              <a:rPr lang="tr-TR" dirty="0" smtClean="0"/>
              <a:t> ve cinsel istek bozukluklarının,</a:t>
            </a:r>
          </a:p>
          <a:p>
            <a:r>
              <a:rPr lang="tr-TR" dirty="0" smtClean="0"/>
              <a:t>erkeklerde ise cinsel istek ve boşalma bozukluklarının yüksek oranlarda rastlanmasına yol açmaktadır. </a:t>
            </a:r>
          </a:p>
          <a:p>
            <a:r>
              <a:rPr lang="tr-TR" dirty="0" smtClean="0"/>
              <a:t>Yine cinsel deneyimin yetersiz olduğu toplumsal kesim ya da gençlerde, erkeklerde erken boşalma, kadınlarda ise çeşitli orgazm güçlüklerinin diğer kesimlere oranla daha sık rastlandığı gözlenmektedir.</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Cinsel Sorunların Nedenleri</a:t>
            </a:r>
            <a:endParaRPr lang="tr-TR" dirty="0"/>
          </a:p>
        </p:txBody>
      </p:sp>
      <p:sp>
        <p:nvSpPr>
          <p:cNvPr id="3" name="2 İçerik Yer Tutucusu"/>
          <p:cNvSpPr>
            <a:spLocks noGrp="1"/>
          </p:cNvSpPr>
          <p:nvPr>
            <p:ph idx="1"/>
          </p:nvPr>
        </p:nvSpPr>
        <p:spPr/>
        <p:txBody>
          <a:bodyPr/>
          <a:lstStyle/>
          <a:p>
            <a:r>
              <a:rPr lang="tr-TR" dirty="0" smtClean="0"/>
              <a:t>1) Cinsel Eğitimsizlik ve Bilgisizlik</a:t>
            </a:r>
          </a:p>
          <a:p>
            <a:r>
              <a:rPr lang="tr-TR" dirty="0" smtClean="0"/>
              <a:t>2) Cinsel yaşamda yanlış inanışlar</a:t>
            </a:r>
          </a:p>
          <a:p>
            <a:r>
              <a:rPr lang="tr-TR" dirty="0" smtClean="0"/>
              <a:t>3) Cinsel sorunların organik nedenleri</a:t>
            </a:r>
          </a:p>
          <a:p>
            <a:r>
              <a:rPr lang="tr-TR" dirty="0" smtClean="0"/>
              <a:t>4) Cinsel yan etkilere neden olan ilaçlar </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Cinsel Eğitimsizlik ve Bilgisizlik</a:t>
            </a:r>
            <a:endParaRPr lang="tr-TR" dirty="0"/>
          </a:p>
        </p:txBody>
      </p:sp>
      <p:sp>
        <p:nvSpPr>
          <p:cNvPr id="3" name="2 İçerik Yer Tutucusu"/>
          <p:cNvSpPr>
            <a:spLocks noGrp="1"/>
          </p:cNvSpPr>
          <p:nvPr>
            <p:ph idx="1"/>
          </p:nvPr>
        </p:nvSpPr>
        <p:spPr/>
        <p:txBody>
          <a:bodyPr/>
          <a:lstStyle/>
          <a:p>
            <a:r>
              <a:rPr lang="tr-TR" dirty="0" smtClean="0"/>
              <a:t>Ülkemizde yaygın ve okul çağında başlayan bir cinsel eğitimin olmaması ve formel cinsel bilgi kaynaklarının (okul, öğretmenler, uzmanlar, kitaplar vb.) yeterli ölçüde kullanılmaması gibi nedenlerle cinsellik alanında ciddi boyutta bir bilgi eksikliği görülmektedir. </a:t>
            </a:r>
          </a:p>
          <a:p>
            <a:r>
              <a:rPr lang="tr-TR" dirty="0" smtClean="0"/>
              <a:t>Bu bilgi eksikliği, sağlıklı bir bedene ve psikolojik yapıya sahip olmasına rağmen çok sayıda bireyin ya da çiftin cinsel yaşamlarında sorun yaşamasına, bu nedenle ilişkilerinin bozulmasına neden olabilmektedir. </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Cinsel Eğitimsizlik ve Bilgisizlik</a:t>
            </a:r>
            <a:endParaRPr lang="tr-TR" dirty="0"/>
          </a:p>
        </p:txBody>
      </p:sp>
      <p:sp>
        <p:nvSpPr>
          <p:cNvPr id="3" name="2 İçerik Yer Tutucusu"/>
          <p:cNvSpPr>
            <a:spLocks noGrp="1"/>
          </p:cNvSpPr>
          <p:nvPr>
            <p:ph idx="1"/>
          </p:nvPr>
        </p:nvSpPr>
        <p:spPr/>
        <p:txBody>
          <a:bodyPr/>
          <a:lstStyle/>
          <a:p>
            <a:r>
              <a:rPr lang="tr-TR" dirty="0" smtClean="0"/>
              <a:t>Cinsel bilgi ve eğitim eksikliği, özellikle cinsel deneyim eksikliği ve toplumun cinselliğe yaklaşımdaki katı, tabular ve yasaklarla yüklü muhafazakar tutumuyla birleştiğinde birçok cinsel soruna ve cinsel işlev bozukluklarına yol açabilmektedir. </a:t>
            </a:r>
          </a:p>
          <a:p>
            <a:r>
              <a:rPr lang="tr-TR" dirty="0" smtClean="0"/>
              <a:t>Ülkemizde yaşanan cinsel sorunlara göz attığımızda, cinsel eğitimsizlikten kaynaklanan sorunların çok önemli bir yer tuttuğunu söyleyebiliriz. </a:t>
            </a:r>
          </a:p>
          <a:p>
            <a:r>
              <a:rPr lang="tr-TR" dirty="0" smtClean="0"/>
              <a:t>CETAD araştırmasında Türk toplumu cinsel sorunlarının en önemli kaynağı olarak %62 ile eğitimsizlik ve bilgisizliği göstermektedir.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1) Cinsel Eğitimsizlik ve Bilgisizlik</a:t>
            </a:r>
            <a:endParaRPr lang="tr-TR" dirty="0"/>
          </a:p>
        </p:txBody>
      </p:sp>
      <p:sp>
        <p:nvSpPr>
          <p:cNvPr id="3" name="2 İçerik Yer Tutucusu"/>
          <p:cNvSpPr>
            <a:spLocks noGrp="1"/>
          </p:cNvSpPr>
          <p:nvPr>
            <p:ph idx="1"/>
          </p:nvPr>
        </p:nvSpPr>
        <p:spPr/>
        <p:txBody>
          <a:bodyPr/>
          <a:lstStyle/>
          <a:p>
            <a:r>
              <a:rPr lang="tr-TR" dirty="0" smtClean="0"/>
              <a:t>Yine “toplumun cinselliğe yaklaşımı”, “önyargılar/tabular”, “gelenek ve görenekler” şıklarını işaretleyenlerin toplam oranı %40'lara varmakta ve toplumun yaşadığı cinsel sorunların en önemli ikinci kaynağını oluşturmaktadırlar.</a:t>
            </a:r>
          </a:p>
          <a:p>
            <a:r>
              <a:rPr lang="tr-TR" dirty="0" smtClean="0"/>
              <a:t>Türk toplumu cinsel sorunlarının üçüncü sıklıktaki kaynağı olarak ise psikolojik nedenler ve stresi göstermektedir.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23849" y="234370"/>
            <a:ext cx="3445174" cy="107721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pPr fontAlgn="base">
              <a:spcBef>
                <a:spcPct val="0"/>
              </a:spcBef>
              <a:spcAft>
                <a:spcPct val="0"/>
              </a:spcAft>
            </a:pPr>
            <a:r>
              <a:rPr lang="tr-TR" sz="3200" b="1" u="sng" dirty="0" smtClean="0">
                <a:solidFill>
                  <a:srgbClr val="FFFFFF"/>
                </a:solidFill>
                <a:latin typeface="Verdana" pitchFamily="34" charset="0"/>
              </a:rPr>
              <a:t>Ci</a:t>
            </a:r>
            <a:r>
              <a:rPr lang="tr-TR" sz="3200" b="1" dirty="0"/>
              <a:t>Cinsiyet (Sex) </a:t>
            </a:r>
            <a:endParaRPr lang="tr-TR" sz="3200" dirty="0"/>
          </a:p>
          <a:p>
            <a:pPr fontAlgn="base">
              <a:spcBef>
                <a:spcPct val="0"/>
              </a:spcBef>
              <a:spcAft>
                <a:spcPct val="0"/>
              </a:spcAft>
            </a:pPr>
            <a:r>
              <a:rPr lang="tr-TR" sz="3200" b="1" u="sng" dirty="0" smtClean="0">
                <a:solidFill>
                  <a:srgbClr val="FFFFFF"/>
                </a:solidFill>
                <a:latin typeface="Verdana" pitchFamily="34" charset="0"/>
              </a:rPr>
              <a:t>nsellik </a:t>
            </a:r>
            <a:endParaRPr lang="fr-FR" sz="3200" u="sng" dirty="0">
              <a:solidFill>
                <a:srgbClr val="FFFFFF"/>
              </a:solidFill>
            </a:endParaRPr>
          </a:p>
        </p:txBody>
      </p:sp>
      <p:sp>
        <p:nvSpPr>
          <p:cNvPr id="16387" name="Text Box 3"/>
          <p:cNvSpPr txBox="1">
            <a:spLocks noChangeArrowheads="1"/>
          </p:cNvSpPr>
          <p:nvPr/>
        </p:nvSpPr>
        <p:spPr bwMode="auto">
          <a:xfrm>
            <a:off x="496809" y="1196975"/>
            <a:ext cx="8064896" cy="41036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just"/>
            <a:r>
              <a:rPr lang="tr-TR" sz="2400" i="1" dirty="0" smtClean="0"/>
              <a:t>Cinsiyet</a:t>
            </a:r>
            <a:r>
              <a:rPr lang="tr-TR" sz="2400" i="1" dirty="0"/>
              <a:t>, bizi kadın ya da erkek yapan biyolojik özellikler (anatomik, fiziksel ve genetik) anlamına </a:t>
            </a:r>
            <a:r>
              <a:rPr lang="tr-TR" sz="2400" i="1" dirty="0" smtClean="0"/>
              <a:t>gelir;</a:t>
            </a:r>
            <a:endParaRPr lang="tr-TR" sz="2400" i="1" dirty="0"/>
          </a:p>
          <a:p>
            <a:pPr algn="just"/>
            <a:r>
              <a:rPr lang="tr-TR" sz="2400" dirty="0"/>
              <a:t>- Cinsel organların türü (penis, testisler, vajina, uterus, memeler) </a:t>
            </a:r>
          </a:p>
          <a:p>
            <a:pPr algn="just"/>
            <a:r>
              <a:rPr lang="tr-TR" sz="2400" dirty="0"/>
              <a:t>- Vücut içindeki baskın hormonların türü (östrojen, testosteron) </a:t>
            </a:r>
          </a:p>
          <a:p>
            <a:pPr algn="just"/>
            <a:r>
              <a:rPr lang="tr-TR" sz="2400" dirty="0"/>
              <a:t>- Sperm ya da ovum (yumurta) üretebilme </a:t>
            </a:r>
          </a:p>
          <a:p>
            <a:pPr algn="just"/>
            <a:r>
              <a:rPr lang="tr-TR" sz="2400" dirty="0"/>
              <a:t>- Doğum yapma ve emzirebilme yetisi. </a:t>
            </a:r>
          </a:p>
          <a:p>
            <a:endParaRPr lang="tr-TR" sz="2400" dirty="0" smtClean="0"/>
          </a:p>
          <a:p>
            <a:r>
              <a:rPr lang="tr-TR" sz="2400" dirty="0" smtClean="0"/>
              <a:t>Seks</a:t>
            </a:r>
            <a:r>
              <a:rPr lang="tr-TR" sz="2400" dirty="0"/>
              <a:t>, ayrıca cinsel birleşmeyi </a:t>
            </a:r>
            <a:endParaRPr lang="tr-TR" sz="2400" dirty="0" smtClean="0"/>
          </a:p>
          <a:p>
            <a:r>
              <a:rPr lang="tr-TR" sz="2400" dirty="0" smtClean="0"/>
              <a:t>de </a:t>
            </a:r>
            <a:r>
              <a:rPr lang="tr-TR" sz="2400" dirty="0"/>
              <a:t>içeren cinsel faaliyet anlamında </a:t>
            </a:r>
            <a:endParaRPr lang="tr-TR" sz="2400" dirty="0" smtClean="0"/>
          </a:p>
          <a:p>
            <a:r>
              <a:rPr lang="tr-TR" sz="2400" dirty="0" smtClean="0"/>
              <a:t>da </a:t>
            </a:r>
            <a:r>
              <a:rPr lang="tr-TR" sz="2400" dirty="0"/>
              <a:t>kullanılır. </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80112" y="4365104"/>
            <a:ext cx="2857500" cy="2143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0982567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Cinsel yaşamda yanlış inanışlar</a:t>
            </a:r>
            <a:endParaRPr lang="tr-TR" dirty="0"/>
          </a:p>
        </p:txBody>
      </p:sp>
      <p:sp>
        <p:nvSpPr>
          <p:cNvPr id="3" name="2 İçerik Yer Tutucusu"/>
          <p:cNvSpPr>
            <a:spLocks noGrp="1"/>
          </p:cNvSpPr>
          <p:nvPr>
            <p:ph idx="1"/>
          </p:nvPr>
        </p:nvSpPr>
        <p:spPr/>
        <p:txBody>
          <a:bodyPr/>
          <a:lstStyle/>
          <a:p>
            <a:r>
              <a:rPr lang="tr-TR" dirty="0" smtClean="0"/>
              <a:t>Cinsellikle ilgili inanışların bir çoğu abartılı, yanlı ve yanlıştır. </a:t>
            </a:r>
          </a:p>
          <a:p>
            <a:r>
              <a:rPr lang="tr-TR" dirty="0" smtClean="0"/>
              <a:t>Bu inanışlar özellikle cinsellikle ilgili esprilerde, fıkralarda, günlük basında ve pornografik yayınlarda sergilenir. </a:t>
            </a:r>
          </a:p>
          <a:p>
            <a:r>
              <a:rPr lang="tr-TR" dirty="0" smtClean="0"/>
              <a:t>Bu inanışların çoğunlukla kadını küçümseyen, değersizleştiren bir yanı vardır. </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2) Cinsel yaşamda yanlış inanışlar</a:t>
            </a:r>
            <a:endParaRPr lang="tr-TR" dirty="0"/>
          </a:p>
        </p:txBody>
      </p:sp>
      <p:sp>
        <p:nvSpPr>
          <p:cNvPr id="3" name="2 İçerik Yer Tutucusu"/>
          <p:cNvSpPr>
            <a:spLocks noGrp="1"/>
          </p:cNvSpPr>
          <p:nvPr>
            <p:ph idx="1"/>
          </p:nvPr>
        </p:nvSpPr>
        <p:spPr/>
        <p:txBody>
          <a:bodyPr/>
          <a:lstStyle/>
          <a:p>
            <a:r>
              <a:rPr lang="tr-TR" dirty="0" smtClean="0"/>
              <a:t>Cinsel yaşam ve cinsel haz adeta erkekler içindir ve kadınlar cinsel yaşamın tüketim mallarından ibarettir.</a:t>
            </a:r>
          </a:p>
          <a:p>
            <a:r>
              <a:rPr lang="tr-TR" dirty="0" smtClean="0"/>
              <a:t>Ancak cinsel inanışların ve mitlerin sadece kadınlara zarar verdiğini söylemek doğru değildir. </a:t>
            </a:r>
          </a:p>
          <a:p>
            <a:r>
              <a:rPr lang="tr-TR" dirty="0" smtClean="0"/>
              <a:t>Erkeği her zaman, her yerde, herkesle seks yapmakla görevlendiren, duygularını ortaya koymayan bir seks makinesi olarak gören bu inanışlar sonuçta erkeklerin de cinsel yaşamlarını sevgi, aşk, şefkat, sıcaklık, yakınlık hissetmek gibi insani yanlardan uzaklaştırır</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3) Cinsel sorunların organik nedenleri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00"/>
                </a:solidFill>
              </a:rPr>
              <a:t>KALP DAMAR VE DOLAŞIM SİSTEMİ HASTALIKLARI (</a:t>
            </a:r>
            <a:r>
              <a:rPr lang="tr-TR" dirty="0" smtClean="0"/>
              <a:t>Hipertansiyon Kan yağlarının yükselmesi,Damar sertliğine yol açan durumlar, Aort anevrizması, Kalp yetmezliği)</a:t>
            </a:r>
          </a:p>
          <a:p>
            <a:r>
              <a:rPr lang="tr-TR" dirty="0" smtClean="0">
                <a:solidFill>
                  <a:srgbClr val="FF0000"/>
                </a:solidFill>
              </a:rPr>
              <a:t>RENAL VE ÜROLOJİK HASTALIKLAR (</a:t>
            </a:r>
            <a:r>
              <a:rPr lang="tr-TR" dirty="0" err="1" smtClean="0"/>
              <a:t>Peyronie</a:t>
            </a:r>
            <a:r>
              <a:rPr lang="tr-TR" dirty="0" smtClean="0"/>
              <a:t> hastalığı, Kronik böbrek yetmezliği)</a:t>
            </a:r>
          </a:p>
          <a:p>
            <a:r>
              <a:rPr lang="tr-TR" dirty="0" smtClean="0">
                <a:solidFill>
                  <a:srgbClr val="FF0000"/>
                </a:solidFill>
              </a:rPr>
              <a:t>KARACİĞER HASTALIKLAR </a:t>
            </a:r>
            <a:r>
              <a:rPr lang="tr-TR" dirty="0" smtClean="0"/>
              <a:t>(Siroz)</a:t>
            </a:r>
          </a:p>
          <a:p>
            <a:r>
              <a:rPr lang="tr-TR" dirty="0" smtClean="0">
                <a:solidFill>
                  <a:srgbClr val="FF0000"/>
                </a:solidFill>
              </a:rPr>
              <a:t>AKCİĞER HASTALIKLAR (</a:t>
            </a:r>
            <a:r>
              <a:rPr lang="tr-TR" dirty="0" smtClean="0"/>
              <a:t>Solunum yetmezlikleri, Kronik tıkayıcı akciğer hastalığı)</a:t>
            </a:r>
          </a:p>
          <a:p>
            <a:r>
              <a:rPr lang="tr-TR" dirty="0" smtClean="0">
                <a:solidFill>
                  <a:srgbClr val="FF0000"/>
                </a:solidFill>
              </a:rPr>
              <a:t>GENETİK HASTALIKLAR (</a:t>
            </a:r>
            <a:r>
              <a:rPr lang="tr-TR" dirty="0" err="1" smtClean="0"/>
              <a:t>Kleinfelter</a:t>
            </a:r>
            <a:r>
              <a:rPr lang="tr-TR" dirty="0" smtClean="0"/>
              <a:t> sendromu Penisin yapısal ve doğumsal hastalıkları) </a:t>
            </a:r>
          </a:p>
          <a:p>
            <a:r>
              <a:rPr lang="tr-TR" dirty="0" smtClean="0">
                <a:solidFill>
                  <a:srgbClr val="FF0000"/>
                </a:solidFill>
              </a:rPr>
              <a:t>BESLENME BOZUKLUKLAR (</a:t>
            </a:r>
            <a:r>
              <a:rPr lang="tr-TR" dirty="0" smtClean="0"/>
              <a:t>Kötü ve dengesiz beslenme, Vitamin eksiklikleri)</a:t>
            </a:r>
          </a:p>
          <a:p>
            <a:r>
              <a:rPr lang="tr-TR" dirty="0" smtClean="0">
                <a:solidFill>
                  <a:srgbClr val="FF0000"/>
                </a:solidFill>
              </a:rPr>
              <a:t>HORMON SİSTEMİ HASTALIKLARI (</a:t>
            </a:r>
            <a:r>
              <a:rPr lang="tr-TR" dirty="0" err="1" smtClean="0"/>
              <a:t>Diabet</a:t>
            </a:r>
            <a:r>
              <a:rPr lang="tr-TR" dirty="0" smtClean="0"/>
              <a:t>, Hipofiz bezi hastalıkları, Böbreküstü Bezi Hastalıkları,</a:t>
            </a:r>
            <a:r>
              <a:rPr lang="tr-TR" dirty="0" err="1" smtClean="0"/>
              <a:t>Tiroid</a:t>
            </a:r>
            <a:r>
              <a:rPr lang="tr-TR" dirty="0" smtClean="0"/>
              <a:t> Bezi Hastalıkları)</a:t>
            </a:r>
          </a:p>
          <a:p>
            <a:r>
              <a:rPr lang="tr-TR" dirty="0" smtClean="0">
                <a:solidFill>
                  <a:srgbClr val="FF0000"/>
                </a:solidFill>
              </a:rPr>
              <a:t>SİNİR SİSTEMİ HASTALIKLARI (</a:t>
            </a:r>
            <a:r>
              <a:rPr lang="tr-TR" dirty="0" err="1" smtClean="0"/>
              <a:t>Multipl</a:t>
            </a:r>
            <a:r>
              <a:rPr lang="tr-TR" dirty="0" smtClean="0"/>
              <a:t> skleroz, Parkinson hastalığı, Epilepsi Omurilik iltihaplanmaları Omurilik yaralanmaları Tümörler)</a:t>
            </a:r>
          </a:p>
          <a:p>
            <a:r>
              <a:rPr lang="tr-TR" dirty="0" smtClean="0">
                <a:solidFill>
                  <a:srgbClr val="FF0000"/>
                </a:solidFill>
              </a:rPr>
              <a:t>ZEHİRLENMELER</a:t>
            </a:r>
            <a:r>
              <a:rPr lang="tr-TR" dirty="0" smtClean="0"/>
              <a:t> Kurşun Tarım ilaçları </a:t>
            </a:r>
          </a:p>
          <a:p>
            <a:r>
              <a:rPr lang="tr-TR" dirty="0" smtClean="0">
                <a:solidFill>
                  <a:srgbClr val="FF0000"/>
                </a:solidFill>
              </a:rPr>
              <a:t>AMELİYATLAR</a:t>
            </a:r>
            <a:r>
              <a:rPr lang="tr-TR" dirty="0" smtClean="0"/>
              <a:t> Prostat kanseri ameliyatları Karın içi büyük ameliyatlar Büyük damar ameliyatları</a:t>
            </a:r>
          </a:p>
          <a:p>
            <a:r>
              <a:rPr lang="tr-TR" dirty="0" smtClean="0">
                <a:solidFill>
                  <a:srgbClr val="FF0000"/>
                </a:solidFill>
              </a:rPr>
              <a:t>DİĞER</a:t>
            </a:r>
            <a:r>
              <a:rPr lang="tr-TR" dirty="0" smtClean="0"/>
              <a:t> Işın tedavileri Leğen kemiği kırıkları Genel durumu bozan herhangi bir sistemik hastalık ya da durum</a:t>
            </a: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4) CİNSEL YAN ETKİSİ BULUNAN İLAÇLAR</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solidFill>
                  <a:srgbClr val="FF0000"/>
                </a:solidFill>
              </a:rPr>
              <a:t>İDRAR SÖKTÜRÜCÜLER </a:t>
            </a:r>
            <a:r>
              <a:rPr lang="tr-TR" dirty="0" err="1" smtClean="0"/>
              <a:t>Tiyazid</a:t>
            </a:r>
            <a:r>
              <a:rPr lang="tr-TR" dirty="0" smtClean="0"/>
              <a:t> grubu </a:t>
            </a:r>
            <a:r>
              <a:rPr lang="tr-TR" dirty="0" err="1" smtClean="0"/>
              <a:t>diüretikler</a:t>
            </a:r>
            <a:r>
              <a:rPr lang="tr-TR" dirty="0" smtClean="0"/>
              <a:t> Potasyum tutucular </a:t>
            </a:r>
            <a:r>
              <a:rPr lang="tr-TR" dirty="0" err="1" smtClean="0"/>
              <a:t>Furosemid</a:t>
            </a:r>
            <a:r>
              <a:rPr lang="tr-TR" dirty="0" smtClean="0"/>
              <a:t> </a:t>
            </a:r>
          </a:p>
          <a:p>
            <a:r>
              <a:rPr lang="tr-TR" dirty="0" smtClean="0">
                <a:solidFill>
                  <a:srgbClr val="FF0000"/>
                </a:solidFill>
              </a:rPr>
              <a:t>TANSİYON İLAÇLARI </a:t>
            </a:r>
            <a:r>
              <a:rPr lang="tr-TR" dirty="0" err="1" smtClean="0"/>
              <a:t>Reserpin</a:t>
            </a:r>
            <a:r>
              <a:rPr lang="tr-TR" dirty="0" smtClean="0"/>
              <a:t>, </a:t>
            </a:r>
            <a:r>
              <a:rPr lang="tr-TR" dirty="0" err="1" smtClean="0"/>
              <a:t>Guanetidin</a:t>
            </a:r>
            <a:r>
              <a:rPr lang="tr-TR" dirty="0" smtClean="0"/>
              <a:t>, </a:t>
            </a:r>
            <a:r>
              <a:rPr lang="tr-TR" dirty="0" err="1" smtClean="0"/>
              <a:t>Metildopa</a:t>
            </a:r>
            <a:r>
              <a:rPr lang="tr-TR" dirty="0" smtClean="0"/>
              <a:t> Beta </a:t>
            </a:r>
            <a:r>
              <a:rPr lang="tr-TR" dirty="0" err="1" smtClean="0"/>
              <a:t>Blokerler</a:t>
            </a:r>
            <a:r>
              <a:rPr lang="tr-TR" dirty="0" smtClean="0"/>
              <a:t> Alfa-2 Antagonistleri </a:t>
            </a:r>
            <a:r>
              <a:rPr lang="tr-TR" dirty="0" err="1" smtClean="0"/>
              <a:t>Ace</a:t>
            </a:r>
            <a:r>
              <a:rPr lang="tr-TR" dirty="0" smtClean="0"/>
              <a:t> İnhibitörleri Kalsiyum Kanal </a:t>
            </a:r>
            <a:r>
              <a:rPr lang="tr-TR" dirty="0" err="1" smtClean="0"/>
              <a:t>Blokerleri</a:t>
            </a:r>
            <a:r>
              <a:rPr lang="tr-TR" dirty="0" smtClean="0"/>
              <a:t> </a:t>
            </a:r>
          </a:p>
          <a:p>
            <a:r>
              <a:rPr lang="tr-TR" dirty="0" smtClean="0">
                <a:solidFill>
                  <a:srgbClr val="FF0000"/>
                </a:solidFill>
              </a:rPr>
              <a:t>PSİKİYATRİK İLAÇLAR </a:t>
            </a:r>
            <a:r>
              <a:rPr lang="tr-TR" dirty="0" err="1" smtClean="0"/>
              <a:t>Antipsikotikler</a:t>
            </a:r>
            <a:r>
              <a:rPr lang="tr-TR" dirty="0" smtClean="0"/>
              <a:t> </a:t>
            </a:r>
            <a:r>
              <a:rPr lang="tr-TR" dirty="0" err="1" smtClean="0"/>
              <a:t>Duygudurum</a:t>
            </a:r>
            <a:r>
              <a:rPr lang="tr-TR" dirty="0" smtClean="0"/>
              <a:t> düzenleyicileri </a:t>
            </a:r>
            <a:r>
              <a:rPr lang="tr-TR" dirty="0" err="1" smtClean="0"/>
              <a:t>Antidepresanlar</a:t>
            </a:r>
            <a:r>
              <a:rPr lang="tr-TR" dirty="0" smtClean="0"/>
              <a:t> </a:t>
            </a:r>
            <a:r>
              <a:rPr lang="tr-TR" dirty="0" err="1" smtClean="0"/>
              <a:t>Anksiyolitik</a:t>
            </a:r>
            <a:r>
              <a:rPr lang="tr-TR" dirty="0" smtClean="0"/>
              <a:t>/</a:t>
            </a:r>
            <a:r>
              <a:rPr lang="tr-TR" dirty="0" err="1" smtClean="0"/>
              <a:t>Sedatif</a:t>
            </a:r>
            <a:r>
              <a:rPr lang="tr-TR" dirty="0" smtClean="0"/>
              <a:t>-</a:t>
            </a:r>
            <a:r>
              <a:rPr lang="tr-TR" dirty="0" err="1" smtClean="0"/>
              <a:t>Hipnotik</a:t>
            </a:r>
            <a:r>
              <a:rPr lang="tr-TR" dirty="0" smtClean="0"/>
              <a:t> ilaçlar </a:t>
            </a:r>
          </a:p>
          <a:p>
            <a:r>
              <a:rPr lang="tr-TR" dirty="0" smtClean="0">
                <a:solidFill>
                  <a:srgbClr val="FF0000"/>
                </a:solidFill>
              </a:rPr>
              <a:t>ÜLSER İLAÇLARI </a:t>
            </a:r>
            <a:r>
              <a:rPr lang="tr-TR" dirty="0" smtClean="0"/>
              <a:t>H-2 Antagonistleri </a:t>
            </a:r>
          </a:p>
          <a:p>
            <a:r>
              <a:rPr lang="tr-TR" dirty="0" smtClean="0">
                <a:solidFill>
                  <a:srgbClr val="FF0000"/>
                </a:solidFill>
              </a:rPr>
              <a:t>ALLERJİ İLAÇLARI </a:t>
            </a:r>
            <a:r>
              <a:rPr lang="tr-TR" dirty="0" err="1" smtClean="0"/>
              <a:t>Klorfeniramin</a:t>
            </a:r>
            <a:r>
              <a:rPr lang="tr-TR" dirty="0" smtClean="0"/>
              <a:t>, </a:t>
            </a:r>
            <a:r>
              <a:rPr lang="tr-TR" dirty="0" err="1" smtClean="0"/>
              <a:t>Difenhidramin</a:t>
            </a:r>
            <a:r>
              <a:rPr lang="tr-TR" dirty="0" smtClean="0"/>
              <a:t> </a:t>
            </a:r>
            <a:r>
              <a:rPr lang="tr-TR" dirty="0" err="1" smtClean="0"/>
              <a:t>Hidroklorid</a:t>
            </a:r>
            <a:r>
              <a:rPr lang="tr-TR" dirty="0" smtClean="0"/>
              <a:t>, </a:t>
            </a:r>
            <a:r>
              <a:rPr lang="tr-TR" dirty="0" err="1" smtClean="0"/>
              <a:t>Pseudoephedrin</a:t>
            </a:r>
            <a:r>
              <a:rPr lang="tr-TR" dirty="0" smtClean="0"/>
              <a:t> vb</a:t>
            </a:r>
          </a:p>
          <a:p>
            <a:r>
              <a:rPr lang="tr-TR" dirty="0" smtClean="0">
                <a:solidFill>
                  <a:srgbClr val="FF0000"/>
                </a:solidFill>
              </a:rPr>
              <a:t>ASTIM TEDAVİSİNDE KULLANILAN İLAÇLAR </a:t>
            </a:r>
            <a:r>
              <a:rPr lang="tr-TR" dirty="0" err="1" smtClean="0"/>
              <a:t>Albuterol</a:t>
            </a:r>
            <a:r>
              <a:rPr lang="tr-TR" dirty="0" smtClean="0"/>
              <a:t>, </a:t>
            </a:r>
            <a:r>
              <a:rPr lang="tr-TR" dirty="0" err="1" smtClean="0"/>
              <a:t>Terbutalin</a:t>
            </a:r>
            <a:r>
              <a:rPr lang="tr-TR" dirty="0" smtClean="0"/>
              <a:t>, Epinefrin gibi Beta-2 Antagonistleri ve </a:t>
            </a:r>
            <a:r>
              <a:rPr lang="tr-TR" dirty="0" err="1" smtClean="0"/>
              <a:t>Sempatomimetikler</a:t>
            </a:r>
            <a:r>
              <a:rPr lang="tr-TR" dirty="0" smtClean="0"/>
              <a:t>, </a:t>
            </a:r>
            <a:r>
              <a:rPr lang="tr-TR" dirty="0" err="1" smtClean="0"/>
              <a:t>Teofilin</a:t>
            </a:r>
            <a:r>
              <a:rPr lang="tr-TR" dirty="0" smtClean="0"/>
              <a:t> gibi </a:t>
            </a:r>
            <a:r>
              <a:rPr lang="tr-TR" dirty="0" err="1" smtClean="0"/>
              <a:t>Ksantinler</a:t>
            </a:r>
            <a:r>
              <a:rPr lang="tr-TR" dirty="0" smtClean="0"/>
              <a:t>, </a:t>
            </a:r>
            <a:r>
              <a:rPr lang="tr-TR" dirty="0" err="1" smtClean="0"/>
              <a:t>Kortikosteroidler</a:t>
            </a:r>
            <a:r>
              <a:rPr lang="tr-TR" dirty="0" smtClean="0"/>
              <a:t> ve </a:t>
            </a:r>
            <a:r>
              <a:rPr lang="tr-TR" dirty="0" err="1" smtClean="0"/>
              <a:t>Antikolinerjikler</a:t>
            </a:r>
            <a:r>
              <a:rPr lang="tr-TR" dirty="0" smtClean="0"/>
              <a:t> </a:t>
            </a:r>
            <a:endParaRPr lang="tr-TR" dirty="0" smtClean="0">
              <a:solidFill>
                <a:srgbClr val="FF0000"/>
              </a:solidFill>
            </a:endParaRPr>
          </a:p>
          <a:p>
            <a:r>
              <a:rPr lang="tr-TR" dirty="0" smtClean="0">
                <a:solidFill>
                  <a:srgbClr val="FF0000"/>
                </a:solidFill>
              </a:rPr>
              <a:t>EPİLEPSİ İLAÇLARI </a:t>
            </a:r>
            <a:r>
              <a:rPr lang="tr-TR" dirty="0" err="1" smtClean="0"/>
              <a:t>Fenitoin</a:t>
            </a:r>
            <a:r>
              <a:rPr lang="tr-TR" dirty="0" smtClean="0"/>
              <a:t>, </a:t>
            </a:r>
            <a:r>
              <a:rPr lang="tr-TR" dirty="0" err="1" smtClean="0"/>
              <a:t>Karbamazepin</a:t>
            </a:r>
            <a:r>
              <a:rPr lang="tr-TR" dirty="0" smtClean="0"/>
              <a:t>, </a:t>
            </a:r>
            <a:r>
              <a:rPr lang="tr-TR" dirty="0" err="1" smtClean="0"/>
              <a:t>Valproik</a:t>
            </a:r>
            <a:r>
              <a:rPr lang="tr-TR" dirty="0" smtClean="0"/>
              <a:t> asit, </a:t>
            </a:r>
            <a:r>
              <a:rPr lang="tr-TR" dirty="0" err="1" smtClean="0"/>
              <a:t>Primidon</a:t>
            </a:r>
            <a:r>
              <a:rPr lang="tr-TR" dirty="0" smtClean="0"/>
              <a:t>, </a:t>
            </a:r>
            <a:r>
              <a:rPr lang="tr-TR" dirty="0" err="1" smtClean="0"/>
              <a:t>Fenobarbital</a:t>
            </a:r>
            <a:r>
              <a:rPr lang="tr-TR" dirty="0" smtClean="0"/>
              <a:t> vb. </a:t>
            </a:r>
          </a:p>
          <a:p>
            <a:r>
              <a:rPr lang="tr-TR" dirty="0" smtClean="0">
                <a:solidFill>
                  <a:srgbClr val="FF0000"/>
                </a:solidFill>
              </a:rPr>
              <a:t>KALP HASTALIKLARINDA KULLANILAN İLAÇLAR </a:t>
            </a:r>
            <a:r>
              <a:rPr lang="tr-TR" dirty="0" err="1" smtClean="0"/>
              <a:t>Digital</a:t>
            </a:r>
            <a:r>
              <a:rPr lang="tr-TR" dirty="0" smtClean="0"/>
              <a:t> glikozitleri, </a:t>
            </a:r>
            <a:r>
              <a:rPr lang="tr-TR" dirty="0" err="1" smtClean="0"/>
              <a:t>Antiaritmik</a:t>
            </a:r>
            <a:r>
              <a:rPr lang="tr-TR" dirty="0" smtClean="0"/>
              <a:t> ilaçlar, </a:t>
            </a:r>
            <a:r>
              <a:rPr lang="tr-TR" dirty="0" err="1" smtClean="0"/>
              <a:t>Pentoksifilin</a:t>
            </a:r>
            <a:r>
              <a:rPr lang="tr-TR" dirty="0" smtClean="0"/>
              <a:t> ve </a:t>
            </a:r>
            <a:r>
              <a:rPr lang="tr-TR" dirty="0" err="1" smtClean="0"/>
              <a:t>Hipolipidemikler</a:t>
            </a:r>
            <a:endParaRPr lang="tr-TR" dirty="0" smtClean="0"/>
          </a:p>
          <a:p>
            <a:r>
              <a:rPr lang="tr-TR" dirty="0" smtClean="0">
                <a:solidFill>
                  <a:srgbClr val="FF0000"/>
                </a:solidFill>
              </a:rPr>
              <a:t>KANSER TEDAVİSİNDE KULLANILAN İLAÇLAR</a:t>
            </a:r>
          </a:p>
          <a:p>
            <a:r>
              <a:rPr lang="tr-TR" dirty="0" smtClean="0">
                <a:solidFill>
                  <a:srgbClr val="FF0000"/>
                </a:solidFill>
              </a:rPr>
              <a:t>DİĞER İLAÇLAR </a:t>
            </a:r>
          </a:p>
          <a:p>
            <a:r>
              <a:rPr lang="tr-TR" dirty="0" smtClean="0">
                <a:solidFill>
                  <a:srgbClr val="FF0000"/>
                </a:solidFill>
              </a:rPr>
              <a:t>ALKOL/UYUŞTURUCU MADDELER </a:t>
            </a:r>
          </a:p>
          <a:p>
            <a:r>
              <a:rPr lang="tr-TR" dirty="0" smtClean="0"/>
              <a:t>Alkol, nikotin, kafein, esrar, kokain, </a:t>
            </a:r>
            <a:r>
              <a:rPr lang="tr-TR" dirty="0" err="1" smtClean="0"/>
              <a:t>opioidler</a:t>
            </a:r>
            <a:r>
              <a:rPr lang="tr-TR" dirty="0" smtClean="0"/>
              <a:t>, </a:t>
            </a:r>
            <a:r>
              <a:rPr lang="tr-TR" dirty="0" err="1" smtClean="0"/>
              <a:t>barbituratlar</a:t>
            </a:r>
            <a:r>
              <a:rPr lang="tr-TR" dirty="0" smtClean="0"/>
              <a:t>, amfetaminler vb.</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500" y="285750"/>
            <a:ext cx="8229600" cy="1928813"/>
          </a:xfrm>
        </p:spPr>
        <p:style>
          <a:lnRef idx="2">
            <a:schemeClr val="accent4">
              <a:shade val="50000"/>
            </a:schemeClr>
          </a:lnRef>
          <a:fillRef idx="1">
            <a:schemeClr val="accent4"/>
          </a:fillRef>
          <a:effectRef idx="0">
            <a:schemeClr val="accent4"/>
          </a:effectRef>
          <a:fontRef idx="minor">
            <a:schemeClr val="lt1"/>
          </a:fontRef>
        </p:style>
        <p:txBody>
          <a:bodyPr>
            <a:normAutofit/>
          </a:bodyPr>
          <a:lstStyle/>
          <a:p>
            <a:pPr algn="ctr" fontAlgn="auto">
              <a:spcAft>
                <a:spcPts val="0"/>
              </a:spcAft>
              <a:defRPr/>
            </a:pPr>
            <a:r>
              <a:rPr lang="tr-TR" sz="4000" b="1" dirty="0" smtClean="0"/>
              <a:t>TOPLUMSAL CİNSİYET</a:t>
            </a:r>
            <a:br>
              <a:rPr lang="tr-TR" sz="4000" b="1" dirty="0" smtClean="0"/>
            </a:br>
            <a:r>
              <a:rPr lang="tr-TR" sz="4000" b="1" dirty="0" smtClean="0"/>
              <a:t> </a:t>
            </a:r>
            <a:endParaRPr lang="tr-TR" sz="4000" dirty="0">
              <a:solidFill>
                <a:schemeClr val="tx2">
                  <a:lumMod val="50000"/>
                </a:schemeClr>
              </a:solidFill>
            </a:endParaRPr>
          </a:p>
        </p:txBody>
      </p:sp>
      <p:graphicFrame>
        <p:nvGraphicFramePr>
          <p:cNvPr id="4" name="3 İçerik Yer Tutucusu"/>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905028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Toplumsal Cinsiyet</a:t>
            </a:r>
            <a:endParaRPr lang="tr-TR" dirty="0"/>
          </a:p>
        </p:txBody>
      </p:sp>
      <p:sp>
        <p:nvSpPr>
          <p:cNvPr id="3" name="Content Placeholder 2"/>
          <p:cNvSpPr>
            <a:spLocks noGrp="1"/>
          </p:cNvSpPr>
          <p:nvPr>
            <p:ph idx="1"/>
          </p:nvPr>
        </p:nvSpPr>
        <p:spPr/>
        <p:txBody>
          <a:bodyPr/>
          <a:lstStyle/>
          <a:p>
            <a:r>
              <a:rPr lang="tr-TR" dirty="0"/>
              <a:t>Toplumsal cinsiyet biyolojik farklılıklardan dolayı değil, kadın ve erkek olarak toplumun bizi nasıl gördüğü, nasıl algıladığı, nasıl düşündüğü ve nasıl davranmamızı beklediği ile ilgili bir kavramdır. </a:t>
            </a:r>
          </a:p>
        </p:txBody>
      </p:sp>
    </p:spTree>
    <p:extLst>
      <p:ext uri="{BB962C8B-B14F-4D97-AF65-F5344CB8AC3E}">
        <p14:creationId xmlns:p14="http://schemas.microsoft.com/office/powerpoint/2010/main" xmlns="" val="39946315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endParaRPr lang="tr-TR"/>
          </a:p>
        </p:txBody>
      </p:sp>
      <p:sp>
        <p:nvSpPr>
          <p:cNvPr id="3" name="2 İçerik Yer Tutucusu"/>
          <p:cNvSpPr>
            <a:spLocks noGrp="1"/>
          </p:cNvSpPr>
          <p:nvPr>
            <p:ph sz="half" idx="1"/>
          </p:nvPr>
        </p:nvSpPr>
        <p:spPr/>
        <p:txBody>
          <a:bodyPr>
            <a:normAutofit/>
          </a:bodyPr>
          <a:lstStyle/>
          <a:p>
            <a:r>
              <a:rPr lang="tr-TR" sz="2400" dirty="0" smtClean="0"/>
              <a:t>Toplumsal cinsiyet, bir bireyin ya da toplumun kadını ya da erkeği nasıl tanımladığıdır. </a:t>
            </a:r>
          </a:p>
          <a:p>
            <a:r>
              <a:rPr lang="tr-TR" sz="2400" dirty="0" smtClean="0"/>
              <a:t>Toplumsal cinsiyet rolleri kadın ve erkek için sosyal ve kültürel olarak tanımlanmış tutumlar, davranışlar, beklentiler ve sorumluluklardır. </a:t>
            </a:r>
            <a:endParaRPr lang="tr-TR" sz="2400" dirty="0"/>
          </a:p>
        </p:txBody>
      </p:sp>
      <p:sp>
        <p:nvSpPr>
          <p:cNvPr id="6" name="5 İçerik Yer Tutucusu"/>
          <p:cNvSpPr>
            <a:spLocks noGrp="1"/>
          </p:cNvSpPr>
          <p:nvPr>
            <p:ph sz="half" idx="2"/>
          </p:nvPr>
        </p:nvSpPr>
        <p:spPr/>
        <p:txBody>
          <a:bodyPr>
            <a:normAutofit/>
          </a:bodyPr>
          <a:lstStyle/>
          <a:p>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smtClean="0"/>
              <a:t>Toplumsal cinsiyet</a:t>
            </a:r>
            <a:r>
              <a:rPr lang="tr-TR" b="1" dirty="0" smtClean="0"/>
              <a:t>, </a:t>
            </a:r>
            <a:r>
              <a:rPr lang="tr-TR" dirty="0" smtClean="0"/>
              <a:t>kadınlar ve erkekler için yaygın olarak kabul edilen düşünce ve beklentileri (normları) ifade eder.</a:t>
            </a:r>
          </a:p>
          <a:p>
            <a:r>
              <a:rPr lang="tr-TR" dirty="0" smtClean="0"/>
              <a:t>Bunlar “tipik“ olarak dişi (ya da </a:t>
            </a:r>
            <a:r>
              <a:rPr lang="tr-TR" dirty="0" err="1" smtClean="0"/>
              <a:t>feminen</a:t>
            </a:r>
            <a:r>
              <a:rPr lang="tr-TR" dirty="0" smtClean="0"/>
              <a:t>) ve erkeksi (</a:t>
            </a:r>
            <a:r>
              <a:rPr lang="tr-TR" dirty="0" err="1" smtClean="0"/>
              <a:t>maskülen</a:t>
            </a:r>
            <a:r>
              <a:rPr lang="tr-TR" dirty="0" smtClean="0"/>
              <a:t> ya da eril) özellikleri ve yetileri ve çeşitli durumlar karşısında kadınların ve erkeklerin nasıl davranması gerektiği konusunda genelin paylaştığı beklentileri içerir. </a:t>
            </a:r>
          </a:p>
          <a:p>
            <a:r>
              <a:rPr lang="tr-TR" dirty="0" smtClean="0"/>
              <a:t>Bu düşünceler ve beklentiler ise aileden, arkadaşlardan, toplum liderlerinden, dini ve kültürel kurumlardan, okullardan, işyerinden, reklamlardan ve medyadan öğrenilir. </a:t>
            </a:r>
          </a:p>
          <a:p>
            <a:r>
              <a:rPr lang="tr-TR" dirty="0" smtClean="0"/>
              <a:t>Bunlar kadınların ve erkeklerin toplumdaki farklı rollerini, sosyal statülerini, ekonomik ve politik güçlerini yansıtır ve etkiler</a:t>
            </a:r>
            <a:r>
              <a:rPr lang="tr-TR" baseline="30000"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Toplumsal Cinsiyet          </a:t>
            </a:r>
            <a:r>
              <a:rPr lang="tr-TR" b="1" dirty="0" smtClean="0"/>
              <a:t>Cinsellik</a:t>
            </a:r>
            <a:endParaRPr lang="tr-TR" b="1" dirty="0"/>
          </a:p>
        </p:txBody>
      </p:sp>
      <p:sp>
        <p:nvSpPr>
          <p:cNvPr id="3" name="Content Placeholder 2"/>
          <p:cNvSpPr>
            <a:spLocks noGrp="1"/>
          </p:cNvSpPr>
          <p:nvPr>
            <p:ph idx="1"/>
          </p:nvPr>
        </p:nvSpPr>
        <p:spPr/>
        <p:txBody>
          <a:bodyPr/>
          <a:lstStyle/>
          <a:p>
            <a:r>
              <a:rPr lang="tr-TR" dirty="0"/>
              <a:t>K</a:t>
            </a:r>
            <a:r>
              <a:rPr lang="tr-TR" dirty="0" smtClean="0"/>
              <a:t>ız </a:t>
            </a:r>
            <a:r>
              <a:rPr lang="tr-TR" dirty="0"/>
              <a:t>çocukları yetiştirilirken cinsellikle ilgilenmemeleri </a:t>
            </a:r>
            <a:r>
              <a:rPr lang="tr-TR" dirty="0" smtClean="0"/>
              <a:t>öğretilir.</a:t>
            </a:r>
          </a:p>
          <a:p>
            <a:r>
              <a:rPr lang="tr-TR" dirty="0" smtClean="0"/>
              <a:t>Kadınlar </a:t>
            </a:r>
            <a:r>
              <a:rPr lang="tr-TR" dirty="0"/>
              <a:t>erkeklere neyi cinsel olarak uyarıcı bulduklarını söylemekten kaçınırlar, yeteri kadar uyarılmadıklarında cinsel birleşmeyi reddetmezler, hazlarını artıracak daha aktif tutumlar almaktan kaçınırlar.</a:t>
            </a:r>
          </a:p>
          <a:p>
            <a:r>
              <a:rPr lang="tr-TR" dirty="0" smtClean="0"/>
              <a:t>Kadın </a:t>
            </a:r>
            <a:r>
              <a:rPr lang="tr-TR" dirty="0"/>
              <a:t>evlenene kadar bekaretini </a:t>
            </a:r>
            <a:r>
              <a:rPr lang="tr-TR" dirty="0" smtClean="0"/>
              <a:t>korumalıdır. </a:t>
            </a:r>
          </a:p>
          <a:p>
            <a:r>
              <a:rPr lang="tr-TR" dirty="0" smtClean="0"/>
              <a:t>Erkekler </a:t>
            </a:r>
            <a:r>
              <a:rPr lang="tr-TR" dirty="0"/>
              <a:t>için cinsel özgürlük </a:t>
            </a:r>
            <a:r>
              <a:rPr lang="tr-TR" dirty="0" smtClean="0"/>
              <a:t>vardır.</a:t>
            </a:r>
          </a:p>
          <a:p>
            <a:r>
              <a:rPr lang="tr-TR" dirty="0" smtClean="0"/>
              <a:t>Erkeklerin sadakatsizlikleri = kaçamak/elinin kiri</a:t>
            </a:r>
          </a:p>
          <a:p>
            <a:r>
              <a:rPr lang="tr-TR" dirty="0" smtClean="0"/>
              <a:t>Kadınların sadakatsizlikleri = en </a:t>
            </a:r>
            <a:r>
              <a:rPr lang="tr-TR" dirty="0"/>
              <a:t>büyük </a:t>
            </a:r>
            <a:r>
              <a:rPr lang="tr-TR" dirty="0" smtClean="0"/>
              <a:t>günah</a:t>
            </a:r>
          </a:p>
          <a:p>
            <a:pPr marL="0" indent="0">
              <a:buNone/>
            </a:pPr>
            <a:r>
              <a:rPr lang="tr-TR" dirty="0" smtClean="0"/>
              <a:t>                                              = </a:t>
            </a:r>
            <a:r>
              <a:rPr lang="tr-TR" b="1" dirty="0" smtClean="0">
                <a:solidFill>
                  <a:srgbClr val="FF0000"/>
                </a:solidFill>
              </a:rPr>
              <a:t>namus cinayeti</a:t>
            </a:r>
            <a:endParaRPr lang="tr-TR" b="1" dirty="0">
              <a:solidFill>
                <a:srgbClr val="FF0000"/>
              </a:solidFill>
            </a:endParaRPr>
          </a:p>
        </p:txBody>
      </p:sp>
      <p:sp>
        <p:nvSpPr>
          <p:cNvPr id="4" name="Right Arrow 3"/>
          <p:cNvSpPr/>
          <p:nvPr/>
        </p:nvSpPr>
        <p:spPr>
          <a:xfrm>
            <a:off x="4788024" y="785743"/>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626758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Toplumsal Cinsiyet </a:t>
            </a:r>
            <a:endParaRPr lang="tr-TR" dirty="0"/>
          </a:p>
        </p:txBody>
      </p:sp>
      <p:sp>
        <p:nvSpPr>
          <p:cNvPr id="3" name="Content Placeholder 2"/>
          <p:cNvSpPr>
            <a:spLocks noGrp="1"/>
          </p:cNvSpPr>
          <p:nvPr>
            <p:ph idx="1"/>
          </p:nvPr>
        </p:nvSpPr>
        <p:spPr/>
        <p:txBody>
          <a:bodyPr/>
          <a:lstStyle/>
          <a:p>
            <a:r>
              <a:rPr lang="tr-TR" dirty="0"/>
              <a:t>Ülkemizde yapılan bir çalışmada cinsel davranış ve tutumlar üzerinde belirgin olarak cinsiyet farklılıkları tespit edilmiştir. </a:t>
            </a:r>
            <a:endParaRPr lang="tr-TR" dirty="0" smtClean="0"/>
          </a:p>
          <a:p>
            <a:r>
              <a:rPr lang="tr-TR" dirty="0" smtClean="0"/>
              <a:t>Kızlara </a:t>
            </a:r>
            <a:r>
              <a:rPr lang="tr-TR" dirty="0"/>
              <a:t>göre </a:t>
            </a:r>
            <a:r>
              <a:rPr lang="tr-TR" dirty="0" smtClean="0"/>
              <a:t>erkeklerin </a:t>
            </a:r>
            <a:r>
              <a:rPr lang="tr-TR" dirty="0"/>
              <a:t>büyük çoğunlukla bakir olmadığı, ilk cinsel ilişkiye girme </a:t>
            </a:r>
            <a:r>
              <a:rPr lang="tr-TR" dirty="0" smtClean="0"/>
              <a:t>yaşının </a:t>
            </a:r>
            <a:r>
              <a:rPr lang="tr-TR" dirty="0"/>
              <a:t>kızlara göre erkeklerde daha erken yaşta olduğu, ilk cinsel ilişki sırasında kızların erkeklere oranla daha fazla olumsuz duygu-suçluluk, utanç, pişmanlık, korku, endişe yaşadıkları belirtilmiştir</a:t>
            </a:r>
            <a:r>
              <a:rPr lang="tr-TR" baseline="30000" dirty="0"/>
              <a:t> </a:t>
            </a:r>
            <a:r>
              <a:rPr lang="tr-TR" dirty="0" smtClean="0"/>
              <a:t>. </a:t>
            </a:r>
          </a:p>
          <a:p>
            <a:endParaRPr lang="tr-TR" dirty="0"/>
          </a:p>
        </p:txBody>
      </p:sp>
    </p:spTree>
    <p:extLst>
      <p:ext uri="{BB962C8B-B14F-4D97-AF65-F5344CB8AC3E}">
        <p14:creationId xmlns:p14="http://schemas.microsoft.com/office/powerpoint/2010/main" xmlns="" val="3358248752"/>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1069</TotalTime>
  <Words>1810</Words>
  <Application>Microsoft Office PowerPoint</Application>
  <PresentationFormat>Ekran Gösterisi (4:3)</PresentationFormat>
  <Paragraphs>157</Paragraphs>
  <Slides>33</Slides>
  <Notes>0</Notes>
  <HiddenSlides>0</HiddenSlides>
  <MMClips>0</MMClips>
  <ScaleCrop>false</ScaleCrop>
  <HeadingPairs>
    <vt:vector size="4" baseType="variant">
      <vt:variant>
        <vt:lpstr>Tema</vt:lpstr>
      </vt:variant>
      <vt:variant>
        <vt:i4>2</vt:i4>
      </vt:variant>
      <vt:variant>
        <vt:lpstr>Slayt Başlıkları</vt:lpstr>
      </vt:variant>
      <vt:variant>
        <vt:i4>33</vt:i4>
      </vt:variant>
    </vt:vector>
  </HeadingPairs>
  <TitlesOfParts>
    <vt:vector size="35" baseType="lpstr">
      <vt:lpstr>Modèle par défaut</vt:lpstr>
      <vt:lpstr>Clarity</vt:lpstr>
      <vt:lpstr>Slayt 1</vt:lpstr>
      <vt:lpstr>Slayt 2</vt:lpstr>
      <vt:lpstr>Slayt 3</vt:lpstr>
      <vt:lpstr>TOPLUMSAL CİNSİYET  </vt:lpstr>
      <vt:lpstr>Toplumsal Cinsiyet</vt:lpstr>
      <vt:lpstr>Slayt 6</vt:lpstr>
      <vt:lpstr>Slayt 7</vt:lpstr>
      <vt:lpstr>Toplumsal Cinsiyet          Cinsellik</vt:lpstr>
      <vt:lpstr>Toplumsal Cinsiyet </vt:lpstr>
      <vt:lpstr>Cinsel kimlik (Gender Identity) </vt:lpstr>
      <vt:lpstr>Cinsel kimlik (Gender Identity)</vt:lpstr>
      <vt:lpstr>Cinsel Yönelim  </vt:lpstr>
      <vt:lpstr>Cinsel Yönelim</vt:lpstr>
      <vt:lpstr>Cinsel Yönelim</vt:lpstr>
      <vt:lpstr>Cinsel Yönelim</vt:lpstr>
      <vt:lpstr>Cinsel Yönelim</vt:lpstr>
      <vt:lpstr>Cinsel Yönelim</vt:lpstr>
      <vt:lpstr>Cinsel Davranışlar  </vt:lpstr>
      <vt:lpstr>Cinsel Davranışlar</vt:lpstr>
      <vt:lpstr>Cinsel Yakınlık </vt:lpstr>
      <vt:lpstr>Cinsel İlişki  </vt:lpstr>
      <vt:lpstr>Sağlıklı Cinsel İlişki </vt:lpstr>
      <vt:lpstr>CİNSEL SORUNLAR VE NEDENLERİ</vt:lpstr>
      <vt:lpstr>Cinsel Sorunların Sıklığı</vt:lpstr>
      <vt:lpstr>Cinsel Sorunların Sıklığı</vt:lpstr>
      <vt:lpstr>Cinsel Sorunların Nedenleri</vt:lpstr>
      <vt:lpstr>1) Cinsel Eğitimsizlik ve Bilgisizlik</vt:lpstr>
      <vt:lpstr>1) Cinsel Eğitimsizlik ve Bilgisizlik</vt:lpstr>
      <vt:lpstr>1) Cinsel Eğitimsizlik ve Bilgisizlik</vt:lpstr>
      <vt:lpstr>2) Cinsel yaşamda yanlış inanışlar</vt:lpstr>
      <vt:lpstr>2) Cinsel yaşamda yanlış inanışlar</vt:lpstr>
      <vt:lpstr>3) Cinsel sorunların organik nedenleri</vt:lpstr>
      <vt:lpstr>4) CİNSEL YAN ETKİSİ BULUNAN İLAÇLAR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Neslihan Yılmaz</dc:creator>
  <cp:lastModifiedBy>Neslihan</cp:lastModifiedBy>
  <cp:revision>76</cp:revision>
  <dcterms:created xsi:type="dcterms:W3CDTF">2013-03-20T08:59:23Z</dcterms:created>
  <dcterms:modified xsi:type="dcterms:W3CDTF">2017-04-26T11:59:06Z</dcterms:modified>
</cp:coreProperties>
</file>