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7" r:id="rId2"/>
    <p:sldId id="328" r:id="rId3"/>
    <p:sldId id="329" r:id="rId4"/>
    <p:sldId id="330" r:id="rId5"/>
    <p:sldId id="332" r:id="rId6"/>
    <p:sldId id="333" r:id="rId7"/>
    <p:sldId id="331" r:id="rId8"/>
    <p:sldId id="334" r:id="rId9"/>
    <p:sldId id="335" r:id="rId10"/>
    <p:sldId id="336" r:id="rId11"/>
    <p:sldId id="337" r:id="rId12"/>
    <p:sldId id="338" r:id="rId13"/>
    <p:sldId id="339" r:id="rId14"/>
    <p:sldId id="340" r:id="rId15"/>
    <p:sldId id="342" r:id="rId16"/>
    <p:sldId id="341" r:id="rId17"/>
    <p:sldId id="325"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resmigazete.gov.tr/eskiler/2015/10/20151006-2.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dirty="0" smtClean="0"/>
              <a:t>Doç</a:t>
            </a:r>
            <a:r>
              <a:rPr lang="tr-TR" dirty="0" smtClean="0"/>
              <a:t>. </a:t>
            </a:r>
            <a:r>
              <a:rPr lang="tr-TR" dirty="0" err="1" smtClean="0"/>
              <a:t>Dr.Tarık</a:t>
            </a:r>
            <a:r>
              <a:rPr lang="tr-TR" dirty="0" smtClean="0"/>
              <a:t> Soydan</a:t>
            </a:r>
          </a:p>
          <a:p>
            <a:r>
              <a:rPr lang="tr-TR" dirty="0" smtClean="0"/>
              <a:t>Ankara Üniversitesi Eğitim Bilimleri Fakültesi Eğitim Yönetimi ve Politikası Bölümü</a:t>
            </a:r>
          </a:p>
        </p:txBody>
      </p:sp>
      <p:sp>
        <p:nvSpPr>
          <p:cNvPr id="2" name="1 Başlık"/>
          <p:cNvSpPr>
            <a:spLocks noGrp="1"/>
          </p:cNvSpPr>
          <p:nvPr>
            <p:ph type="ctrTitle"/>
          </p:nvPr>
        </p:nvSpPr>
        <p:spPr/>
        <p:txBody>
          <a:bodyPr>
            <a:normAutofit/>
          </a:bodyPr>
          <a:lstStyle/>
          <a:p>
            <a:r>
              <a:rPr lang="tr-TR" sz="2200" b="1" dirty="0" smtClean="0"/>
              <a:t>Eğitim </a:t>
            </a:r>
            <a:r>
              <a:rPr lang="tr-TR" sz="2200" b="1" dirty="0" smtClean="0"/>
              <a:t>Sisteminde İstihdam </a:t>
            </a:r>
            <a:r>
              <a:rPr lang="tr-TR" sz="2200" b="1" dirty="0" smtClean="0"/>
              <a:t>Dersi Notları – 14</a:t>
            </a:r>
            <a:endParaRPr lang="tr-TR" sz="2200" b="1" dirty="0"/>
          </a:p>
        </p:txBody>
      </p:sp>
    </p:spTree>
    <p:extLst>
      <p:ext uri="{BB962C8B-B14F-4D97-AF65-F5344CB8AC3E}">
        <p14:creationId xmlns:p14="http://schemas.microsoft.com/office/powerpoint/2010/main" val="2255006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indent="0">
              <a:buNone/>
            </a:pPr>
            <a:r>
              <a:rPr lang="tr-TR" dirty="0">
                <a:solidFill>
                  <a:srgbClr val="00B050"/>
                </a:solidFill>
              </a:rPr>
              <a:t>Örnek:</a:t>
            </a:r>
          </a:p>
          <a:p>
            <a:pPr marL="0" indent="0">
              <a:buNone/>
            </a:pPr>
            <a:r>
              <a:rPr lang="tr-TR" dirty="0">
                <a:solidFill>
                  <a:srgbClr val="00B050"/>
                </a:solidFill>
              </a:rPr>
              <a:t>                       </a:t>
            </a:r>
            <a:r>
              <a:rPr lang="tr-TR" b="1" dirty="0"/>
              <a:t>Okul Yöneticilerinin Sorunları</a:t>
            </a:r>
          </a:p>
          <a:p>
            <a:pPr marL="0" indent="0">
              <a:buNone/>
            </a:pPr>
            <a:r>
              <a:rPr lang="tr-TR" b="1" dirty="0" smtClean="0"/>
              <a:t> Giriş</a:t>
            </a:r>
            <a:endParaRPr lang="tr-TR" b="1" dirty="0"/>
          </a:p>
          <a:p>
            <a:pPr marL="0" indent="0">
              <a:buNone/>
            </a:pPr>
            <a:r>
              <a:rPr lang="tr-TR" b="1" dirty="0"/>
              <a:t> </a:t>
            </a:r>
            <a:r>
              <a:rPr lang="tr-TR" b="1" dirty="0" smtClean="0"/>
              <a:t>Amaç</a:t>
            </a:r>
          </a:p>
          <a:p>
            <a:pPr marL="0" indent="0">
              <a:buNone/>
            </a:pPr>
            <a:r>
              <a:rPr lang="tr-TR" b="1" dirty="0" smtClean="0"/>
              <a:t> Yöntem</a:t>
            </a:r>
          </a:p>
          <a:p>
            <a:pPr marL="0" indent="0">
              <a:buNone/>
            </a:pPr>
            <a:r>
              <a:rPr lang="tr-TR" b="1" dirty="0"/>
              <a:t> </a:t>
            </a:r>
            <a:r>
              <a:rPr lang="tr-TR" b="1" dirty="0" smtClean="0"/>
              <a:t>      Araştırmanın Modeli</a:t>
            </a:r>
          </a:p>
          <a:p>
            <a:pPr marL="0" indent="0">
              <a:buNone/>
            </a:pPr>
            <a:r>
              <a:rPr lang="tr-TR" b="1" dirty="0" smtClean="0"/>
              <a:t>….</a:t>
            </a:r>
          </a:p>
          <a:p>
            <a:pPr marL="0" indent="0">
              <a:buNone/>
            </a:pPr>
            <a:r>
              <a:rPr lang="tr-TR" b="1" dirty="0" smtClean="0"/>
              <a:t>Bulgular ve Yorum</a:t>
            </a:r>
          </a:p>
          <a:p>
            <a:pPr marL="0" indent="0">
              <a:buNone/>
            </a:pPr>
            <a:r>
              <a:rPr lang="tr-TR" b="1" dirty="0"/>
              <a:t> </a:t>
            </a:r>
            <a:r>
              <a:rPr lang="tr-TR" b="1" dirty="0" smtClean="0"/>
              <a:t>      İş ve Kariyer Güvencesine İlişkin Sorunlar</a:t>
            </a:r>
          </a:p>
          <a:p>
            <a:pPr marL="0" indent="0">
              <a:buNone/>
            </a:pPr>
            <a:r>
              <a:rPr lang="tr-TR" b="1" dirty="0" smtClean="0"/>
              <a:t>…..</a:t>
            </a:r>
            <a:endParaRPr lang="tr-TR" b="1" dirty="0"/>
          </a:p>
          <a:p>
            <a:endParaRPr lang="tr-TR" dirty="0"/>
          </a:p>
        </p:txBody>
      </p:sp>
    </p:spTree>
    <p:extLst>
      <p:ext uri="{BB962C8B-B14F-4D97-AF65-F5344CB8AC3E}">
        <p14:creationId xmlns:p14="http://schemas.microsoft.com/office/powerpoint/2010/main" val="1216369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solidFill>
                  <a:srgbClr val="FF0000"/>
                </a:solidFill>
              </a:rPr>
              <a:t>Bir Araştırma Tasarlamak</a:t>
            </a:r>
            <a:endParaRPr lang="tr-TR" sz="2800"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marL="0" lvl="0" indent="0">
              <a:buNone/>
            </a:pPr>
            <a:r>
              <a:rPr lang="tr-TR" dirty="0" smtClean="0">
                <a:solidFill>
                  <a:srgbClr val="0070C0"/>
                </a:solidFill>
              </a:rPr>
              <a:t>1. Araştırma </a:t>
            </a:r>
            <a:r>
              <a:rPr lang="tr-TR" dirty="0">
                <a:solidFill>
                  <a:srgbClr val="0070C0"/>
                </a:solidFill>
              </a:rPr>
              <a:t>Problemi</a:t>
            </a:r>
          </a:p>
          <a:p>
            <a:pPr lvl="0"/>
            <a:r>
              <a:rPr lang="tr-TR" dirty="0"/>
              <a:t>Mesele ettiğimiz konusunun bağlamı/sınırları</a:t>
            </a:r>
          </a:p>
          <a:p>
            <a:pPr lvl="0"/>
            <a:r>
              <a:rPr lang="tr-TR" dirty="0"/>
              <a:t>İlgili literatür</a:t>
            </a:r>
          </a:p>
          <a:p>
            <a:pPr marL="0" indent="0">
              <a:buNone/>
            </a:pPr>
            <a:r>
              <a:rPr lang="tr-TR" dirty="0" smtClean="0"/>
              <a:t>(</a:t>
            </a:r>
            <a:r>
              <a:rPr lang="tr-TR" dirty="0" smtClean="0">
                <a:solidFill>
                  <a:srgbClr val="00B050"/>
                </a:solidFill>
              </a:rPr>
              <a:t>Literatür nasıl taranır?</a:t>
            </a:r>
          </a:p>
          <a:p>
            <a:pPr marL="0" indent="0">
              <a:buNone/>
            </a:pPr>
            <a:r>
              <a:rPr lang="tr-TR" dirty="0" smtClean="0"/>
              <a:t>Anahtar kelimeler/cümleler belirlendikten sonra,</a:t>
            </a:r>
          </a:p>
          <a:p>
            <a:pPr marL="0" indent="0">
              <a:buNone/>
            </a:pPr>
            <a:r>
              <a:rPr lang="tr-TR" dirty="0"/>
              <a:t> </a:t>
            </a:r>
            <a:r>
              <a:rPr lang="tr-TR" dirty="0" smtClean="0"/>
              <a:t>   - Arama motorları (Google akademik gibi)</a:t>
            </a:r>
          </a:p>
          <a:p>
            <a:pPr marL="0" indent="0">
              <a:buNone/>
            </a:pPr>
            <a:r>
              <a:rPr lang="tr-TR" dirty="0"/>
              <a:t> </a:t>
            </a:r>
            <a:r>
              <a:rPr lang="tr-TR" dirty="0" smtClean="0"/>
              <a:t>   - Kütüphane katalogları</a:t>
            </a:r>
          </a:p>
          <a:p>
            <a:pPr marL="0" indent="0">
              <a:buNone/>
            </a:pPr>
            <a:r>
              <a:rPr lang="tr-TR" dirty="0"/>
              <a:t> </a:t>
            </a:r>
            <a:r>
              <a:rPr lang="tr-TR" dirty="0" smtClean="0"/>
              <a:t>   - YÖK-Tez Merkezi</a:t>
            </a:r>
          </a:p>
          <a:p>
            <a:pPr marL="0" indent="0">
              <a:buNone/>
            </a:pPr>
            <a:r>
              <a:rPr lang="tr-TR" dirty="0"/>
              <a:t> </a:t>
            </a:r>
            <a:r>
              <a:rPr lang="tr-TR" dirty="0" smtClean="0"/>
              <a:t>   - Online veri tabanları (ERIC gibi)</a:t>
            </a:r>
          </a:p>
          <a:p>
            <a:pPr marL="0" indent="0">
              <a:buNone/>
            </a:pPr>
            <a:r>
              <a:rPr lang="tr-TR" dirty="0"/>
              <a:t> </a:t>
            </a:r>
            <a:r>
              <a:rPr lang="tr-TR" dirty="0" smtClean="0"/>
              <a:t>   - Ulaştığımız kaynakların kaynakçaları…)</a:t>
            </a:r>
            <a:endParaRPr lang="tr-TR" dirty="0"/>
          </a:p>
        </p:txBody>
      </p:sp>
    </p:spTree>
    <p:extLst>
      <p:ext uri="{BB962C8B-B14F-4D97-AF65-F5344CB8AC3E}">
        <p14:creationId xmlns:p14="http://schemas.microsoft.com/office/powerpoint/2010/main" val="418022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lvl="0" indent="0">
              <a:buNone/>
            </a:pPr>
            <a:r>
              <a:rPr lang="tr-TR" dirty="0" smtClean="0">
                <a:solidFill>
                  <a:srgbClr val="0070C0"/>
                </a:solidFill>
              </a:rPr>
              <a:t>2. Amaç</a:t>
            </a:r>
            <a:endParaRPr lang="tr-TR" dirty="0">
              <a:solidFill>
                <a:srgbClr val="0070C0"/>
              </a:solidFill>
            </a:endParaRPr>
          </a:p>
          <a:p>
            <a:pPr lvl="0"/>
            <a:r>
              <a:rPr lang="tr-TR" dirty="0"/>
              <a:t>Genel amaç</a:t>
            </a:r>
          </a:p>
          <a:p>
            <a:pPr lvl="0"/>
            <a:r>
              <a:rPr lang="tr-TR" dirty="0"/>
              <a:t>Alt amaç </a:t>
            </a:r>
            <a:r>
              <a:rPr lang="tr-TR" dirty="0" smtClean="0"/>
              <a:t>soruları/ifadeleri</a:t>
            </a:r>
          </a:p>
          <a:p>
            <a:pPr marL="0" lvl="0" indent="0">
              <a:buNone/>
            </a:pPr>
            <a:r>
              <a:rPr lang="tr-TR" dirty="0" smtClean="0">
                <a:solidFill>
                  <a:srgbClr val="0070C0"/>
                </a:solidFill>
              </a:rPr>
              <a:t>3.Yöntem</a:t>
            </a:r>
            <a:endParaRPr lang="tr-TR" dirty="0">
              <a:solidFill>
                <a:srgbClr val="0070C0"/>
              </a:solidFill>
            </a:endParaRPr>
          </a:p>
          <a:p>
            <a:pPr lvl="0"/>
            <a:r>
              <a:rPr lang="tr-TR" dirty="0"/>
              <a:t>Araştırma modeli, araştırma yöntem ve teknikleri</a:t>
            </a:r>
          </a:p>
          <a:p>
            <a:pPr lvl="0"/>
            <a:r>
              <a:rPr lang="tr-TR" dirty="0"/>
              <a:t>Evren ve Örneklem ya da Çalışma Grubu (Alan araştırması değilse çalışma bağlamı, </a:t>
            </a:r>
            <a:r>
              <a:rPr lang="tr-TR" dirty="0" err="1" smtClean="0"/>
              <a:t>örn.şu</a:t>
            </a:r>
            <a:r>
              <a:rPr lang="tr-TR" dirty="0" smtClean="0"/>
              <a:t> </a:t>
            </a:r>
            <a:r>
              <a:rPr lang="tr-TR" dirty="0"/>
              <a:t>dönemdeki şu kaynaklar, raporlar, mevzuat…)</a:t>
            </a:r>
          </a:p>
          <a:p>
            <a:pPr lvl="0"/>
            <a:r>
              <a:rPr lang="tr-TR" dirty="0"/>
              <a:t>Veri Toplama Aracı (Alan araştırması değilse bu başlığa gerek yok)</a:t>
            </a:r>
          </a:p>
          <a:p>
            <a:pPr lvl="0"/>
            <a:r>
              <a:rPr lang="tr-TR" dirty="0"/>
              <a:t>Aracın Geliştirilmesi</a:t>
            </a:r>
          </a:p>
          <a:p>
            <a:pPr lvl="0"/>
            <a:endParaRPr lang="tr-TR" dirty="0" smtClean="0"/>
          </a:p>
          <a:p>
            <a:pPr lvl="0"/>
            <a:endParaRPr lang="tr-TR" dirty="0"/>
          </a:p>
          <a:p>
            <a:pPr marL="0" indent="0">
              <a:buNone/>
            </a:pPr>
            <a:endParaRPr lang="tr-TR" dirty="0"/>
          </a:p>
        </p:txBody>
      </p:sp>
    </p:spTree>
    <p:extLst>
      <p:ext uri="{BB962C8B-B14F-4D97-AF65-F5344CB8AC3E}">
        <p14:creationId xmlns:p14="http://schemas.microsoft.com/office/powerpoint/2010/main" val="4276969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lvl="0"/>
            <a:endParaRPr lang="tr-TR" dirty="0" smtClean="0"/>
          </a:p>
          <a:p>
            <a:pPr lvl="0"/>
            <a:r>
              <a:rPr lang="tr-TR" dirty="0" smtClean="0"/>
              <a:t>Güvenilirlik </a:t>
            </a:r>
            <a:r>
              <a:rPr lang="tr-TR" dirty="0"/>
              <a:t>ve geçerlik çalışmaları</a:t>
            </a:r>
          </a:p>
          <a:p>
            <a:pPr lvl="0"/>
            <a:r>
              <a:rPr lang="tr-TR" dirty="0"/>
              <a:t>Aracın uygulanması</a:t>
            </a:r>
          </a:p>
          <a:p>
            <a:pPr lvl="0"/>
            <a:r>
              <a:rPr lang="tr-TR" dirty="0"/>
              <a:t>Verilerin Analizi (Alan araştırması değilse, verileri nasıl hangi kaynaklardan elde ettiğimiz, yorumlarken neler yaptığımız, hangi boyutlar belirlediğimiz gibi)</a:t>
            </a:r>
          </a:p>
          <a:p>
            <a:endParaRPr lang="tr-TR" dirty="0"/>
          </a:p>
        </p:txBody>
      </p:sp>
    </p:spTree>
    <p:extLst>
      <p:ext uri="{BB962C8B-B14F-4D97-AF65-F5344CB8AC3E}">
        <p14:creationId xmlns:p14="http://schemas.microsoft.com/office/powerpoint/2010/main" val="1666854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lvl="0" indent="0">
              <a:buNone/>
            </a:pPr>
            <a:endParaRPr lang="tr-TR" dirty="0">
              <a:solidFill>
                <a:srgbClr val="0070C0"/>
              </a:solidFill>
            </a:endParaRPr>
          </a:p>
          <a:p>
            <a:pPr marL="0" lvl="0" indent="0">
              <a:buNone/>
            </a:pPr>
            <a:r>
              <a:rPr lang="tr-TR" dirty="0" smtClean="0">
                <a:solidFill>
                  <a:srgbClr val="0070C0"/>
                </a:solidFill>
              </a:rPr>
              <a:t>4.Önem</a:t>
            </a:r>
          </a:p>
          <a:p>
            <a:pPr marL="0" lvl="0" indent="0">
              <a:buNone/>
            </a:pPr>
            <a:r>
              <a:rPr lang="tr-TR" dirty="0" smtClean="0"/>
              <a:t>Yaptığımız çalışmanın bilim alanına ve toplumsal yaşama özgün katkısı ne? Yeni bir bilgi üretmek, bir sorunun çözümüne katkı sağlamak, bir yaklaşımı güçlendirmek…</a:t>
            </a:r>
            <a:endParaRPr lang="tr-TR" dirty="0"/>
          </a:p>
          <a:p>
            <a:pPr marL="0" lvl="0" indent="0">
              <a:buNone/>
            </a:pPr>
            <a:r>
              <a:rPr lang="tr-TR" dirty="0" smtClean="0">
                <a:solidFill>
                  <a:srgbClr val="0070C0"/>
                </a:solidFill>
              </a:rPr>
              <a:t>5.Sınırlılıklar</a:t>
            </a:r>
          </a:p>
          <a:p>
            <a:pPr marL="0" lvl="0" indent="0">
              <a:buNone/>
            </a:pPr>
            <a:r>
              <a:rPr lang="tr-TR" dirty="0" smtClean="0"/>
              <a:t>Çalışmanın zaman, mekan, bağlam olarak sınırları ne?</a:t>
            </a:r>
          </a:p>
          <a:p>
            <a:pPr marL="0" lvl="0" indent="0">
              <a:buNone/>
            </a:pPr>
            <a:r>
              <a:rPr lang="tr-TR" dirty="0" smtClean="0"/>
              <a:t>Örneğin,</a:t>
            </a:r>
          </a:p>
          <a:p>
            <a:pPr marL="0" lvl="0" indent="0">
              <a:buNone/>
            </a:pPr>
            <a:r>
              <a:rPr lang="tr-TR" dirty="0" smtClean="0"/>
              <a:t>- Bu araştırma 2015-2016 eğitim-öğretim yılında Ankara ilinin merkez ilçelerinde orta öğretim basamağında devlet okullarında görev yapan öğretmenlerin görüşleri ile sınırlıdır.</a:t>
            </a:r>
            <a:endParaRPr lang="tr-TR" dirty="0"/>
          </a:p>
          <a:p>
            <a:endParaRPr lang="tr-TR" dirty="0"/>
          </a:p>
        </p:txBody>
      </p:sp>
    </p:spTree>
    <p:extLst>
      <p:ext uri="{BB962C8B-B14F-4D97-AF65-F5344CB8AC3E}">
        <p14:creationId xmlns:p14="http://schemas.microsoft.com/office/powerpoint/2010/main" val="1480317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buNone/>
            </a:pPr>
            <a:r>
              <a:rPr lang="tr-TR" dirty="0" smtClean="0"/>
              <a:t>- Bu çalışma Osmanlı ilke yenileşme süreci (Lale Devri’nden başlayıp Tanzimat’a uzanan dönem) ile sınırlıdır.</a:t>
            </a:r>
          </a:p>
          <a:p>
            <a:pPr marL="0" lvl="0" indent="0">
              <a:buNone/>
            </a:pPr>
            <a:r>
              <a:rPr lang="tr-TR" dirty="0">
                <a:solidFill>
                  <a:srgbClr val="0070C0"/>
                </a:solidFill>
              </a:rPr>
              <a:t>6. </a:t>
            </a:r>
            <a:r>
              <a:rPr lang="tr-TR" dirty="0" err="1" smtClean="0">
                <a:solidFill>
                  <a:srgbClr val="0070C0"/>
                </a:solidFill>
              </a:rPr>
              <a:t>Sayıltılar</a:t>
            </a:r>
            <a:r>
              <a:rPr lang="tr-TR" dirty="0" smtClean="0">
                <a:solidFill>
                  <a:srgbClr val="0070C0"/>
                </a:solidFill>
              </a:rPr>
              <a:t>/Varsayımlar</a:t>
            </a:r>
          </a:p>
          <a:p>
            <a:pPr marL="0" lvl="0" indent="0">
              <a:buNone/>
            </a:pPr>
            <a:r>
              <a:rPr lang="tr-TR" dirty="0" smtClean="0"/>
              <a:t>Genellikle deneysel desenlerde kullanılır. </a:t>
            </a:r>
          </a:p>
          <a:p>
            <a:pPr marL="0" lvl="0" indent="0">
              <a:buNone/>
            </a:pPr>
            <a:r>
              <a:rPr lang="tr-TR" dirty="0" smtClean="0"/>
              <a:t>Tarama modelinde bir tekerlemeye dönüşür.</a:t>
            </a:r>
          </a:p>
          <a:p>
            <a:pPr marL="0" lvl="0" indent="0">
              <a:buNone/>
            </a:pPr>
            <a:r>
              <a:rPr lang="tr-TR" dirty="0" smtClean="0"/>
              <a:t>Örneğin,</a:t>
            </a:r>
          </a:p>
          <a:p>
            <a:pPr marL="0" lvl="0" indent="0">
              <a:buNone/>
            </a:pPr>
            <a:r>
              <a:rPr lang="tr-TR" dirty="0" smtClean="0"/>
              <a:t>- Şu konunun şu katılımcıların görüşleri aracılığıyla çözümlenebileceği varsayılmıştır.</a:t>
            </a:r>
          </a:p>
          <a:p>
            <a:pPr marL="0" lvl="0" indent="0">
              <a:buNone/>
            </a:pPr>
            <a:endParaRPr lang="tr-TR" dirty="0">
              <a:solidFill>
                <a:srgbClr val="0070C0"/>
              </a:solidFill>
            </a:endParaRPr>
          </a:p>
          <a:p>
            <a:pPr marL="0" indent="0">
              <a:buNone/>
            </a:pPr>
            <a:endParaRPr lang="tr-TR" dirty="0"/>
          </a:p>
        </p:txBody>
      </p:sp>
    </p:spTree>
    <p:extLst>
      <p:ext uri="{BB962C8B-B14F-4D97-AF65-F5344CB8AC3E}">
        <p14:creationId xmlns:p14="http://schemas.microsoft.com/office/powerpoint/2010/main" val="1154836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pPr marL="0" lvl="0" indent="0">
              <a:buNone/>
            </a:pPr>
            <a:r>
              <a:rPr lang="tr-TR" dirty="0" smtClean="0">
                <a:solidFill>
                  <a:srgbClr val="0070C0"/>
                </a:solidFill>
              </a:rPr>
              <a:t>7.Operasyonel </a:t>
            </a:r>
            <a:r>
              <a:rPr lang="tr-TR" dirty="0">
                <a:solidFill>
                  <a:srgbClr val="0070C0"/>
                </a:solidFill>
              </a:rPr>
              <a:t>Kavramlar</a:t>
            </a:r>
          </a:p>
          <a:p>
            <a:pPr marL="0" indent="0">
              <a:buNone/>
            </a:pPr>
            <a:r>
              <a:rPr lang="tr-TR" dirty="0" smtClean="0"/>
              <a:t> Çalışmada geçen ve kullanımı ile öne çıkan bazı kavramların tanımları.</a:t>
            </a:r>
          </a:p>
          <a:p>
            <a:pPr marL="0" indent="0">
              <a:buNone/>
            </a:pPr>
            <a:r>
              <a:rPr lang="tr-TR" dirty="0" smtClean="0"/>
              <a:t>Söz konusu tanımlar yapılırken kavramların metinde kullanıldıkları bağlam teknik olarak verilmeli.</a:t>
            </a:r>
          </a:p>
          <a:p>
            <a:pPr marL="0" indent="0">
              <a:buNone/>
            </a:pPr>
            <a:r>
              <a:rPr lang="tr-TR" dirty="0" smtClean="0"/>
              <a:t>Örneğin,</a:t>
            </a:r>
          </a:p>
          <a:p>
            <a:r>
              <a:rPr lang="tr-TR" b="1" dirty="0" smtClean="0"/>
              <a:t>Öğretmen/öğretmenlik: </a:t>
            </a:r>
            <a:r>
              <a:rPr lang="tr-TR" dirty="0"/>
              <a:t>Öğretmen kavramına ilişkin olarak “bir bilim dalını, bir sanatı, bir tekniği veya belli bilgileri öğretmeyi kendisine meslek edinmiş kişi” şeklinde genel ve teknik bir tanım yapılabilir. Benzeri bir şekilde, 1739 Sayılı Milli Eğitim Temel Kanunu'nun 43. maddesine göre, “öğretmenlik, devletin eğitim, öğretim ve bununla ilgili yönetim görevlerini üzerine alan özel bir uzmanlık mesleğidir.”</a:t>
            </a:r>
          </a:p>
          <a:p>
            <a:pPr marL="0" indent="0">
              <a:buNone/>
            </a:pPr>
            <a:r>
              <a:rPr lang="tr-TR" dirty="0"/>
              <a:t> </a:t>
            </a:r>
          </a:p>
        </p:txBody>
      </p:sp>
    </p:spTree>
    <p:extLst>
      <p:ext uri="{BB962C8B-B14F-4D97-AF65-F5344CB8AC3E}">
        <p14:creationId xmlns:p14="http://schemas.microsoft.com/office/powerpoint/2010/main" val="181364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AKADEMİK YAZMA</a:t>
            </a:r>
            <a:endParaRPr lang="tr-TR" sz="2400" dirty="0">
              <a:solidFill>
                <a:srgbClr val="FF0000"/>
              </a:solidFill>
            </a:endParaRPr>
          </a:p>
        </p:txBody>
      </p:sp>
      <p:sp>
        <p:nvSpPr>
          <p:cNvPr id="3" name="İçerik Yer Tutucusu 2"/>
          <p:cNvSpPr>
            <a:spLocks noGrp="1"/>
          </p:cNvSpPr>
          <p:nvPr>
            <p:ph sz="quarter" idx="1"/>
          </p:nvPr>
        </p:nvSpPr>
        <p:spPr/>
        <p:txBody>
          <a:bodyPr>
            <a:normAutofit/>
          </a:bodyPr>
          <a:lstStyle/>
          <a:p>
            <a:r>
              <a:rPr lang="tr-TR" dirty="0" smtClean="0">
                <a:solidFill>
                  <a:srgbClr val="00B050"/>
                </a:solidFill>
              </a:rPr>
              <a:t>Farklı kaynaklardan yararlanmaya ilişkin genel geçerlikler</a:t>
            </a:r>
          </a:p>
          <a:p>
            <a:pPr marL="0" indent="0" algn="ctr">
              <a:buNone/>
            </a:pPr>
            <a:r>
              <a:rPr lang="tr-TR" dirty="0">
                <a:solidFill>
                  <a:srgbClr val="00B050"/>
                </a:solidFill>
              </a:rPr>
              <a:t> </a:t>
            </a:r>
            <a:r>
              <a:rPr lang="tr-TR" dirty="0" smtClean="0">
                <a:solidFill>
                  <a:srgbClr val="00B050"/>
                </a:solidFill>
              </a:rPr>
              <a:t>   (Bir araştırmada (ödev, alan araştırması, popüler yazı, makale, tez, proje vs.) kaynaklardan yararlanırken)</a:t>
            </a:r>
          </a:p>
          <a:p>
            <a:pPr marL="0" indent="0">
              <a:buNone/>
            </a:pPr>
            <a:r>
              <a:rPr lang="tr-TR" dirty="0"/>
              <a:t> </a:t>
            </a:r>
            <a:r>
              <a:rPr lang="tr-TR" dirty="0" smtClean="0"/>
              <a:t>    </a:t>
            </a:r>
            <a:r>
              <a:rPr lang="tr-TR" dirty="0" smtClean="0">
                <a:solidFill>
                  <a:srgbClr val="0070C0"/>
                </a:solidFill>
              </a:rPr>
              <a:t>1. Yararlandığımız kaynaktan </a:t>
            </a:r>
            <a:r>
              <a:rPr lang="tr-TR" u="sng" dirty="0" smtClean="0">
                <a:solidFill>
                  <a:srgbClr val="FF0000"/>
                </a:solidFill>
              </a:rPr>
              <a:t>doğrudan</a:t>
            </a:r>
            <a:r>
              <a:rPr lang="tr-TR" dirty="0" smtClean="0">
                <a:solidFill>
                  <a:srgbClr val="0070C0"/>
                </a:solidFill>
              </a:rPr>
              <a:t> alıntı yapıyorsak:</a:t>
            </a:r>
          </a:p>
          <a:p>
            <a:pPr marL="0" indent="0">
              <a:buNone/>
            </a:pPr>
            <a:r>
              <a:rPr lang="tr-TR" dirty="0"/>
              <a:t> </a:t>
            </a:r>
            <a:r>
              <a:rPr lang="tr-TR" dirty="0" smtClean="0"/>
              <a:t>     - Üç satıra kadar ki alıntıları başına ve sonuna tırnak işareti koyarak metnin akışı içinde verebiliriz.</a:t>
            </a:r>
          </a:p>
          <a:p>
            <a:pPr marL="0" indent="0">
              <a:buNone/>
            </a:pPr>
            <a:r>
              <a:rPr lang="tr-TR" dirty="0" smtClean="0">
                <a:solidFill>
                  <a:srgbClr val="FF0000"/>
                </a:solidFill>
              </a:rPr>
              <a:t>Örnek:</a:t>
            </a:r>
          </a:p>
          <a:p>
            <a:pPr marL="0" indent="0" algn="just">
              <a:buNone/>
            </a:pPr>
            <a:r>
              <a:rPr lang="tr-TR" dirty="0" smtClean="0"/>
              <a:t>Soydan’a göre (2016, 3), «</a:t>
            </a:r>
            <a:r>
              <a:rPr lang="tr-TR" dirty="0"/>
              <a:t>Dünya’da, teknolojik gelişmelerin kaynağını oluşturduğu, ekonomik, sosyal ve siyasal nitelikli hızlı bir değişim süreci </a:t>
            </a:r>
            <a:r>
              <a:rPr lang="tr-TR" dirty="0" smtClean="0"/>
              <a:t>yaşanmaktadır.»</a:t>
            </a:r>
            <a:endParaRPr lang="tr-TR" dirty="0"/>
          </a:p>
        </p:txBody>
      </p:sp>
    </p:spTree>
    <p:extLst>
      <p:ext uri="{BB962C8B-B14F-4D97-AF65-F5344CB8AC3E}">
        <p14:creationId xmlns:p14="http://schemas.microsoft.com/office/powerpoint/2010/main" val="64156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dirty="0" smtClean="0"/>
              <a:t>- Üç satırdan fazla olan alıntıları </a:t>
            </a:r>
            <a:r>
              <a:rPr lang="tr-TR" dirty="0"/>
              <a:t>başına ve sonuna tırnak işareti koyarak </a:t>
            </a:r>
            <a:r>
              <a:rPr lang="tr-TR" dirty="0" smtClean="0"/>
              <a:t>soldan içeriye girintili bir şekilde veririz:</a:t>
            </a:r>
          </a:p>
          <a:p>
            <a:r>
              <a:rPr lang="tr-TR" dirty="0" smtClean="0">
                <a:solidFill>
                  <a:srgbClr val="FF0000"/>
                </a:solidFill>
              </a:rPr>
              <a:t>Örnek:</a:t>
            </a:r>
          </a:p>
          <a:p>
            <a:pPr marL="0" lvl="0" indent="0">
              <a:buNone/>
              <a:tabLst>
                <a:tab pos="457200" algn="l"/>
              </a:tabLst>
            </a:pPr>
            <a:r>
              <a:rPr lang="tr-TR" dirty="0" smtClean="0"/>
              <a:t>        </a:t>
            </a:r>
            <a:r>
              <a:rPr lang="tr-TR" sz="28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Soydan</a:t>
            </a:r>
            <a:r>
              <a:rPr lang="tr-TR" sz="2800" dirty="0" smtClean="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a:t>
            </a:r>
            <a:r>
              <a:rPr lang="tr-TR" sz="28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 </a:t>
            </a:r>
            <a:r>
              <a:rPr lang="tr-TR"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g</a:t>
            </a:r>
            <a:r>
              <a:rPr lang="tr-TR" sz="28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ö</a:t>
            </a:r>
            <a:r>
              <a:rPr lang="tr-TR" sz="2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re (2016, 3):</a:t>
            </a:r>
            <a:endParaRPr lang="tr-TR" sz="1400" dirty="0">
              <a:latin typeface="Times New Roman" panose="02020603050405020304" pitchFamily="18" charset="0"/>
              <a:ea typeface="Times New Roman" panose="02020603050405020304" pitchFamily="18" charset="0"/>
            </a:endParaRPr>
          </a:p>
          <a:p>
            <a:pPr marL="900430" algn="just"/>
            <a:r>
              <a:rPr lang="tr-TR" sz="2400" dirty="0" smtClean="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itim y</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ö</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netimi literat</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ü</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ü</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nde neredeyse anonim hale </a:t>
            </a:r>
            <a:r>
              <a:rPr lang="tr-TR" sz="24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gelmi</a:t>
            </a:r>
            <a:r>
              <a:rPr lang="tr-TR" sz="2400" dirty="0" smtClean="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bir </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de</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erlendirmeye g</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ö</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re, D</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ü</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nya</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da, teknolojik geli</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melerin kayna</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Perpetua" panose="02020502060401020303" pitchFamily="18" charset="0"/>
                <a:ea typeface="Times New Roman" panose="02020603050405020304" pitchFamily="18" charset="0"/>
                <a:cs typeface="Perpetua" panose="02020502060401020303"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olu</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turdu</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u, ekonomik, sosyal ve siyasal nitelikli h</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zl</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bir de</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im s</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ü</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reci ya</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anmakta ve bu s</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ü</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re</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ç</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ö</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nemli bir toplumsal kurum olan e</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itimi de yo</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un bir </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ekilde etkilemektedir. S</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ö</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z</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ü</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edilen de</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imin tarihsel ve toplumsal nedenleri, yap</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ya </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ö</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zg</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ü</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boyutlar</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bir yana,  e</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itim alan</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nda </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ö</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nemli de</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iklikler meydana geldi</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 a</a:t>
            </a:r>
            <a:r>
              <a:rPr lang="tr-TR" sz="2400" dirty="0">
                <a:solidFill>
                  <a:srgbClr val="000000"/>
                </a:solidFill>
                <a:latin typeface="Cambria" panose="02040503050406030204" pitchFamily="18" charset="0"/>
                <a:ea typeface="Times New Roman" panose="02020603050405020304" pitchFamily="18" charset="0"/>
                <a:cs typeface="Cambria" panose="02040503050406030204" pitchFamily="18" charset="0"/>
              </a:rPr>
              <a:t>ş</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ikard</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ı</a:t>
            </a:r>
            <a:r>
              <a:rPr lang="tr-TR"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r.</a:t>
            </a:r>
            <a:r>
              <a:rPr lang="tr-TR" sz="2400" dirty="0">
                <a:solidFill>
                  <a:srgbClr val="000000"/>
                </a:solidFill>
                <a:latin typeface="Perpetua" panose="02020502060401020303" pitchFamily="18" charset="0"/>
                <a:ea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558283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 </a:t>
            </a:r>
            <a:r>
              <a:rPr lang="tr-TR" dirty="0" smtClean="0">
                <a:solidFill>
                  <a:srgbClr val="0070C0"/>
                </a:solidFill>
              </a:rPr>
              <a:t>2. </a:t>
            </a:r>
            <a:r>
              <a:rPr lang="tr-TR" dirty="0">
                <a:solidFill>
                  <a:srgbClr val="0070C0"/>
                </a:solidFill>
              </a:rPr>
              <a:t>Yararlandığımız kaynaktan </a:t>
            </a:r>
            <a:r>
              <a:rPr lang="tr-TR" u="sng" dirty="0" smtClean="0">
                <a:solidFill>
                  <a:srgbClr val="FF0000"/>
                </a:solidFill>
              </a:rPr>
              <a:t>dolaylı</a:t>
            </a:r>
            <a:r>
              <a:rPr lang="tr-TR" dirty="0" smtClean="0">
                <a:solidFill>
                  <a:srgbClr val="FF0000"/>
                </a:solidFill>
              </a:rPr>
              <a:t> </a:t>
            </a:r>
            <a:r>
              <a:rPr lang="tr-TR" dirty="0">
                <a:solidFill>
                  <a:srgbClr val="0070C0"/>
                </a:solidFill>
              </a:rPr>
              <a:t>alıntı yapıyorsak</a:t>
            </a:r>
            <a:r>
              <a:rPr lang="tr-TR" dirty="0" smtClean="0">
                <a:solidFill>
                  <a:srgbClr val="0070C0"/>
                </a:solidFill>
              </a:rPr>
              <a:t>:</a:t>
            </a:r>
          </a:p>
          <a:p>
            <a:pPr marL="0" indent="0">
              <a:buNone/>
            </a:pPr>
            <a:r>
              <a:rPr lang="tr-TR" dirty="0" smtClean="0">
                <a:solidFill>
                  <a:srgbClr val="0070C0"/>
                </a:solidFill>
              </a:rPr>
              <a:t>    </a:t>
            </a:r>
            <a:r>
              <a:rPr lang="tr-TR" dirty="0"/>
              <a:t> </a:t>
            </a:r>
            <a:r>
              <a:rPr lang="tr-TR" dirty="0" smtClean="0"/>
              <a:t>- İlke olarak, her koşulda yararlandığımız çalışmanın sayfa numaralarını vermeyi tercih etmeliyiz.</a:t>
            </a:r>
          </a:p>
          <a:p>
            <a:pPr marL="0" indent="0">
              <a:buNone/>
            </a:pPr>
            <a:r>
              <a:rPr lang="tr-TR" dirty="0"/>
              <a:t> </a:t>
            </a:r>
            <a:r>
              <a:rPr lang="tr-TR" dirty="0" smtClean="0"/>
              <a:t>   - İlgili çalışmadan yararlanma düzeyimiz arttıkça sayfa belirtme yönelimimiz güçlenmeli.</a:t>
            </a:r>
          </a:p>
          <a:p>
            <a:pPr marL="0" indent="0">
              <a:buNone/>
            </a:pPr>
            <a:r>
              <a:rPr lang="tr-TR" dirty="0"/>
              <a:t> </a:t>
            </a:r>
            <a:r>
              <a:rPr lang="tr-TR" dirty="0" smtClean="0"/>
              <a:t>    - Yazarın cümlelerini doğrudan kullanmıyor ve/veya spesifik bir sayfadan yararlanmıyorsak yazarın soyadını ve yayın </a:t>
            </a:r>
            <a:r>
              <a:rPr lang="tr-TR" dirty="0" err="1" smtClean="0"/>
              <a:t>tarihinivermeliyiz</a:t>
            </a:r>
            <a:r>
              <a:rPr lang="tr-TR" dirty="0" smtClean="0"/>
              <a:t>.</a:t>
            </a:r>
          </a:p>
        </p:txBody>
      </p:sp>
    </p:spTree>
    <p:extLst>
      <p:ext uri="{BB962C8B-B14F-4D97-AF65-F5344CB8AC3E}">
        <p14:creationId xmlns:p14="http://schemas.microsoft.com/office/powerpoint/2010/main" val="4048866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smtClean="0">
                <a:solidFill>
                  <a:srgbClr val="FF0000"/>
                </a:solidFill>
              </a:rPr>
              <a:t>Örnekler:</a:t>
            </a:r>
          </a:p>
          <a:p>
            <a:pPr marL="0" indent="0">
              <a:buNone/>
            </a:pPr>
            <a:r>
              <a:rPr lang="tr-TR" dirty="0"/>
              <a:t> </a:t>
            </a:r>
            <a:r>
              <a:rPr lang="tr-TR" dirty="0" smtClean="0"/>
              <a:t>  1. İlgili çalışmanın farklı sayfalarından yararlandık : (Soydan, 2016, 3, 7,10).</a:t>
            </a:r>
          </a:p>
          <a:p>
            <a:pPr marL="0" indent="0">
              <a:buNone/>
            </a:pPr>
            <a:r>
              <a:rPr lang="tr-TR" dirty="0"/>
              <a:t> </a:t>
            </a:r>
            <a:r>
              <a:rPr lang="tr-TR" dirty="0" smtClean="0"/>
              <a:t>  2. İlgili çalışmanın, tek tek sayfalara münhasır kılamayacağımız bir bölümünden yararlandık: (Soydan, 2016, 7-16).</a:t>
            </a:r>
          </a:p>
          <a:p>
            <a:pPr marL="0" indent="0">
              <a:buNone/>
            </a:pPr>
            <a:r>
              <a:rPr lang="tr-TR" dirty="0"/>
              <a:t> </a:t>
            </a:r>
            <a:r>
              <a:rPr lang="tr-TR" dirty="0" smtClean="0"/>
              <a:t>  3.İlgili çalışmanın tümünde ve/veya büyükçe bir kısmında geçen bir düşünceden kendi cümlelerimizle yararlandık: (Soydan, 2016).</a:t>
            </a:r>
          </a:p>
          <a:p>
            <a:pPr marL="0" indent="0">
              <a:buNone/>
            </a:pPr>
            <a:r>
              <a:rPr lang="tr-TR" dirty="0"/>
              <a:t> </a:t>
            </a:r>
            <a:r>
              <a:rPr lang="tr-TR" dirty="0" smtClean="0"/>
              <a:t>   </a:t>
            </a:r>
          </a:p>
        </p:txBody>
      </p:sp>
    </p:spTree>
    <p:extLst>
      <p:ext uri="{BB962C8B-B14F-4D97-AF65-F5344CB8AC3E}">
        <p14:creationId xmlns:p14="http://schemas.microsoft.com/office/powerpoint/2010/main" val="251746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4</a:t>
            </a:r>
            <a:r>
              <a:rPr lang="tr-TR" dirty="0"/>
              <a:t>. Birden fazla çalışmanın tümünden ve/veya büyükçe bir kısmında işlenen bir düşünceden kendi cümlelerimizle </a:t>
            </a:r>
            <a:r>
              <a:rPr lang="tr-TR" dirty="0" smtClean="0"/>
              <a:t>yararlandık: </a:t>
            </a:r>
            <a:r>
              <a:rPr lang="tr-TR" dirty="0"/>
              <a:t>(Soydan, 2013; Balcı, 2014 ve  Aksoy, 2016</a:t>
            </a:r>
            <a:r>
              <a:rPr lang="tr-TR" dirty="0" smtClean="0"/>
              <a:t>).</a:t>
            </a:r>
          </a:p>
          <a:p>
            <a:r>
              <a:rPr lang="tr-TR" dirty="0" smtClean="0"/>
              <a:t>5. İlgili çalışmadan yararlanırken o çalışmada geçen başka bir kaynaktan yararlandık: (Aksoy, 2013, </a:t>
            </a:r>
            <a:r>
              <a:rPr lang="tr-TR" dirty="0" err="1" smtClean="0"/>
              <a:t>Akt.Soydan</a:t>
            </a:r>
            <a:r>
              <a:rPr lang="tr-TR" dirty="0" smtClean="0"/>
              <a:t>, 2016, 6).</a:t>
            </a:r>
          </a:p>
          <a:p>
            <a:endParaRPr lang="tr-TR" dirty="0" smtClean="0">
              <a:solidFill>
                <a:srgbClr val="FF0000"/>
              </a:solidFill>
            </a:endParaRPr>
          </a:p>
          <a:p>
            <a:r>
              <a:rPr lang="tr-TR" dirty="0" smtClean="0">
                <a:solidFill>
                  <a:srgbClr val="FF0000"/>
                </a:solidFill>
              </a:rPr>
              <a:t>Not</a:t>
            </a:r>
            <a:r>
              <a:rPr lang="tr-TR" dirty="0">
                <a:solidFill>
                  <a:srgbClr val="FF0000"/>
                </a:solidFill>
              </a:rPr>
              <a:t>:</a:t>
            </a:r>
            <a:r>
              <a:rPr lang="tr-TR" dirty="0">
                <a:solidFill>
                  <a:srgbClr val="7030A0"/>
                </a:solidFill>
              </a:rPr>
              <a:t> Doğrudan alıntılama dışında mümkün olduğunca kendi cümlelerimizi kullanıyoruz.</a:t>
            </a:r>
          </a:p>
          <a:p>
            <a:endParaRPr lang="tr-TR" dirty="0"/>
          </a:p>
        </p:txBody>
      </p:sp>
    </p:spTree>
    <p:extLst>
      <p:ext uri="{BB962C8B-B14F-4D97-AF65-F5344CB8AC3E}">
        <p14:creationId xmlns:p14="http://schemas.microsoft.com/office/powerpoint/2010/main" val="636237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55000" lnSpcReduction="20000"/>
          </a:bodyPr>
          <a:lstStyle/>
          <a:p>
            <a:r>
              <a:rPr lang="tr-TR" sz="3800" dirty="0" smtClean="0">
                <a:solidFill>
                  <a:srgbClr val="0070C0"/>
                </a:solidFill>
              </a:rPr>
              <a:t>3.Kaynakça yazma kuralları</a:t>
            </a:r>
          </a:p>
          <a:p>
            <a:pPr marL="0" indent="0">
              <a:buNone/>
            </a:pPr>
            <a:r>
              <a:rPr lang="tr-TR" sz="3200" dirty="0" smtClean="0">
                <a:solidFill>
                  <a:srgbClr val="0070C0"/>
                </a:solidFill>
              </a:rPr>
              <a:t>    </a:t>
            </a:r>
          </a:p>
          <a:p>
            <a:pPr marL="0" indent="0">
              <a:buNone/>
            </a:pPr>
            <a:r>
              <a:rPr lang="tr-TR" sz="3200" dirty="0">
                <a:solidFill>
                  <a:srgbClr val="0070C0"/>
                </a:solidFill>
              </a:rPr>
              <a:t> </a:t>
            </a:r>
            <a:r>
              <a:rPr lang="tr-TR" sz="3200" dirty="0" smtClean="0">
                <a:solidFill>
                  <a:srgbClr val="0070C0"/>
                </a:solidFill>
              </a:rPr>
              <a:t>   </a:t>
            </a:r>
            <a:r>
              <a:rPr lang="tr-TR" sz="3200" dirty="0" smtClean="0">
                <a:solidFill>
                  <a:srgbClr val="00B050"/>
                </a:solidFill>
              </a:rPr>
              <a:t>- Tez/Proje</a:t>
            </a:r>
          </a:p>
          <a:p>
            <a:pPr marL="0" indent="0">
              <a:buNone/>
            </a:pPr>
            <a:r>
              <a:rPr lang="tr-TR" sz="3200" dirty="0"/>
              <a:t>Aslan, N. (2009). Avrupa Birliği Ülkelerinde ve Türkiye’de Okul Yöneticilerinin Yetiştirilme ve Atanmalarının Karşılaştırılması ve Bir Model </a:t>
            </a:r>
            <a:r>
              <a:rPr lang="tr-TR" sz="3200" dirty="0" smtClean="0"/>
              <a:t>Önerisi. </a:t>
            </a:r>
            <a:r>
              <a:rPr lang="tr-TR" sz="3200" b="1" dirty="0" smtClean="0"/>
              <a:t>Yayınlanmamış Yüksek </a:t>
            </a:r>
            <a:r>
              <a:rPr lang="tr-TR" sz="3200" b="1" dirty="0"/>
              <a:t>Lisans Tezi</a:t>
            </a:r>
            <a:r>
              <a:rPr lang="tr-TR" sz="3200" dirty="0"/>
              <a:t>, Gaziantep Üniversitesi Sosyal Bilimler Enstitüsü, </a:t>
            </a:r>
            <a:r>
              <a:rPr lang="tr-TR" sz="3200" dirty="0" smtClean="0"/>
              <a:t>Gaziantep</a:t>
            </a:r>
            <a:r>
              <a:rPr lang="tr-TR" sz="3200" dirty="0"/>
              <a:t>. </a:t>
            </a:r>
            <a:endParaRPr lang="tr-TR" sz="3200" dirty="0" smtClean="0"/>
          </a:p>
          <a:p>
            <a:pPr marL="0" indent="0">
              <a:buNone/>
            </a:pPr>
            <a:r>
              <a:rPr lang="tr-TR" sz="3200" dirty="0" smtClean="0"/>
              <a:t>    </a:t>
            </a:r>
            <a:r>
              <a:rPr lang="tr-TR" sz="3200" dirty="0" smtClean="0">
                <a:solidFill>
                  <a:srgbClr val="00B050"/>
                </a:solidFill>
              </a:rPr>
              <a:t>- Makale</a:t>
            </a:r>
          </a:p>
          <a:p>
            <a:pPr marL="0" indent="0">
              <a:buNone/>
            </a:pPr>
            <a:r>
              <a:rPr lang="tr-TR" sz="3200" dirty="0"/>
              <a:t>Cemaloğlu, N.(2005). “Türkiye’de </a:t>
            </a:r>
            <a:r>
              <a:rPr lang="tr-TR" sz="3200" dirty="0" smtClean="0"/>
              <a:t>okul </a:t>
            </a:r>
            <a:r>
              <a:rPr lang="tr-TR" sz="3200" dirty="0"/>
              <a:t>y</a:t>
            </a:r>
            <a:r>
              <a:rPr lang="tr-TR" sz="3200" dirty="0" smtClean="0"/>
              <a:t>öneticisi </a:t>
            </a:r>
            <a:r>
              <a:rPr lang="tr-TR" sz="3200" dirty="0"/>
              <a:t>y</a:t>
            </a:r>
            <a:r>
              <a:rPr lang="tr-TR" sz="3200" dirty="0" smtClean="0"/>
              <a:t>etiştirme </a:t>
            </a:r>
            <a:r>
              <a:rPr lang="tr-TR" sz="3200" dirty="0"/>
              <a:t>ve </a:t>
            </a:r>
            <a:r>
              <a:rPr lang="tr-TR" sz="3200" dirty="0" smtClean="0"/>
              <a:t>istihdamı</a:t>
            </a:r>
            <a:r>
              <a:rPr lang="tr-TR" sz="3200" dirty="0"/>
              <a:t>: </a:t>
            </a:r>
            <a:r>
              <a:rPr lang="tr-TR" sz="3200" dirty="0" err="1"/>
              <a:t>Varolan</a:t>
            </a:r>
            <a:r>
              <a:rPr lang="tr-TR" sz="3200" dirty="0"/>
              <a:t> </a:t>
            </a:r>
            <a:r>
              <a:rPr lang="tr-TR" sz="3200" dirty="0" smtClean="0"/>
              <a:t>durum</a:t>
            </a:r>
            <a:r>
              <a:rPr lang="tr-TR" sz="3200" dirty="0"/>
              <a:t>, </a:t>
            </a:r>
            <a:r>
              <a:rPr lang="tr-TR" sz="3200" dirty="0" smtClean="0"/>
              <a:t>gelecekteki </a:t>
            </a:r>
            <a:r>
              <a:rPr lang="tr-TR" sz="3200" dirty="0"/>
              <a:t>o</a:t>
            </a:r>
            <a:r>
              <a:rPr lang="tr-TR" sz="3200" dirty="0" smtClean="0"/>
              <a:t>lası </a:t>
            </a:r>
            <a:r>
              <a:rPr lang="tr-TR" sz="3200" dirty="0"/>
              <a:t>g</a:t>
            </a:r>
            <a:r>
              <a:rPr lang="tr-TR" sz="3200" dirty="0" smtClean="0"/>
              <a:t>elişmeler </a:t>
            </a:r>
            <a:r>
              <a:rPr lang="tr-TR" sz="3200" dirty="0"/>
              <a:t>ve </a:t>
            </a:r>
            <a:r>
              <a:rPr lang="tr-TR" sz="3200" dirty="0" smtClean="0"/>
              <a:t>sorunlar. </a:t>
            </a:r>
            <a:r>
              <a:rPr lang="tr-TR" sz="3200" b="1" dirty="0" smtClean="0"/>
              <a:t>Gazi </a:t>
            </a:r>
            <a:r>
              <a:rPr lang="tr-TR" sz="3200" b="1" dirty="0"/>
              <a:t>Eğitim Fakültesi Dergisi</a:t>
            </a:r>
            <a:r>
              <a:rPr lang="tr-TR" sz="3200" dirty="0"/>
              <a:t>, Cilt 25, Sayı 2, </a:t>
            </a:r>
            <a:r>
              <a:rPr lang="tr-TR" sz="3200" dirty="0" err="1"/>
              <a:t>sy</a:t>
            </a:r>
            <a:r>
              <a:rPr lang="tr-TR" sz="3200" dirty="0"/>
              <a:t>. 249-274</a:t>
            </a:r>
            <a:r>
              <a:rPr lang="tr-TR" sz="3200" dirty="0" smtClean="0"/>
              <a:t>.</a:t>
            </a:r>
          </a:p>
          <a:p>
            <a:pPr marL="0" indent="0">
              <a:buNone/>
            </a:pPr>
            <a:r>
              <a:rPr lang="tr-TR" sz="3200" dirty="0">
                <a:solidFill>
                  <a:srgbClr val="00B050"/>
                </a:solidFill>
              </a:rPr>
              <a:t> </a:t>
            </a:r>
            <a:r>
              <a:rPr lang="tr-TR" sz="3200" dirty="0" smtClean="0">
                <a:solidFill>
                  <a:srgbClr val="00B050"/>
                </a:solidFill>
              </a:rPr>
              <a:t>   - Kitap</a:t>
            </a:r>
          </a:p>
          <a:p>
            <a:pPr marL="0" indent="0">
              <a:buNone/>
            </a:pPr>
            <a:r>
              <a:rPr lang="tr-TR" sz="3200" dirty="0"/>
              <a:t>Başaran. İ. E. (2004). </a:t>
            </a:r>
            <a:r>
              <a:rPr lang="tr-TR" sz="3200" b="1" dirty="0"/>
              <a:t>Yönetimde İnsan İlişkileri</a:t>
            </a:r>
            <a:r>
              <a:rPr lang="tr-TR" sz="3200" dirty="0"/>
              <a:t>, Ankara: Nobel Yayın.</a:t>
            </a:r>
          </a:p>
          <a:p>
            <a:pPr marL="0" indent="0">
              <a:buNone/>
            </a:pPr>
            <a:endParaRPr lang="tr-TR" dirty="0" smtClean="0"/>
          </a:p>
          <a:p>
            <a:pPr marL="0" indent="0">
              <a:buNone/>
            </a:pPr>
            <a:endParaRPr lang="tr-TR" dirty="0" smtClean="0"/>
          </a:p>
          <a:p>
            <a:pPr marL="0" indent="0">
              <a:buNone/>
            </a:pPr>
            <a:r>
              <a:rPr lang="tr-TR" dirty="0"/>
              <a:t> </a:t>
            </a:r>
            <a:r>
              <a:rPr lang="tr-TR" dirty="0" smtClean="0"/>
              <a:t>   </a:t>
            </a:r>
            <a:endParaRPr lang="tr-TR" dirty="0"/>
          </a:p>
        </p:txBody>
      </p:sp>
    </p:spTree>
    <p:extLst>
      <p:ext uri="{BB962C8B-B14F-4D97-AF65-F5344CB8AC3E}">
        <p14:creationId xmlns:p14="http://schemas.microsoft.com/office/powerpoint/2010/main" val="4150769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endParaRPr lang="tr-TR" dirty="0"/>
          </a:p>
          <a:p>
            <a:pPr marL="0" indent="0">
              <a:buNone/>
            </a:pPr>
            <a:r>
              <a:rPr lang="tr-TR" dirty="0"/>
              <a:t>    </a:t>
            </a:r>
            <a:r>
              <a:rPr lang="tr-TR" dirty="0">
                <a:solidFill>
                  <a:srgbClr val="00B050"/>
                </a:solidFill>
              </a:rPr>
              <a:t>- </a:t>
            </a:r>
            <a:r>
              <a:rPr lang="tr-TR" dirty="0" smtClean="0">
                <a:solidFill>
                  <a:srgbClr val="00B050"/>
                </a:solidFill>
              </a:rPr>
              <a:t>Mevzuat</a:t>
            </a:r>
          </a:p>
          <a:p>
            <a:r>
              <a:rPr lang="tr-TR" dirty="0"/>
              <a:t>Milli Eğitim Bakanlığı Eğitim Kurumları Yöneticilerinin Görevlendirilmelerine Dair Yönetmelik (</a:t>
            </a:r>
            <a:r>
              <a:rPr lang="tr-TR" dirty="0" smtClean="0"/>
              <a:t>2015) </a:t>
            </a:r>
            <a:r>
              <a:rPr lang="tr-TR" u="sng" dirty="0" smtClean="0">
                <a:hlinkClick r:id="rId2"/>
              </a:rPr>
              <a:t>http</a:t>
            </a:r>
            <a:r>
              <a:rPr lang="tr-TR" u="sng" dirty="0">
                <a:hlinkClick r:id="rId2"/>
              </a:rPr>
              <a:t>://</a:t>
            </a:r>
            <a:r>
              <a:rPr lang="tr-TR" u="sng" dirty="0" smtClean="0">
                <a:hlinkClick r:id="rId2"/>
              </a:rPr>
              <a:t>www.resmigazete.gov.tr/eskiler/2015/10/20151006-2.htm</a:t>
            </a:r>
            <a:r>
              <a:rPr lang="tr-TR" dirty="0" smtClean="0"/>
              <a:t>,Son </a:t>
            </a:r>
            <a:r>
              <a:rPr lang="tr-TR" dirty="0"/>
              <a:t>Erişim Tarihi: </a:t>
            </a:r>
            <a:r>
              <a:rPr lang="tr-TR" dirty="0" smtClean="0"/>
              <a:t>12.11.2015.</a:t>
            </a:r>
          </a:p>
          <a:p>
            <a:pPr marL="0"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2952946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solidFill>
                <a:srgbClr val="0070C0"/>
              </a:solidFill>
            </a:endParaRPr>
          </a:p>
          <a:p>
            <a:r>
              <a:rPr lang="tr-TR" dirty="0">
                <a:solidFill>
                  <a:srgbClr val="0070C0"/>
                </a:solidFill>
              </a:rPr>
              <a:t>4</a:t>
            </a:r>
            <a:r>
              <a:rPr lang="tr-TR" dirty="0" smtClean="0">
                <a:solidFill>
                  <a:srgbClr val="0070C0"/>
                </a:solidFill>
              </a:rPr>
              <a:t>.Başlıklama kuralları</a:t>
            </a:r>
          </a:p>
          <a:p>
            <a:pPr marL="0" indent="0">
              <a:buNone/>
            </a:pPr>
            <a:r>
              <a:rPr lang="tr-TR" dirty="0">
                <a:solidFill>
                  <a:srgbClr val="0070C0"/>
                </a:solidFill>
              </a:rPr>
              <a:t> </a:t>
            </a:r>
            <a:r>
              <a:rPr lang="tr-TR" dirty="0" smtClean="0">
                <a:solidFill>
                  <a:srgbClr val="0070C0"/>
                </a:solidFill>
              </a:rPr>
              <a:t>  </a:t>
            </a:r>
            <a:r>
              <a:rPr lang="tr-TR" dirty="0" smtClean="0"/>
              <a:t>- Eğer üç düzey başlık kullanmışsak,</a:t>
            </a:r>
          </a:p>
          <a:p>
            <a:pPr marL="0" indent="0">
              <a:buNone/>
            </a:pPr>
            <a:r>
              <a:rPr lang="tr-TR" dirty="0"/>
              <a:t> </a:t>
            </a:r>
            <a:r>
              <a:rPr lang="tr-TR" dirty="0" smtClean="0"/>
              <a:t>         - İlk düzey başlık ortalı   </a:t>
            </a:r>
          </a:p>
          <a:p>
            <a:pPr marL="0" indent="0">
              <a:buNone/>
            </a:pPr>
            <a:r>
              <a:rPr lang="tr-TR" dirty="0"/>
              <a:t> </a:t>
            </a:r>
            <a:r>
              <a:rPr lang="tr-TR" dirty="0" smtClean="0"/>
              <a:t>         - İkincisi satır başında ve</a:t>
            </a:r>
          </a:p>
          <a:p>
            <a:pPr marL="0" indent="0">
              <a:buNone/>
            </a:pPr>
            <a:r>
              <a:rPr lang="tr-TR" dirty="0"/>
              <a:t> </a:t>
            </a:r>
            <a:r>
              <a:rPr lang="tr-TR" dirty="0" smtClean="0"/>
              <a:t>         - Üçüncüsü paragraf başında</a:t>
            </a:r>
          </a:p>
          <a:p>
            <a:pPr marL="0" indent="0">
              <a:buNone/>
            </a:pPr>
            <a:r>
              <a:rPr lang="tr-TR" dirty="0"/>
              <a:t> </a:t>
            </a:r>
            <a:r>
              <a:rPr lang="tr-TR" dirty="0" smtClean="0"/>
              <a:t>  </a:t>
            </a:r>
            <a:endParaRPr lang="tr-TR" dirty="0">
              <a:solidFill>
                <a:srgbClr val="00B050"/>
              </a:solidFill>
            </a:endParaRPr>
          </a:p>
        </p:txBody>
      </p:sp>
    </p:spTree>
    <p:extLst>
      <p:ext uri="{BB962C8B-B14F-4D97-AF65-F5344CB8AC3E}">
        <p14:creationId xmlns:p14="http://schemas.microsoft.com/office/powerpoint/2010/main" val="1263579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1592</TotalTime>
  <Words>849</Words>
  <Application>Microsoft Office PowerPoint</Application>
  <PresentationFormat>Ekran Gösterisi (4:3)</PresentationFormat>
  <Paragraphs>108</Paragraphs>
  <Slides>17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Calibri</vt:lpstr>
      <vt:lpstr>Cambria</vt:lpstr>
      <vt:lpstr>Franklin Gothic Book</vt:lpstr>
      <vt:lpstr>Perpetua</vt:lpstr>
      <vt:lpstr>Times New Roman</vt:lpstr>
      <vt:lpstr>Wingdings 2</vt:lpstr>
      <vt:lpstr>Hisse Senedi</vt:lpstr>
      <vt:lpstr>Eğitim Sisteminde İstihdam Dersi Notları – 14</vt:lpstr>
      <vt:lpstr>AKADEMİK YAZMA</vt:lpstr>
      <vt:lpstr>PowerPoint Sunusu</vt:lpstr>
      <vt:lpstr>PowerPoint Sunusu</vt:lpstr>
      <vt:lpstr>PowerPoint Sunusu</vt:lpstr>
      <vt:lpstr>PowerPoint Sunusu</vt:lpstr>
      <vt:lpstr>PowerPoint Sunusu</vt:lpstr>
      <vt:lpstr>PowerPoint Sunusu</vt:lpstr>
      <vt:lpstr>PowerPoint Sunusu</vt:lpstr>
      <vt:lpstr>PowerPoint Sunusu</vt:lpstr>
      <vt:lpstr>Bir Araştırma Tasarlamak</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352</cp:revision>
  <dcterms:created xsi:type="dcterms:W3CDTF">2014-05-05T08:01:07Z</dcterms:created>
  <dcterms:modified xsi:type="dcterms:W3CDTF">2019-11-21T07:01:33Z</dcterms:modified>
</cp:coreProperties>
</file>