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9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E462A-0E68-264C-B2F6-F3878D302076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E7A55-F66F-7740-88F3-1B7680ACC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3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6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76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48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17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52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91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10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52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894" y="1122363"/>
            <a:ext cx="8901841" cy="2387600"/>
          </a:xfrm>
        </p:spPr>
        <p:txBody>
          <a:bodyPr/>
          <a:lstStyle/>
          <a:p>
            <a:r>
              <a:rPr lang="en-US" dirty="0"/>
              <a:t>801300725880 </a:t>
            </a:r>
            <a:r>
              <a:rPr lang="en-US" dirty="0" err="1"/>
              <a:t>İleri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_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6894" y="3602038"/>
            <a:ext cx="8161105" cy="1655762"/>
          </a:xfrm>
        </p:spPr>
        <p:txBody>
          <a:bodyPr>
            <a:normAutofit/>
          </a:bodyPr>
          <a:lstStyle/>
          <a:p>
            <a:r>
              <a:rPr lang="en-US" sz="2800" dirty="0"/>
              <a:t>KONU 1 (1.Hafta)</a:t>
            </a:r>
          </a:p>
          <a:p>
            <a:r>
              <a:rPr lang="en-US" sz="2800" dirty="0"/>
              <a:t>İLERİ ORGANİK KİMYA</a:t>
            </a:r>
          </a:p>
        </p:txBody>
      </p:sp>
    </p:spTree>
    <p:extLst>
      <p:ext uri="{BB962C8B-B14F-4D97-AF65-F5344CB8AC3E}">
        <p14:creationId xmlns:p14="http://schemas.microsoft.com/office/powerpoint/2010/main" val="2034914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07540"/>
          </a:xfrm>
        </p:spPr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08252"/>
            <a:ext cx="9905999" cy="4448710"/>
          </a:xfrm>
        </p:spPr>
        <p:txBody>
          <a:bodyPr>
            <a:normAutofit/>
          </a:bodyPr>
          <a:lstStyle/>
          <a:p>
            <a:r>
              <a:rPr lang="en-US" dirty="0" err="1"/>
              <a:t>Faz</a:t>
            </a:r>
            <a:r>
              <a:rPr lang="en-US" dirty="0"/>
              <a:t> transfer </a:t>
            </a:r>
            <a:r>
              <a:rPr lang="en-US" dirty="0" err="1"/>
              <a:t>katalizörleri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iyonik</a:t>
            </a:r>
            <a:r>
              <a:rPr lang="en-US" dirty="0"/>
              <a:t> </a:t>
            </a:r>
            <a:r>
              <a:rPr lang="en-US" dirty="0" err="1"/>
              <a:t>sıvılar</a:t>
            </a:r>
            <a:r>
              <a:rPr lang="en-US" dirty="0"/>
              <a:t>, </a:t>
            </a:r>
            <a:r>
              <a:rPr lang="en-US" dirty="0" err="1"/>
              <a:t>kuaterner</a:t>
            </a:r>
            <a:r>
              <a:rPr lang="en-US" dirty="0"/>
              <a:t> </a:t>
            </a:r>
            <a:r>
              <a:rPr lang="en-US" dirty="0" err="1"/>
              <a:t>onyum</a:t>
            </a:r>
            <a:r>
              <a:rPr lang="en-US" dirty="0"/>
              <a:t> </a:t>
            </a:r>
            <a:r>
              <a:rPr lang="en-US" dirty="0" err="1"/>
              <a:t>tuzları</a:t>
            </a:r>
            <a:r>
              <a:rPr lang="en-US" dirty="0"/>
              <a:t> </a:t>
            </a:r>
            <a:r>
              <a:rPr lang="en-US" dirty="0" err="1"/>
              <a:t>türünde</a:t>
            </a:r>
            <a:r>
              <a:rPr lang="en-US" dirty="0"/>
              <a:t> </a:t>
            </a:r>
            <a:r>
              <a:rPr lang="en-US" dirty="0" err="1"/>
              <a:t>bileşikler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kimyada</a:t>
            </a:r>
            <a:r>
              <a:rPr lang="en-US" dirty="0"/>
              <a:t> </a:t>
            </a:r>
            <a:r>
              <a:rPr lang="en-US" dirty="0" err="1"/>
              <a:t>elektriksel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</a:t>
            </a:r>
            <a:r>
              <a:rPr lang="en-US" dirty="0" err="1"/>
              <a:t>iletkenlik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,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çözücülerde</a:t>
            </a:r>
            <a:r>
              <a:rPr lang="en-US" dirty="0"/>
              <a:t> </a:t>
            </a:r>
            <a:r>
              <a:rPr lang="en-US" dirty="0" err="1"/>
              <a:t>çözünmeyen</a:t>
            </a:r>
            <a:r>
              <a:rPr lang="en-US" dirty="0"/>
              <a:t> </a:t>
            </a:r>
            <a:r>
              <a:rPr lang="en-US" dirty="0" err="1"/>
              <a:t>reaktifleri</a:t>
            </a:r>
            <a:r>
              <a:rPr lang="en-US" dirty="0"/>
              <a:t> </a:t>
            </a:r>
            <a:r>
              <a:rPr lang="en-US" dirty="0" err="1"/>
              <a:t>çözmek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</a:t>
            </a:r>
            <a:r>
              <a:rPr lang="en-US" dirty="0" err="1"/>
              <a:t>taşımak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sentezde</a:t>
            </a:r>
            <a:r>
              <a:rPr lang="en-US" dirty="0"/>
              <a:t> son </a:t>
            </a:r>
            <a:r>
              <a:rPr lang="en-US" dirty="0" err="1"/>
              <a:t>yıllarda</a:t>
            </a:r>
            <a:r>
              <a:rPr lang="en-US" dirty="0"/>
              <a:t> </a:t>
            </a:r>
            <a:r>
              <a:rPr lang="en-US" dirty="0" err="1"/>
              <a:t>popüler</a:t>
            </a:r>
            <a:r>
              <a:rPr lang="en-US" dirty="0"/>
              <a:t> </a:t>
            </a:r>
            <a:r>
              <a:rPr lang="en-US" dirty="0" err="1"/>
              <a:t>olmuşlardır</a:t>
            </a:r>
            <a:r>
              <a:rPr lang="en-US" dirty="0"/>
              <a:t>. </a:t>
            </a:r>
          </a:p>
          <a:p>
            <a:r>
              <a:rPr lang="en-US" dirty="0" err="1"/>
              <a:t>İyonik</a:t>
            </a:r>
            <a:r>
              <a:rPr lang="en-US" dirty="0"/>
              <a:t> </a:t>
            </a:r>
            <a:r>
              <a:rPr lang="en-US" dirty="0" err="1"/>
              <a:t>sıvılar</a:t>
            </a:r>
            <a:r>
              <a:rPr lang="en-US" dirty="0"/>
              <a:t> son 20 </a:t>
            </a:r>
            <a:r>
              <a:rPr lang="en-US" dirty="0" err="1"/>
              <a:t>yılda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çeken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/>
              <a:t> </a:t>
            </a:r>
            <a:r>
              <a:rPr lang="en-US" dirty="0" err="1"/>
              <a:t>içerisindedir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hem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hem de </a:t>
            </a:r>
            <a:r>
              <a:rPr lang="en-US" dirty="0" err="1"/>
              <a:t>iyonlardan</a:t>
            </a:r>
            <a:r>
              <a:rPr lang="en-US" dirty="0"/>
              <a:t> </a:t>
            </a:r>
            <a:r>
              <a:rPr lang="en-US" dirty="0" err="1"/>
              <a:t>oluştuğu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durumdur</a:t>
            </a:r>
            <a:r>
              <a:rPr lang="en-US" dirty="0"/>
              <a:t>.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alanları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taşımaktadır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konular</a:t>
            </a:r>
            <a:r>
              <a:rPr lang="en-US" dirty="0"/>
              <a:t> da </a:t>
            </a:r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anlatılacaktır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310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07540"/>
          </a:xfrm>
        </p:spPr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08252"/>
            <a:ext cx="9905999" cy="44487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Sonuç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alanında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türleri</a:t>
            </a:r>
            <a:r>
              <a:rPr lang="en-US" dirty="0"/>
              <a:t>,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, </a:t>
            </a:r>
            <a:r>
              <a:rPr lang="en-US" dirty="0" err="1"/>
              <a:t>bileşik</a:t>
            </a:r>
            <a:r>
              <a:rPr lang="en-US" dirty="0"/>
              <a:t> </a:t>
            </a:r>
            <a:r>
              <a:rPr lang="en-US" dirty="0" err="1"/>
              <a:t>sınıfları</a:t>
            </a:r>
            <a:r>
              <a:rPr lang="en-US" dirty="0"/>
              <a:t> </a:t>
            </a:r>
            <a:r>
              <a:rPr lang="en-US" dirty="0" err="1"/>
              <a:t>sentezleri</a:t>
            </a:r>
            <a:r>
              <a:rPr lang="en-US" dirty="0"/>
              <a:t> </a:t>
            </a:r>
            <a:r>
              <a:rPr lang="en-US" dirty="0" err="1"/>
              <a:t>hızlandırmak</a:t>
            </a:r>
            <a:r>
              <a:rPr lang="en-US" dirty="0"/>
              <a:t>, </a:t>
            </a:r>
            <a:r>
              <a:rPr lang="en-US" dirty="0" err="1"/>
              <a:t>kolaylaştırmak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verimleri</a:t>
            </a:r>
            <a:r>
              <a:rPr lang="en-US" dirty="0"/>
              <a:t> </a:t>
            </a:r>
            <a:r>
              <a:rPr lang="en-US" dirty="0" err="1"/>
              <a:t>arttırmak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kullanılmakta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de </a:t>
            </a:r>
            <a:r>
              <a:rPr lang="en-US" dirty="0" err="1"/>
              <a:t>geliştirilmektedir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Son </a:t>
            </a:r>
            <a:r>
              <a:rPr lang="en-US" dirty="0" err="1"/>
              <a:t>yıllarda</a:t>
            </a:r>
            <a:r>
              <a:rPr lang="en-US" dirty="0"/>
              <a:t> </a:t>
            </a:r>
            <a:r>
              <a:rPr lang="en-US" dirty="0" err="1"/>
              <a:t>popüler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, </a:t>
            </a:r>
            <a:r>
              <a:rPr lang="en-US" dirty="0" err="1"/>
              <a:t>klik-kimya</a:t>
            </a:r>
            <a:r>
              <a:rPr lang="en-US" dirty="0"/>
              <a:t>, </a:t>
            </a:r>
            <a:r>
              <a:rPr lang="en-US" dirty="0" err="1"/>
              <a:t>mekanokimya</a:t>
            </a:r>
            <a:r>
              <a:rPr lang="en-US" dirty="0"/>
              <a:t>, </a:t>
            </a:r>
            <a:r>
              <a:rPr lang="en-US" dirty="0" err="1"/>
              <a:t>kombinatoryal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, </a:t>
            </a:r>
            <a:r>
              <a:rPr lang="en-US" dirty="0" err="1"/>
              <a:t>asimetrik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, </a:t>
            </a:r>
            <a:r>
              <a:rPr lang="en-US" dirty="0" err="1"/>
              <a:t>yeşil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, </a:t>
            </a:r>
            <a:r>
              <a:rPr lang="en-US" dirty="0" err="1"/>
              <a:t>hesaplamalı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vd</a:t>
            </a:r>
            <a:r>
              <a:rPr lang="en-US" dirty="0"/>
              <a:t>.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çekici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da </a:t>
            </a:r>
            <a:r>
              <a:rPr lang="en-US" dirty="0" err="1"/>
              <a:t>dersin</a:t>
            </a:r>
            <a:r>
              <a:rPr lang="en-US" dirty="0"/>
              <a:t> son </a:t>
            </a:r>
            <a:r>
              <a:rPr lang="en-US" dirty="0" err="1"/>
              <a:t>kısımlarında</a:t>
            </a:r>
            <a:r>
              <a:rPr lang="en-US" dirty="0"/>
              <a:t> </a:t>
            </a:r>
            <a:r>
              <a:rPr lang="en-US" dirty="0" err="1"/>
              <a:t>kısaca</a:t>
            </a:r>
            <a:r>
              <a:rPr lang="en-US" dirty="0"/>
              <a:t> </a:t>
            </a:r>
            <a:r>
              <a:rPr lang="en-US" dirty="0" err="1"/>
              <a:t>değinilecektir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UYARI: </a:t>
            </a:r>
            <a:r>
              <a:rPr lang="en-US" dirty="0" err="1"/>
              <a:t>Burada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materyali</a:t>
            </a:r>
            <a:r>
              <a:rPr lang="en-US" dirty="0"/>
              <a:t> </a:t>
            </a:r>
            <a:r>
              <a:rPr lang="en-US" dirty="0" err="1"/>
              <a:t>derste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anlatılan</a:t>
            </a:r>
            <a:r>
              <a:rPr lang="en-US" dirty="0"/>
              <a:t> </a:t>
            </a:r>
            <a:r>
              <a:rPr lang="en-US" dirty="0" err="1"/>
              <a:t>konuların</a:t>
            </a:r>
            <a:r>
              <a:rPr lang="en-US" dirty="0"/>
              <a:t> </a:t>
            </a:r>
            <a:r>
              <a:rPr lang="en-US" dirty="0" err="1"/>
              <a:t>özeti</a:t>
            </a:r>
            <a:r>
              <a:rPr lang="en-US" dirty="0"/>
              <a:t> </a:t>
            </a:r>
            <a:r>
              <a:rPr lang="en-US" dirty="0" err="1"/>
              <a:t>niteliğinde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kitap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kaynaklara</a:t>
            </a:r>
            <a:r>
              <a:rPr lang="en-US" dirty="0"/>
              <a:t> </a:t>
            </a:r>
            <a:r>
              <a:rPr lang="en-US" dirty="0" err="1"/>
              <a:t>derste</a:t>
            </a:r>
            <a:r>
              <a:rPr lang="en-US" dirty="0"/>
              <a:t> </a:t>
            </a:r>
            <a:r>
              <a:rPr lang="en-US" dirty="0" err="1"/>
              <a:t>konuya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değinilmektedir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423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650733"/>
            <a:ext cx="9905999" cy="3140468"/>
          </a:xfrm>
        </p:spPr>
        <p:txBody>
          <a:bodyPr/>
          <a:lstStyle/>
          <a:p>
            <a:pPr lvl="0"/>
            <a:r>
              <a:rPr lang="en-US" sz="2800" dirty="0" err="1"/>
              <a:t>Dersin</a:t>
            </a:r>
            <a:r>
              <a:rPr lang="en-US" sz="2800" dirty="0"/>
              <a:t> </a:t>
            </a:r>
            <a:r>
              <a:rPr lang="en-US" sz="2800" dirty="0" err="1"/>
              <a:t>tanıtımı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önemi</a:t>
            </a:r>
            <a:endParaRPr lang="en-US" sz="2800" dirty="0"/>
          </a:p>
          <a:p>
            <a:pPr lvl="0"/>
            <a:r>
              <a:rPr lang="en-US" sz="2800" dirty="0"/>
              <a:t>Bu </a:t>
            </a:r>
            <a:r>
              <a:rPr lang="en-US" sz="2800" dirty="0" err="1"/>
              <a:t>dersin</a:t>
            </a:r>
            <a:r>
              <a:rPr lang="en-US" sz="2800" dirty="0"/>
              <a:t> </a:t>
            </a:r>
            <a:r>
              <a:rPr lang="en-US" sz="2800" dirty="0" err="1"/>
              <a:t>müfredatı</a:t>
            </a:r>
            <a:r>
              <a:rPr lang="en-US" sz="2800" dirty="0"/>
              <a:t> </a:t>
            </a:r>
            <a:r>
              <a:rPr lang="en-US" sz="2800" dirty="0" err="1"/>
              <a:t>içerisinde</a:t>
            </a:r>
            <a:r>
              <a:rPr lang="en-US" sz="2800" dirty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/>
              <a:t>alan</a:t>
            </a:r>
            <a:r>
              <a:rPr lang="en-US" sz="2800" dirty="0"/>
              <a:t> </a:t>
            </a:r>
            <a:r>
              <a:rPr lang="en-US" sz="2800" dirty="0" err="1"/>
              <a:t>konular</a:t>
            </a:r>
            <a:endParaRPr lang="en-US" sz="2800" dirty="0"/>
          </a:p>
          <a:p>
            <a:pPr lvl="0"/>
            <a:r>
              <a:rPr lang="en-US" sz="2800" dirty="0" err="1"/>
              <a:t>Organik</a:t>
            </a:r>
            <a:r>
              <a:rPr lang="en-US" sz="2800" dirty="0"/>
              <a:t> </a:t>
            </a:r>
            <a:r>
              <a:rPr lang="en-US" sz="2800" dirty="0" err="1"/>
              <a:t>Kimya</a:t>
            </a:r>
            <a:r>
              <a:rPr lang="en-US" sz="2800" dirty="0"/>
              <a:t> </a:t>
            </a:r>
            <a:r>
              <a:rPr lang="en-US" sz="2800" dirty="0" err="1"/>
              <a:t>alanında</a:t>
            </a:r>
            <a:r>
              <a:rPr lang="en-US" sz="2800" dirty="0"/>
              <a:t> son </a:t>
            </a:r>
            <a:r>
              <a:rPr lang="en-US" sz="2800" dirty="0" err="1"/>
              <a:t>yıllarda</a:t>
            </a:r>
            <a:r>
              <a:rPr lang="en-US" sz="2800" dirty="0"/>
              <a:t> </a:t>
            </a:r>
            <a:r>
              <a:rPr lang="en-US" sz="2800" dirty="0" err="1"/>
              <a:t>gözlenen</a:t>
            </a:r>
            <a:r>
              <a:rPr lang="en-US" sz="2800" dirty="0"/>
              <a:t> </a:t>
            </a:r>
            <a:r>
              <a:rPr lang="en-US" sz="2800" dirty="0" err="1"/>
              <a:t>gelişmeler</a:t>
            </a:r>
            <a:r>
              <a:rPr lang="en-US" sz="2800" dirty="0"/>
              <a:t>, </a:t>
            </a:r>
          </a:p>
          <a:p>
            <a:pPr lvl="0"/>
            <a:r>
              <a:rPr lang="en-US" sz="2800" dirty="0" err="1"/>
              <a:t>Güncel</a:t>
            </a:r>
            <a:r>
              <a:rPr lang="en-US" sz="2800" dirty="0"/>
              <a:t> </a:t>
            </a:r>
            <a:r>
              <a:rPr lang="en-US" sz="2800" dirty="0" err="1"/>
              <a:t>konular</a:t>
            </a:r>
            <a:r>
              <a:rPr lang="en-US" sz="2800" dirty="0"/>
              <a:t> (New trends)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3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261653"/>
          </a:xfrm>
        </p:spPr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80172"/>
            <a:ext cx="9905999" cy="4263774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,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bilimi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alanına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dallarıyla</a:t>
            </a:r>
            <a:r>
              <a:rPr lang="en-US" dirty="0"/>
              <a:t> </a:t>
            </a:r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anabilim</a:t>
            </a:r>
            <a:r>
              <a:rPr lang="en-US" dirty="0"/>
              <a:t> </a:t>
            </a:r>
            <a:r>
              <a:rPr lang="en-US" dirty="0" err="1"/>
              <a:t>dalıdır</a:t>
            </a:r>
            <a:r>
              <a:rPr lang="en-US" dirty="0"/>
              <a:t>.</a:t>
            </a:r>
          </a:p>
          <a:p>
            <a:r>
              <a:rPr lang="en-US" dirty="0" err="1"/>
              <a:t>İlaç</a:t>
            </a:r>
            <a:r>
              <a:rPr lang="en-US" dirty="0"/>
              <a:t> , </a:t>
            </a:r>
            <a:r>
              <a:rPr lang="en-US" dirty="0" err="1"/>
              <a:t>agrokimya</a:t>
            </a:r>
            <a:r>
              <a:rPr lang="en-US" dirty="0"/>
              <a:t>, </a:t>
            </a:r>
            <a:r>
              <a:rPr lang="en-US" dirty="0" err="1"/>
              <a:t>gıda</a:t>
            </a:r>
            <a:r>
              <a:rPr lang="en-US" dirty="0"/>
              <a:t>, </a:t>
            </a:r>
            <a:r>
              <a:rPr lang="en-US" dirty="0" err="1"/>
              <a:t>polimer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malzeme</a:t>
            </a:r>
            <a:r>
              <a:rPr lang="en-US" dirty="0"/>
              <a:t>, </a:t>
            </a:r>
            <a:r>
              <a:rPr lang="en-US" dirty="0" err="1"/>
              <a:t>kozmetik</a:t>
            </a:r>
            <a:r>
              <a:rPr lang="en-US" dirty="0"/>
              <a:t>, </a:t>
            </a:r>
            <a:r>
              <a:rPr lang="en-US" dirty="0" err="1"/>
              <a:t>tekstil</a:t>
            </a:r>
            <a:r>
              <a:rPr lang="en-US" dirty="0"/>
              <a:t>, </a:t>
            </a:r>
            <a:r>
              <a:rPr lang="en-US" dirty="0" err="1"/>
              <a:t>boya</a:t>
            </a:r>
            <a:r>
              <a:rPr lang="en-US" dirty="0"/>
              <a:t>, </a:t>
            </a:r>
            <a:r>
              <a:rPr lang="en-US" dirty="0" err="1"/>
              <a:t>petrokimya</a:t>
            </a:r>
            <a:r>
              <a:rPr lang="en-US" dirty="0"/>
              <a:t>, </a:t>
            </a:r>
            <a:r>
              <a:rPr lang="en-US" dirty="0" err="1"/>
              <a:t>elektronik</a:t>
            </a:r>
            <a:r>
              <a:rPr lang="en-US" dirty="0"/>
              <a:t>, </a:t>
            </a:r>
            <a:r>
              <a:rPr lang="en-US" dirty="0" err="1"/>
              <a:t>çevre</a:t>
            </a:r>
            <a:r>
              <a:rPr lang="en-US" dirty="0"/>
              <a:t>, </a:t>
            </a:r>
            <a:r>
              <a:rPr lang="en-US" dirty="0" err="1"/>
              <a:t>vd</a:t>
            </a:r>
            <a:r>
              <a:rPr lang="en-US" dirty="0"/>
              <a:t>.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yelpazede</a:t>
            </a:r>
            <a:r>
              <a:rPr lang="en-US" dirty="0"/>
              <a:t> </a:t>
            </a:r>
            <a:r>
              <a:rPr lang="en-US" dirty="0" err="1"/>
              <a:t>endüstriyel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sektörlerine</a:t>
            </a:r>
            <a:r>
              <a:rPr lang="en-US" dirty="0"/>
              <a:t> </a:t>
            </a:r>
            <a:r>
              <a:rPr lang="en-US" dirty="0" err="1"/>
              <a:t>katkı</a:t>
            </a:r>
            <a:r>
              <a:rPr lang="en-US" dirty="0"/>
              <a:t> </a:t>
            </a:r>
            <a:r>
              <a:rPr lang="en-US" dirty="0" err="1"/>
              <a:t>sağlamaktadır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sektörlerden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talep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sentezi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araştırılmakta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gerçekleştirilmektedir</a:t>
            </a:r>
            <a:r>
              <a:rPr lang="en-US" dirty="0"/>
              <a:t>.</a:t>
            </a:r>
          </a:p>
          <a:p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moleküllerin</a:t>
            </a:r>
            <a:r>
              <a:rPr lang="en-US" dirty="0"/>
              <a:t> </a:t>
            </a:r>
            <a:r>
              <a:rPr lang="en-US" dirty="0" err="1"/>
              <a:t>üretilmesine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talep</a:t>
            </a:r>
            <a:r>
              <a:rPr lang="en-US" dirty="0"/>
              <a:t>,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kimyanın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gelişmesine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alanlarla</a:t>
            </a:r>
            <a:r>
              <a:rPr lang="en-US" dirty="0"/>
              <a:t> </a:t>
            </a:r>
            <a:r>
              <a:rPr lang="en-US" dirty="0" err="1"/>
              <a:t>etkileşimiyle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alt </a:t>
            </a:r>
            <a:r>
              <a:rPr lang="en-US" dirty="0" err="1"/>
              <a:t>alanların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çıkmasına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açmaktadır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89287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8418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kimyanın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alt </a:t>
            </a:r>
            <a:r>
              <a:rPr lang="en-US" dirty="0" err="1"/>
              <a:t>alanları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gelişmeler</a:t>
            </a:r>
            <a:r>
              <a:rPr lang="en-US" dirty="0"/>
              <a:t>, </a:t>
            </a:r>
            <a:r>
              <a:rPr lang="en-US" dirty="0" err="1"/>
              <a:t>lisans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 </a:t>
            </a:r>
            <a:r>
              <a:rPr lang="en-US" dirty="0" err="1"/>
              <a:t>sürecinde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dersler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almamaktadır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Bu </a:t>
            </a:r>
            <a:r>
              <a:rPr lang="en-US" dirty="0" err="1"/>
              <a:t>nedenle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, </a:t>
            </a:r>
            <a:r>
              <a:rPr lang="en-US" dirty="0" err="1"/>
              <a:t>derslerde</a:t>
            </a:r>
            <a:r>
              <a:rPr lang="en-US" dirty="0"/>
              <a:t> </a:t>
            </a:r>
            <a:r>
              <a:rPr lang="en-US" dirty="0" err="1"/>
              <a:t>öğretilmeyen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konulara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son 10-20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keşfedilmiş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önem</a:t>
            </a:r>
            <a:r>
              <a:rPr lang="en-US" dirty="0"/>
              <a:t> </a:t>
            </a:r>
            <a:r>
              <a:rPr lang="en-US" dirty="0" err="1"/>
              <a:t>kazanmış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konularıyla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verilecektir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bağlamda</a:t>
            </a:r>
            <a:r>
              <a:rPr lang="en-US" dirty="0"/>
              <a:t>, </a:t>
            </a:r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5-6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durulması</a:t>
            </a:r>
            <a:r>
              <a:rPr lang="en-US" dirty="0"/>
              <a:t> </a:t>
            </a:r>
            <a:r>
              <a:rPr lang="en-US" dirty="0" err="1"/>
              <a:t>planlanmıştır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880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354120"/>
          </a:xfrm>
        </p:spPr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97978"/>
            <a:ext cx="9905999" cy="433569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içeriğinde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konulardan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b="1" dirty="0" err="1"/>
              <a:t>organik</a:t>
            </a:r>
            <a:r>
              <a:rPr lang="en-US" b="1" dirty="0"/>
              <a:t> </a:t>
            </a:r>
            <a:r>
              <a:rPr lang="en-US" b="1" dirty="0" err="1"/>
              <a:t>elektrokimyadır</a:t>
            </a:r>
            <a:r>
              <a:rPr lang="en-US" dirty="0"/>
              <a:t>. </a:t>
            </a:r>
          </a:p>
          <a:p>
            <a:r>
              <a:rPr lang="en-US" dirty="0" err="1"/>
              <a:t>Elektrokimyanın</a:t>
            </a:r>
            <a:r>
              <a:rPr lang="en-US" dirty="0"/>
              <a:t> </a:t>
            </a:r>
            <a:r>
              <a:rPr lang="en-US" dirty="0" err="1"/>
              <a:t>temelleri</a:t>
            </a:r>
            <a:r>
              <a:rPr lang="en-US" dirty="0"/>
              <a:t>, </a:t>
            </a:r>
            <a:r>
              <a:rPr lang="en-US" dirty="0" err="1"/>
              <a:t>elektrik</a:t>
            </a:r>
            <a:r>
              <a:rPr lang="en-US" dirty="0"/>
              <a:t> </a:t>
            </a:r>
            <a:r>
              <a:rPr lang="en-US" dirty="0" err="1"/>
              <a:t>enerjisinin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etkileşiminin</a:t>
            </a:r>
            <a:r>
              <a:rPr lang="en-US" dirty="0"/>
              <a:t> </a:t>
            </a:r>
            <a:r>
              <a:rPr lang="en-US" dirty="0" err="1"/>
              <a:t>keşfedildiği</a:t>
            </a:r>
            <a:r>
              <a:rPr lang="en-US" dirty="0"/>
              <a:t> 1800’lü </a:t>
            </a:r>
            <a:r>
              <a:rPr lang="en-US" dirty="0" err="1"/>
              <a:t>yıllara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 </a:t>
            </a:r>
          </a:p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elektrokimyanının</a:t>
            </a:r>
            <a:r>
              <a:rPr lang="en-US" dirty="0"/>
              <a:t> ilk </a:t>
            </a:r>
            <a:r>
              <a:rPr lang="en-US" dirty="0" err="1"/>
              <a:t>örneği</a:t>
            </a:r>
            <a:r>
              <a:rPr lang="en-US" dirty="0"/>
              <a:t> Kolbe </a:t>
            </a:r>
            <a:r>
              <a:rPr lang="en-US" dirty="0" err="1"/>
              <a:t>tepkimesidir</a:t>
            </a:r>
            <a:r>
              <a:rPr lang="en-US" dirty="0"/>
              <a:t> (1850). </a:t>
            </a:r>
          </a:p>
          <a:p>
            <a:r>
              <a:rPr lang="en-US" dirty="0" err="1"/>
              <a:t>Ancak</a:t>
            </a:r>
            <a:r>
              <a:rPr lang="en-US" dirty="0"/>
              <a:t>,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alt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gelişmesi</a:t>
            </a:r>
            <a:r>
              <a:rPr lang="en-US" dirty="0"/>
              <a:t> 1960 </a:t>
            </a:r>
            <a:r>
              <a:rPr lang="en-US" dirty="0" err="1"/>
              <a:t>yıllardan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olmuştur</a:t>
            </a:r>
            <a:r>
              <a:rPr lang="en-US" dirty="0"/>
              <a:t>. </a:t>
            </a:r>
          </a:p>
          <a:p>
            <a:r>
              <a:rPr lang="en-US" dirty="0" err="1"/>
              <a:t>Bugün</a:t>
            </a:r>
            <a:r>
              <a:rPr lang="en-US" dirty="0"/>
              <a:t>,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bilincinin</a:t>
            </a:r>
            <a:r>
              <a:rPr lang="en-US" dirty="0"/>
              <a:t> </a:t>
            </a:r>
            <a:r>
              <a:rPr lang="en-US" dirty="0" err="1"/>
              <a:t>gelişmesiyle</a:t>
            </a:r>
            <a:r>
              <a:rPr lang="en-US" dirty="0"/>
              <a:t>, </a:t>
            </a:r>
            <a:r>
              <a:rPr lang="en-US" dirty="0" err="1"/>
              <a:t>çevreye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vermeyen</a:t>
            </a:r>
            <a:r>
              <a:rPr lang="en-US" dirty="0"/>
              <a:t> </a:t>
            </a:r>
            <a:r>
              <a:rPr lang="en-US" dirty="0" err="1"/>
              <a:t>yöntemlere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önem</a:t>
            </a:r>
            <a:r>
              <a:rPr lang="en-US" dirty="0"/>
              <a:t> </a:t>
            </a:r>
            <a:r>
              <a:rPr lang="en-US" dirty="0" err="1"/>
              <a:t>kazanmıştır</a:t>
            </a:r>
            <a:r>
              <a:rPr lang="en-US" dirty="0"/>
              <a:t>. </a:t>
            </a:r>
          </a:p>
          <a:p>
            <a:r>
              <a:rPr lang="en-US" dirty="0" err="1"/>
              <a:t>Sentetik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elektrokimyasal</a:t>
            </a:r>
            <a:r>
              <a:rPr lang="en-US" dirty="0"/>
              <a:t> </a:t>
            </a:r>
            <a:r>
              <a:rPr lang="en-US" dirty="0" err="1"/>
              <a:t>tekniklerin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yöntemlerin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alanında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kullanıldığı</a:t>
            </a:r>
            <a:r>
              <a:rPr lang="en-US" dirty="0"/>
              <a:t> </a:t>
            </a:r>
            <a:r>
              <a:rPr lang="en-US" dirty="0" err="1"/>
              <a:t>ders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anlatılacaktır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9047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8418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fotokimya</a:t>
            </a:r>
            <a:r>
              <a:rPr lang="en-US" dirty="0"/>
              <a:t>,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ışık</a:t>
            </a:r>
            <a:r>
              <a:rPr lang="en-US" dirty="0"/>
              <a:t> </a:t>
            </a:r>
            <a:r>
              <a:rPr lang="en-US" dirty="0" err="1"/>
              <a:t>etkileşiminden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sentetik</a:t>
            </a:r>
            <a:r>
              <a:rPr lang="en-US" dirty="0"/>
              <a:t> </a:t>
            </a:r>
            <a:r>
              <a:rPr lang="en-US" dirty="0" err="1"/>
              <a:t>yöntem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tanıtılacaktır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Bu </a:t>
            </a:r>
            <a:r>
              <a:rPr lang="en-US" dirty="0" err="1"/>
              <a:t>bağlamda</a:t>
            </a:r>
            <a:r>
              <a:rPr lang="en-US" dirty="0"/>
              <a:t>, UV-</a:t>
            </a:r>
            <a:r>
              <a:rPr lang="en-US" dirty="0" err="1"/>
              <a:t>görünür</a:t>
            </a:r>
            <a:r>
              <a:rPr lang="en-US" dirty="0"/>
              <a:t> </a:t>
            </a:r>
            <a:r>
              <a:rPr lang="en-US" dirty="0" err="1"/>
              <a:t>bölge</a:t>
            </a:r>
            <a:r>
              <a:rPr lang="en-US" dirty="0"/>
              <a:t> </a:t>
            </a:r>
            <a:r>
              <a:rPr lang="en-US" dirty="0" err="1"/>
              <a:t>ışınlarının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moleküllerde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açtığı</a:t>
            </a:r>
            <a:r>
              <a:rPr lang="en-US" dirty="0"/>
              <a:t> </a:t>
            </a:r>
            <a:r>
              <a:rPr lang="en-US" dirty="0" err="1"/>
              <a:t>uyarılma</a:t>
            </a:r>
            <a:r>
              <a:rPr lang="en-US" dirty="0"/>
              <a:t>,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geçişler</a:t>
            </a:r>
            <a:r>
              <a:rPr lang="en-US" dirty="0"/>
              <a:t>, </a:t>
            </a:r>
            <a:r>
              <a:rPr lang="en-US" dirty="0" err="1"/>
              <a:t>radikalik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ürünlerin</a:t>
            </a:r>
            <a:r>
              <a:rPr lang="en-US" dirty="0"/>
              <a:t> </a:t>
            </a:r>
            <a:r>
              <a:rPr lang="en-US" dirty="0" err="1"/>
              <a:t>türleri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kararlılıkları</a:t>
            </a:r>
            <a:r>
              <a:rPr lang="en-US" dirty="0"/>
              <a:t>, </a:t>
            </a:r>
            <a:r>
              <a:rPr lang="en-US" dirty="0" err="1"/>
              <a:t>radikalik</a:t>
            </a:r>
            <a:r>
              <a:rPr lang="en-US" dirty="0"/>
              <a:t> </a:t>
            </a:r>
            <a:r>
              <a:rPr lang="en-US" dirty="0" err="1"/>
              <a:t>uyarılmış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türlerin</a:t>
            </a:r>
            <a:r>
              <a:rPr lang="en-US" dirty="0"/>
              <a:t> </a:t>
            </a:r>
            <a:r>
              <a:rPr lang="en-US" dirty="0" err="1"/>
              <a:t>başlangıç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dönmesi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tepkimeye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açması</a:t>
            </a:r>
            <a:r>
              <a:rPr lang="en-US" dirty="0"/>
              <a:t> </a:t>
            </a:r>
            <a:r>
              <a:rPr lang="en-US" dirty="0" err="1"/>
              <a:t>izah</a:t>
            </a:r>
            <a:r>
              <a:rPr lang="en-US" dirty="0"/>
              <a:t> </a:t>
            </a:r>
            <a:r>
              <a:rPr lang="en-US" dirty="0" err="1"/>
              <a:t>edilecektir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Kuantum</a:t>
            </a:r>
            <a:r>
              <a:rPr lang="en-US" dirty="0"/>
              <a:t> </a:t>
            </a:r>
            <a:r>
              <a:rPr lang="en-US" dirty="0" err="1"/>
              <a:t>verimi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kavramlarla</a:t>
            </a:r>
            <a:r>
              <a:rPr lang="en-US" dirty="0"/>
              <a:t>,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fotokimyada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çeken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tepkimeler</a:t>
            </a:r>
            <a:r>
              <a:rPr lang="en-US" dirty="0"/>
              <a:t> </a:t>
            </a:r>
            <a:r>
              <a:rPr lang="en-US" dirty="0" err="1"/>
              <a:t>verilecektir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69208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8418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Mikrodalga</a:t>
            </a:r>
            <a:r>
              <a:rPr lang="en-US" dirty="0"/>
              <a:t> </a:t>
            </a:r>
            <a:r>
              <a:rPr lang="en-US" dirty="0" err="1"/>
              <a:t>enerjisi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molekülleri</a:t>
            </a:r>
            <a:r>
              <a:rPr lang="en-US" dirty="0"/>
              <a:t> </a:t>
            </a:r>
            <a:r>
              <a:rPr lang="en-US" dirty="0" err="1"/>
              <a:t>ısıtarak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tepkimeleri</a:t>
            </a:r>
            <a:r>
              <a:rPr lang="en-US" dirty="0"/>
              <a:t> </a:t>
            </a:r>
            <a:r>
              <a:rPr lang="en-US" dirty="0" err="1"/>
              <a:t>yürütmek</a:t>
            </a:r>
            <a:r>
              <a:rPr lang="en-US" dirty="0"/>
              <a:t>,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 dirty="0"/>
              <a:t> </a:t>
            </a:r>
            <a:r>
              <a:rPr lang="en-US" dirty="0" err="1"/>
              <a:t>alanında</a:t>
            </a:r>
            <a:r>
              <a:rPr lang="en-US" dirty="0"/>
              <a:t> son </a:t>
            </a:r>
            <a:r>
              <a:rPr lang="en-US" dirty="0" err="1"/>
              <a:t>yıllarda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popüler</a:t>
            </a:r>
            <a:r>
              <a:rPr lang="en-US" dirty="0"/>
              <a:t> </a:t>
            </a:r>
            <a:r>
              <a:rPr lang="en-US" dirty="0" err="1"/>
              <a:t>olmuş</a:t>
            </a:r>
            <a:r>
              <a:rPr lang="en-US" dirty="0"/>
              <a:t> </a:t>
            </a:r>
            <a:r>
              <a:rPr lang="en-US" dirty="0" err="1"/>
              <a:t>konulardan</a:t>
            </a:r>
            <a:r>
              <a:rPr lang="en-US" dirty="0"/>
              <a:t> </a:t>
            </a:r>
            <a:r>
              <a:rPr lang="en-US" dirty="0" err="1"/>
              <a:t>biridir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Mikrodalgalar</a:t>
            </a:r>
            <a:r>
              <a:rPr lang="en-US" dirty="0"/>
              <a:t>, </a:t>
            </a:r>
            <a:r>
              <a:rPr lang="en-US" dirty="0" err="1"/>
              <a:t>elektromagnetik</a:t>
            </a:r>
            <a:r>
              <a:rPr lang="en-US" dirty="0"/>
              <a:t> </a:t>
            </a:r>
            <a:r>
              <a:rPr lang="en-US" dirty="0" err="1"/>
              <a:t>spektrumun</a:t>
            </a:r>
            <a:r>
              <a:rPr lang="en-US" dirty="0"/>
              <a:t> radio </a:t>
            </a:r>
            <a:r>
              <a:rPr lang="en-US" dirty="0" err="1"/>
              <a:t>dalgaları</a:t>
            </a:r>
            <a:r>
              <a:rPr lang="en-US" dirty="0"/>
              <a:t> </a:t>
            </a:r>
            <a:r>
              <a:rPr lang="en-US" dirty="0" err="1"/>
              <a:t>bölgesinde</a:t>
            </a:r>
            <a:r>
              <a:rPr lang="en-US" dirty="0"/>
              <a:t> </a:t>
            </a:r>
            <a:r>
              <a:rPr lang="en-US" dirty="0" err="1"/>
              <a:t>dalga</a:t>
            </a:r>
            <a:r>
              <a:rPr lang="en-US" dirty="0"/>
              <a:t> </a:t>
            </a:r>
            <a:r>
              <a:rPr lang="en-US" dirty="0" err="1"/>
              <a:t>boyu</a:t>
            </a:r>
            <a:r>
              <a:rPr lang="en-US" dirty="0"/>
              <a:t> 1 cm – 1 m </a:t>
            </a:r>
            <a:r>
              <a:rPr lang="en-US" dirty="0" err="1"/>
              <a:t>arasında</a:t>
            </a:r>
            <a:r>
              <a:rPr lang="en-US" dirty="0"/>
              <a:t>, </a:t>
            </a:r>
            <a:r>
              <a:rPr lang="en-US" dirty="0" err="1"/>
              <a:t>enerjisi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ışımalardır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Bu </a:t>
            </a:r>
            <a:r>
              <a:rPr lang="en-US" dirty="0" err="1"/>
              <a:t>ışımalar</a:t>
            </a:r>
            <a:r>
              <a:rPr lang="en-US" dirty="0"/>
              <a:t> </a:t>
            </a:r>
            <a:r>
              <a:rPr lang="en-US" dirty="0" err="1"/>
              <a:t>moleküler</a:t>
            </a:r>
            <a:r>
              <a:rPr lang="en-US" dirty="0"/>
              <a:t> </a:t>
            </a:r>
            <a:r>
              <a:rPr lang="en-US" dirty="0" err="1"/>
              <a:t>uyarılmalara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bağ</a:t>
            </a:r>
            <a:r>
              <a:rPr lang="en-US" dirty="0"/>
              <a:t> </a:t>
            </a:r>
            <a:r>
              <a:rPr lang="en-US" dirty="0" err="1"/>
              <a:t>kopmalarına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açamazlar</a:t>
            </a:r>
            <a:r>
              <a:rPr lang="en-US" dirty="0"/>
              <a:t>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molekül</a:t>
            </a:r>
            <a:r>
              <a:rPr lang="en-US" dirty="0"/>
              <a:t> </a:t>
            </a:r>
            <a:r>
              <a:rPr lang="en-US" dirty="0" err="1"/>
              <a:t>hareketliliği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dönmeleri</a:t>
            </a:r>
            <a:r>
              <a:rPr lang="en-US" dirty="0"/>
              <a:t> </a:t>
            </a:r>
            <a:r>
              <a:rPr lang="en-US" dirty="0" err="1"/>
              <a:t>arttırarak</a:t>
            </a:r>
            <a:r>
              <a:rPr lang="en-US" dirty="0"/>
              <a:t> </a:t>
            </a:r>
            <a:r>
              <a:rPr lang="en-US" dirty="0" err="1"/>
              <a:t>moleküllerin</a:t>
            </a:r>
            <a:r>
              <a:rPr lang="en-US" dirty="0"/>
              <a:t> </a:t>
            </a:r>
            <a:r>
              <a:rPr lang="en-US" dirty="0" err="1"/>
              <a:t>elektromagnetik</a:t>
            </a:r>
            <a:r>
              <a:rPr lang="en-US" dirty="0"/>
              <a:t> </a:t>
            </a:r>
            <a:r>
              <a:rPr lang="en-US" dirty="0" err="1"/>
              <a:t>enerjiyi</a:t>
            </a:r>
            <a:r>
              <a:rPr lang="en-US" dirty="0"/>
              <a:t> </a:t>
            </a:r>
            <a:r>
              <a:rPr lang="en-US" dirty="0" err="1"/>
              <a:t>soğurmasına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böylece</a:t>
            </a:r>
            <a:r>
              <a:rPr lang="en-US" dirty="0"/>
              <a:t> </a:t>
            </a:r>
            <a:r>
              <a:rPr lang="en-US" dirty="0" err="1"/>
              <a:t>ısınmalarına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4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84185"/>
          </a:xfrm>
        </p:spPr>
        <p:txBody>
          <a:bodyPr>
            <a:normAutofit/>
          </a:bodyPr>
          <a:lstStyle/>
          <a:p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ısıtmaya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mikrodalga</a:t>
            </a:r>
            <a:r>
              <a:rPr lang="en-US" dirty="0"/>
              <a:t> </a:t>
            </a:r>
            <a:r>
              <a:rPr lang="en-US" dirty="0" err="1"/>
              <a:t>enerjisi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ısıtma</a:t>
            </a:r>
            <a:r>
              <a:rPr lang="en-US" dirty="0"/>
              <a:t> son </a:t>
            </a:r>
            <a:r>
              <a:rPr lang="en-US" dirty="0" err="1"/>
              <a:t>yıllarda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sentezde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popüler</a:t>
            </a:r>
            <a:r>
              <a:rPr lang="en-US" dirty="0"/>
              <a:t> </a:t>
            </a:r>
            <a:r>
              <a:rPr lang="en-US" dirty="0" err="1"/>
              <a:t>olmuş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yöntemdir</a:t>
            </a:r>
            <a:r>
              <a:rPr lang="en-US" dirty="0"/>
              <a:t>. </a:t>
            </a:r>
          </a:p>
          <a:p>
            <a:r>
              <a:rPr lang="en-US" dirty="0" err="1"/>
              <a:t>Özellikle</a:t>
            </a:r>
            <a:r>
              <a:rPr lang="en-US" dirty="0"/>
              <a:t>, </a:t>
            </a:r>
            <a:r>
              <a:rPr lang="en-US" dirty="0" err="1"/>
              <a:t>tepkime</a:t>
            </a:r>
            <a:r>
              <a:rPr lang="en-US" dirty="0"/>
              <a:t> </a:t>
            </a:r>
            <a:r>
              <a:rPr lang="en-US" dirty="0" err="1"/>
              <a:t>sürelerinin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kısalmasına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açtığından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edilmektedir</a:t>
            </a:r>
            <a:r>
              <a:rPr lang="en-US" dirty="0"/>
              <a:t>. </a:t>
            </a:r>
          </a:p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termal</a:t>
            </a:r>
            <a:r>
              <a:rPr lang="en-US" dirty="0"/>
              <a:t> </a:t>
            </a:r>
            <a:r>
              <a:rPr lang="en-US" dirty="0" err="1"/>
              <a:t>tepkimeye</a:t>
            </a:r>
            <a:r>
              <a:rPr lang="en-US" dirty="0"/>
              <a:t> </a:t>
            </a:r>
            <a:r>
              <a:rPr lang="en-US" dirty="0" err="1"/>
              <a:t>mikrodalga</a:t>
            </a:r>
            <a:r>
              <a:rPr lang="en-US" dirty="0"/>
              <a:t> </a:t>
            </a:r>
            <a:r>
              <a:rPr lang="en-US" dirty="0" err="1"/>
              <a:t>enerjisi</a:t>
            </a:r>
            <a:r>
              <a:rPr lang="en-US" dirty="0"/>
              <a:t> </a:t>
            </a:r>
            <a:r>
              <a:rPr lang="en-US" dirty="0" err="1"/>
              <a:t>kullanılarak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sürelerde</a:t>
            </a:r>
            <a:r>
              <a:rPr lang="en-US" dirty="0"/>
              <a:t> </a:t>
            </a:r>
            <a:r>
              <a:rPr lang="en-US" dirty="0" err="1"/>
              <a:t>gerçekleştirilmektedir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61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07540"/>
          </a:xfrm>
        </p:spPr>
        <p:txBody>
          <a:bodyPr/>
          <a:lstStyle/>
          <a:p>
            <a:r>
              <a:rPr lang="en-US" b="1" dirty="0" err="1"/>
              <a:t>İlerİ</a:t>
            </a:r>
            <a:r>
              <a:rPr lang="en-US" b="1" dirty="0"/>
              <a:t>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08252"/>
            <a:ext cx="9905999" cy="462337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Ultrases</a:t>
            </a:r>
            <a:r>
              <a:rPr lang="en-US" dirty="0"/>
              <a:t> </a:t>
            </a:r>
            <a:r>
              <a:rPr lang="en-US" dirty="0" err="1"/>
              <a:t>dalgaları</a:t>
            </a:r>
            <a:r>
              <a:rPr lang="en-US" dirty="0"/>
              <a:t> (USD), </a:t>
            </a:r>
            <a:r>
              <a:rPr lang="en-US" dirty="0" err="1"/>
              <a:t>fizik</a:t>
            </a:r>
            <a:r>
              <a:rPr lang="en-US" dirty="0"/>
              <a:t>, </a:t>
            </a:r>
            <a:r>
              <a:rPr lang="en-US" dirty="0" err="1"/>
              <a:t>mekanik</a:t>
            </a:r>
            <a:r>
              <a:rPr lang="en-US" dirty="0"/>
              <a:t>, tıp, </a:t>
            </a:r>
            <a:r>
              <a:rPr lang="en-US" dirty="0" err="1"/>
              <a:t>ulaşım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alanlarda</a:t>
            </a:r>
            <a:r>
              <a:rPr lang="en-US" dirty="0"/>
              <a:t> </a:t>
            </a:r>
            <a:r>
              <a:rPr lang="en-US" dirty="0" err="1"/>
              <a:t>kullanılmalarının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 son </a:t>
            </a:r>
            <a:r>
              <a:rPr lang="en-US" dirty="0" err="1"/>
              <a:t>yıllarda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sentezde</a:t>
            </a:r>
            <a:r>
              <a:rPr lang="en-US" dirty="0"/>
              <a:t> de </a:t>
            </a:r>
            <a:r>
              <a:rPr lang="en-US" dirty="0" err="1"/>
              <a:t>kullanılmaya</a:t>
            </a:r>
            <a:r>
              <a:rPr lang="en-US" dirty="0"/>
              <a:t> </a:t>
            </a:r>
            <a:r>
              <a:rPr lang="en-US" dirty="0" err="1"/>
              <a:t>başlanmıştır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USD </a:t>
            </a:r>
            <a:r>
              <a:rPr lang="en-US" dirty="0" err="1"/>
              <a:t>moleküllerde</a:t>
            </a:r>
            <a:r>
              <a:rPr lang="en-US" dirty="0"/>
              <a:t> </a:t>
            </a:r>
            <a:r>
              <a:rPr lang="en-US" dirty="0" err="1"/>
              <a:t>herhengi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bağ</a:t>
            </a:r>
            <a:r>
              <a:rPr lang="en-US" dirty="0"/>
              <a:t> </a:t>
            </a:r>
            <a:r>
              <a:rPr lang="en-US" dirty="0" err="1"/>
              <a:t>kopması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aktivasyona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açmaz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, </a:t>
            </a:r>
            <a:r>
              <a:rPr lang="en-US" dirty="0" err="1"/>
              <a:t>moleküler</a:t>
            </a:r>
            <a:r>
              <a:rPr lang="en-US" dirty="0"/>
              <a:t> </a:t>
            </a:r>
            <a:r>
              <a:rPr lang="en-US" dirty="0" err="1"/>
              <a:t>titreşim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çarpışmaları</a:t>
            </a:r>
            <a:r>
              <a:rPr lang="en-US" dirty="0"/>
              <a:t> </a:t>
            </a:r>
            <a:r>
              <a:rPr lang="en-US" dirty="0" err="1"/>
              <a:t>arttırarak</a:t>
            </a:r>
            <a:r>
              <a:rPr lang="en-US" dirty="0"/>
              <a:t> </a:t>
            </a:r>
            <a:r>
              <a:rPr lang="en-US" dirty="0" err="1"/>
              <a:t>tepkimelerin</a:t>
            </a:r>
            <a:r>
              <a:rPr lang="en-US" dirty="0"/>
              <a:t> </a:t>
            </a:r>
            <a:r>
              <a:rPr lang="en-US" dirty="0" err="1"/>
              <a:t>hızlanmasına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açarlar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 </a:t>
            </a:r>
            <a:r>
              <a:rPr lang="en-US" dirty="0" err="1"/>
              <a:t>Ayrıca</a:t>
            </a:r>
            <a:r>
              <a:rPr lang="en-US" dirty="0"/>
              <a:t>,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frekans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genlikli</a:t>
            </a:r>
            <a:r>
              <a:rPr lang="en-US" dirty="0"/>
              <a:t> </a:t>
            </a:r>
            <a:r>
              <a:rPr lang="en-US" dirty="0" err="1"/>
              <a:t>titreşimlerle</a:t>
            </a:r>
            <a:r>
              <a:rPr lang="en-US" dirty="0"/>
              <a:t> </a:t>
            </a:r>
            <a:r>
              <a:rPr lang="en-US" dirty="0" err="1"/>
              <a:t>katı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yüzey</a:t>
            </a:r>
            <a:r>
              <a:rPr lang="en-US" dirty="0"/>
              <a:t> </a:t>
            </a:r>
            <a:r>
              <a:rPr lang="en-US" dirty="0" err="1"/>
              <a:t>kırılmalarına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dökülmelere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açarlar</a:t>
            </a:r>
            <a:r>
              <a:rPr lang="en-US" dirty="0"/>
              <a:t>. </a:t>
            </a:r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da, </a:t>
            </a:r>
            <a:r>
              <a:rPr lang="en-US" dirty="0" err="1"/>
              <a:t>özellikle</a:t>
            </a:r>
            <a:r>
              <a:rPr lang="en-US" dirty="0"/>
              <a:t> metal </a:t>
            </a:r>
            <a:r>
              <a:rPr lang="en-US" dirty="0" err="1"/>
              <a:t>veya</a:t>
            </a:r>
            <a:r>
              <a:rPr lang="en-US" dirty="0"/>
              <a:t> metal </a:t>
            </a:r>
            <a:r>
              <a:rPr lang="en-US" dirty="0" err="1"/>
              <a:t>oksit</a:t>
            </a:r>
            <a:r>
              <a:rPr lang="en-US" dirty="0"/>
              <a:t> </a:t>
            </a:r>
            <a:r>
              <a:rPr lang="en-US" dirty="0" err="1"/>
              <a:t>katalizör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reaktiflerin</a:t>
            </a:r>
            <a:r>
              <a:rPr lang="en-US" dirty="0"/>
              <a:t> </a:t>
            </a:r>
            <a:r>
              <a:rPr lang="en-US" dirty="0" err="1"/>
              <a:t>kullanıldığı</a:t>
            </a:r>
            <a:r>
              <a:rPr lang="en-US" dirty="0"/>
              <a:t> </a:t>
            </a:r>
            <a:r>
              <a:rPr lang="en-US" dirty="0" err="1"/>
              <a:t>tepkimelerin</a:t>
            </a:r>
            <a:r>
              <a:rPr lang="en-US" dirty="0"/>
              <a:t> </a:t>
            </a:r>
            <a:r>
              <a:rPr lang="en-US" dirty="0" err="1"/>
              <a:t>kolaylaştırılmasına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açar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b="1" dirty="0" err="1"/>
              <a:t>sonokimya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hızla</a:t>
            </a:r>
            <a:r>
              <a:rPr lang="en-US" dirty="0"/>
              <a:t> </a:t>
            </a:r>
            <a:r>
              <a:rPr lang="en-US" dirty="0" err="1"/>
              <a:t>gelişmektedir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8048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60</TotalTime>
  <Words>785</Words>
  <Application>Microsoft Office PowerPoint</Application>
  <PresentationFormat>Geniş ekran</PresentationFormat>
  <Paragraphs>61</Paragraphs>
  <Slides>11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Tw Cen MT</vt:lpstr>
      <vt:lpstr>Circuit</vt:lpstr>
      <vt:lpstr>801300725880 İleri Organik Kimya_</vt:lpstr>
      <vt:lpstr>Konu: İlerİ Organİk Kİmya</vt:lpstr>
      <vt:lpstr>İlerİ Organİk Kİmya</vt:lpstr>
      <vt:lpstr>İlerİ Organİk Kİmya</vt:lpstr>
      <vt:lpstr>İlerİ Organİk Kİmya</vt:lpstr>
      <vt:lpstr>İlerİ Organİk Kİmya</vt:lpstr>
      <vt:lpstr>İlerİ Organİk Kİmya</vt:lpstr>
      <vt:lpstr>İlerİ Organİk Kİmya</vt:lpstr>
      <vt:lpstr>İlerİ Organİk Kİmya</vt:lpstr>
      <vt:lpstr>İlerİ Organİk Kİmya</vt:lpstr>
      <vt:lpstr>İlerİ Organİk Kİmya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KİM 479 ORGANİK KİMYA III</dc:title>
  <dc:creator>Microsoft Office User</dc:creator>
  <cp:lastModifiedBy>duygu bayramoglu</cp:lastModifiedBy>
  <cp:revision>29</cp:revision>
  <dcterms:created xsi:type="dcterms:W3CDTF">2017-02-13T11:58:42Z</dcterms:created>
  <dcterms:modified xsi:type="dcterms:W3CDTF">2025-08-04T08:55:17Z</dcterms:modified>
</cp:coreProperties>
</file>