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0903" y="260351"/>
            <a:ext cx="8060258" cy="1020763"/>
          </a:xfrm>
        </p:spPr>
        <p:txBody>
          <a:bodyPr/>
          <a:lstStyle/>
          <a:p>
            <a:pPr eaLnBrk="1" hangingPunct="1"/>
            <a:r>
              <a:rPr lang="tr-TR" altLang="tr-TR" sz="3200" b="1" smtClean="0"/>
              <a:t>FDG tutulumunun değerlendirilmesi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077" y="1700213"/>
            <a:ext cx="7633847" cy="3854450"/>
          </a:xfrm>
        </p:spPr>
        <p:txBody>
          <a:bodyPr/>
          <a:lstStyle/>
          <a:p>
            <a:pPr algn="l" eaLnBrk="1" hangingPunct="1">
              <a:buFont typeface="Wingdings" pitchFamily="2" charset="2"/>
              <a:buChar char="p"/>
            </a:pPr>
            <a:r>
              <a:rPr lang="tr-TR" altLang="tr-TR" sz="2600" b="1" smtClean="0">
                <a:latin typeface="Times New Roman" pitchFamily="18" charset="0"/>
              </a:rPr>
              <a:t>Kalitatif </a:t>
            </a:r>
          </a:p>
          <a:p>
            <a:pPr algn="l" eaLnBrk="1" hangingPunct="1">
              <a:buFont typeface="Wingdings" pitchFamily="2" charset="2"/>
              <a:buChar char="p"/>
            </a:pPr>
            <a:r>
              <a:rPr lang="tr-TR" altLang="tr-TR" sz="2600" b="1" smtClean="0">
                <a:latin typeface="Times New Roman" pitchFamily="18" charset="0"/>
              </a:rPr>
              <a:t>Kantitatif </a:t>
            </a:r>
          </a:p>
          <a:p>
            <a:pPr algn="l" eaLnBrk="1" hangingPunct="1"/>
            <a:endParaRPr lang="tr-TR" altLang="tr-TR" sz="2600" b="1" smtClean="0">
              <a:latin typeface="Times New Roman" pitchFamily="18" charset="0"/>
            </a:endParaRPr>
          </a:p>
          <a:p>
            <a:pPr algn="l" eaLnBrk="1" hangingPunct="1">
              <a:buFont typeface="Wingdings" pitchFamily="2" charset="2"/>
              <a:buChar char="p"/>
            </a:pPr>
            <a:r>
              <a:rPr lang="tr-TR" altLang="tr-TR" sz="2600" b="1" smtClean="0">
                <a:latin typeface="Times New Roman" pitchFamily="18" charset="0"/>
              </a:rPr>
              <a:t>SUV: Standardised uptake value</a:t>
            </a:r>
          </a:p>
          <a:p>
            <a:pPr algn="l" eaLnBrk="1" hangingPunct="1"/>
            <a:endParaRPr lang="tr-TR" altLang="tr-TR" sz="2600" b="1" smtClean="0">
              <a:latin typeface="Times New Roman" pitchFamily="18" charset="0"/>
            </a:endParaRPr>
          </a:p>
          <a:p>
            <a:pPr algn="l" eaLnBrk="1" hangingPunct="1"/>
            <a:r>
              <a:rPr lang="tr-TR" altLang="tr-TR" sz="2600" b="1" smtClean="0">
                <a:latin typeface="Times New Roman" pitchFamily="18" charset="0"/>
              </a:rPr>
              <a:t>	   Tümördeki aktivite konsantrasyonu 	</a:t>
            </a:r>
          </a:p>
          <a:p>
            <a:pPr algn="l" eaLnBrk="1" hangingPunct="1"/>
            <a:r>
              <a:rPr lang="tr-TR" altLang="tr-TR" sz="2600" b="1" smtClean="0">
                <a:latin typeface="Times New Roman" pitchFamily="18" charset="0"/>
              </a:rPr>
              <a:t>SUV= </a:t>
            </a:r>
          </a:p>
          <a:p>
            <a:pPr algn="l" eaLnBrk="1" hangingPunct="1"/>
            <a:r>
              <a:rPr lang="tr-TR" altLang="tr-TR" sz="2600" b="1" smtClean="0">
                <a:latin typeface="Times New Roman" pitchFamily="18" charset="0"/>
              </a:rPr>
              <a:t>	   Enjekte edilen doz / hasta ağırlığı</a:t>
            </a:r>
          </a:p>
          <a:p>
            <a:pPr algn="l" eaLnBrk="1" hangingPunct="1">
              <a:buFont typeface="Wingdings" pitchFamily="2" charset="2"/>
              <a:buChar char="p"/>
            </a:pPr>
            <a:endParaRPr lang="tr-TR" altLang="tr-TR" sz="2600" b="1" smtClean="0">
              <a:latin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1908462" y="4583113"/>
            <a:ext cx="564108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23" y="476250"/>
            <a:ext cx="7927081" cy="649288"/>
          </a:xfrm>
        </p:spPr>
        <p:txBody>
          <a:bodyPr/>
          <a:lstStyle/>
          <a:p>
            <a:pPr eaLnBrk="1" hangingPunct="1"/>
            <a:r>
              <a:rPr lang="tr-TR" altLang="tr-TR" sz="3200" b="1" smtClean="0"/>
              <a:t>Soliter pulmoner nodüllerde PET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0039" y="1411289"/>
            <a:ext cx="8136010" cy="3025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1800" smtClean="0">
                <a:latin typeface="Times New Roman" pitchFamily="18" charset="0"/>
              </a:rPr>
              <a:t>Ayırıcı tanıda, evrelemede önemli yer tutmaktadır.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>
                <a:latin typeface="Times New Roman" pitchFamily="18" charset="0"/>
              </a:rPr>
              <a:t>Radyolojik olarak indeterminant kabul edilen lezyonlarda %88 başarı oranı bildirilmektedir.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>
                <a:latin typeface="Times New Roman" pitchFamily="18" charset="0"/>
              </a:rPr>
              <a:t>Malign nodül değerlendirmesinde sensitivitesi %98’dir.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>
                <a:latin typeface="Times New Roman" pitchFamily="18" charset="0"/>
              </a:rPr>
              <a:t>SUV max&gt;2.5 olan olgularda sensitivite %97, spesifisite %82 ve başarı %92 olarak hesaplanmış.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>
                <a:latin typeface="Times New Roman" pitchFamily="18" charset="0"/>
              </a:rPr>
              <a:t>Sensitivite %90-100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smtClean="0">
                <a:latin typeface="Times New Roman" pitchFamily="18" charset="0"/>
              </a:rPr>
              <a:t>Spesifisite %69-95</a:t>
            </a:r>
          </a:p>
          <a:p>
            <a:pPr eaLnBrk="1" hangingPunct="1">
              <a:lnSpc>
                <a:spcPct val="80000"/>
              </a:lnSpc>
            </a:pPr>
            <a:endParaRPr lang="tr-TR" altLang="tr-TR" sz="1800" smtClean="0">
              <a:latin typeface="Times New Roman" pitchFamily="18" charset="0"/>
            </a:endParaRPr>
          </a:p>
        </p:txBody>
      </p:sp>
      <p:pic>
        <p:nvPicPr>
          <p:cNvPr id="1638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60788"/>
            <a:ext cx="9144000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 smtClean="0"/>
              <a:t>Akciğer kanserlerinde PET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0038" y="1557338"/>
            <a:ext cx="7560539" cy="39608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 sz="2500" b="1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105000"/>
              </a:lnSpc>
            </a:pPr>
            <a:r>
              <a:rPr lang="tr-TR" altLang="tr-TR" sz="2500" b="1" smtClean="0">
                <a:latin typeface="Times New Roman" pitchFamily="18" charset="0"/>
              </a:rPr>
              <a:t>Preoperatif evrelendirme </a:t>
            </a:r>
          </a:p>
          <a:p>
            <a:pPr eaLnBrk="1" hangingPunct="1">
              <a:lnSpc>
                <a:spcPct val="105000"/>
              </a:lnSpc>
              <a:buFont typeface="Wingdings" pitchFamily="2" charset="2"/>
              <a:buNone/>
            </a:pPr>
            <a:r>
              <a:rPr lang="tr-TR" altLang="tr-TR" sz="2500" b="1" smtClean="0">
                <a:latin typeface="Times New Roman" pitchFamily="18" charset="0"/>
              </a:rPr>
              <a:t>	(hastalık yaygınlığının değerlendirilmesi, TNM değerlendirilmesi, operabilitenin belirlenmesi)</a:t>
            </a:r>
          </a:p>
          <a:p>
            <a:pPr eaLnBrk="1" hangingPunct="1">
              <a:lnSpc>
                <a:spcPct val="105000"/>
              </a:lnSpc>
              <a:buFont typeface="Wingdings" pitchFamily="2" charset="2"/>
              <a:buNone/>
            </a:pPr>
            <a:endParaRPr lang="tr-TR" altLang="tr-TR" sz="2500" b="1" smtClean="0">
              <a:latin typeface="Times New Roman" pitchFamily="18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tr-TR" altLang="tr-TR" sz="2500" b="1" smtClean="0">
                <a:latin typeface="Times New Roman" pitchFamily="18" charset="0"/>
              </a:rPr>
              <a:t> Rekürren hastalığın tesbiti </a:t>
            </a:r>
          </a:p>
          <a:p>
            <a:pPr eaLnBrk="1" hangingPunct="1">
              <a:lnSpc>
                <a:spcPct val="105000"/>
              </a:lnSpc>
              <a:buFont typeface="Wingdings" pitchFamily="2" charset="2"/>
              <a:buNone/>
            </a:pPr>
            <a:endParaRPr lang="tr-TR" altLang="tr-TR" sz="2500" b="1" smtClean="0">
              <a:latin typeface="Times New Roman" pitchFamily="18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tr-TR" altLang="tr-TR" sz="2500" b="1" smtClean="0">
                <a:latin typeface="Times New Roman" pitchFamily="18" charset="0"/>
              </a:rPr>
              <a:t>Radyoterapi planlanması</a:t>
            </a:r>
            <a:r>
              <a:rPr lang="tr-TR" altLang="tr-TR" sz="25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71</Words>
  <Application>Microsoft Office PowerPoint</Application>
  <PresentationFormat>Ekran Gösterisi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FDG tutulumunun değerlendirilmesi</vt:lpstr>
      <vt:lpstr>Soliter pulmoner nodüllerde PET</vt:lpstr>
      <vt:lpstr>Akciğer kanserlerinde PET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Onkoloji’de Nükleer Tıp</dc:title>
  <dc:creator>user</dc:creator>
  <cp:lastModifiedBy>user</cp:lastModifiedBy>
  <cp:revision>5</cp:revision>
  <dcterms:created xsi:type="dcterms:W3CDTF">2020-11-05T08:26:57Z</dcterms:created>
  <dcterms:modified xsi:type="dcterms:W3CDTF">2020-11-05T08:30:07Z</dcterms:modified>
</cp:coreProperties>
</file>