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7"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6EAFBDB-5989-4E7E-9A15-D5D7D9069041}"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406438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EAFBDB-5989-4E7E-9A15-D5D7D9069041}"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2469944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EAFBDB-5989-4E7E-9A15-D5D7D9069041}"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1078113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EAFBDB-5989-4E7E-9A15-D5D7D9069041}"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992162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6EAFBDB-5989-4E7E-9A15-D5D7D9069041}"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3396301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6EAFBDB-5989-4E7E-9A15-D5D7D9069041}"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2733547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6EAFBDB-5989-4E7E-9A15-D5D7D9069041}" type="datetimeFigureOut">
              <a:rPr lang="tr-TR" smtClean="0"/>
              <a:t>13.02.2021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201005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6EAFBDB-5989-4E7E-9A15-D5D7D9069041}" type="datetimeFigureOut">
              <a:rPr lang="tr-TR" smtClean="0"/>
              <a:t>13.02.2021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4013620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6EAFBDB-5989-4E7E-9A15-D5D7D9069041}" type="datetimeFigureOut">
              <a:rPr lang="tr-TR" smtClean="0"/>
              <a:t>13.02.2021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933266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6EAFBDB-5989-4E7E-9A15-D5D7D9069041}"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293775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6EAFBDB-5989-4E7E-9A15-D5D7D9069041}"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2385229-AB67-446A-AC56-30B9712C063D}" type="slidenum">
              <a:rPr lang="tr-TR" smtClean="0"/>
              <a:t>‹#›</a:t>
            </a:fld>
            <a:endParaRPr lang="tr-TR"/>
          </a:p>
        </p:txBody>
      </p:sp>
    </p:spTree>
    <p:extLst>
      <p:ext uri="{BB962C8B-B14F-4D97-AF65-F5344CB8AC3E}">
        <p14:creationId xmlns:p14="http://schemas.microsoft.com/office/powerpoint/2010/main" val="356134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EAFBDB-5989-4E7E-9A15-D5D7D9069041}" type="datetimeFigureOut">
              <a:rPr lang="tr-TR" smtClean="0"/>
              <a:t>13.02.2021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385229-AB67-446A-AC56-30B9712C063D}" type="slidenum">
              <a:rPr lang="tr-TR" smtClean="0"/>
              <a:t>‹#›</a:t>
            </a:fld>
            <a:endParaRPr lang="tr-TR"/>
          </a:p>
        </p:txBody>
      </p:sp>
    </p:spTree>
    <p:extLst>
      <p:ext uri="{BB962C8B-B14F-4D97-AF65-F5344CB8AC3E}">
        <p14:creationId xmlns:p14="http://schemas.microsoft.com/office/powerpoint/2010/main" val="1504797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marL="228600" lvl="0" indent="-228600">
              <a:lnSpc>
                <a:spcPct val="150000"/>
              </a:lnSpc>
              <a:spcBef>
                <a:spcPts val="1000"/>
              </a:spcBef>
              <a:spcAft>
                <a:spcPts val="800"/>
              </a:spcAft>
            </a:pPr>
            <a:r>
              <a:rPr lang="tr-TR" sz="3200" b="1" dirty="0">
                <a:solidFill>
                  <a:prstClr val="black"/>
                </a:solidFill>
                <a:latin typeface="Times New Roman" panose="02020603050405020304" pitchFamily="18" charset="0"/>
                <a:ea typeface="Times New Roman" panose="02020603050405020304" pitchFamily="18" charset="0"/>
                <a:cs typeface="+mn-cs"/>
              </a:rPr>
              <a:t>UYUM GÜÇLÜĞÜ </a:t>
            </a:r>
            <a:r>
              <a:rPr lang="tr-TR" sz="3200" b="1">
                <a:solidFill>
                  <a:prstClr val="black"/>
                </a:solidFill>
                <a:latin typeface="Times New Roman" panose="02020603050405020304" pitchFamily="18" charset="0"/>
                <a:ea typeface="Times New Roman" panose="02020603050405020304" pitchFamily="18" charset="0"/>
                <a:cs typeface="+mn-cs"/>
              </a:rPr>
              <a:t>GÖSTEREN </a:t>
            </a:r>
            <a:r>
              <a:rPr lang="tr-TR" sz="3200" b="1" smtClean="0">
                <a:solidFill>
                  <a:prstClr val="black"/>
                </a:solidFill>
                <a:latin typeface="Times New Roman" panose="02020603050405020304" pitchFamily="18" charset="0"/>
                <a:ea typeface="Times New Roman" panose="02020603050405020304" pitchFamily="18" charset="0"/>
                <a:cs typeface="+mn-cs"/>
              </a:rPr>
              <a:t>ÇOCUKLAR</a:t>
            </a:r>
            <a:r>
              <a:rPr lang="tr-TR" sz="3200" b="1" dirty="0">
                <a:solidFill>
                  <a:prstClr val="black"/>
                </a:solidFill>
                <a:latin typeface="Times New Roman" panose="02020603050405020304" pitchFamily="18" charset="0"/>
                <a:ea typeface="Times New Roman" panose="02020603050405020304" pitchFamily="18" charset="0"/>
                <a:cs typeface="+mn-cs"/>
              </a:rPr>
              <a:t/>
            </a:r>
            <a:br>
              <a:rPr lang="tr-TR" sz="3200" b="1" dirty="0">
                <a:solidFill>
                  <a:prstClr val="black"/>
                </a:solidFill>
                <a:latin typeface="Times New Roman" panose="02020603050405020304" pitchFamily="18" charset="0"/>
                <a:ea typeface="Times New Roman" panose="02020603050405020304" pitchFamily="18" charset="0"/>
                <a:cs typeface="+mn-cs"/>
              </a:rPr>
            </a:br>
            <a:endParaRPr lang="tr-TR" sz="3200"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997094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Anti-sosyal Davranış Gösteren Çocuklar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Anti-sosyal davranış gösteren çocuklar</a:t>
            </a:r>
            <a:r>
              <a:rPr lang="tr-TR" b="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kaçak çocuklar, suçlu çocuklar ve hırsızlık yapan çocuklar şeklinde gruplandırılmaktadır. </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3615367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nSpc>
                <a:spcPct val="150000"/>
              </a:lnSpc>
              <a:spcAft>
                <a:spcPts val="800"/>
              </a:spcAft>
            </a:pPr>
            <a:r>
              <a:rPr lang="tr-TR" sz="2400" b="1" dirty="0">
                <a:latin typeface="Times New Roman" panose="02020603050405020304" pitchFamily="18" charset="0"/>
                <a:ea typeface="Times New Roman" panose="02020603050405020304" pitchFamily="18" charset="0"/>
              </a:rPr>
              <a:t>UYUM GÜÇLÜĞÜ GÖSTEREN ÇOCUKLARIN ÖZELLİKLERİ</a:t>
            </a:r>
            <a:r>
              <a:rPr lang="tr-TR" sz="2400" dirty="0">
                <a:latin typeface="Times New Roman" panose="02020603050405020304" pitchFamily="18" charset="0"/>
                <a:ea typeface="Times New Roman" panose="02020603050405020304" pitchFamily="18" charset="0"/>
              </a:rPr>
              <a:t/>
            </a:r>
            <a:br>
              <a:rPr lang="tr-TR" sz="2400" dirty="0">
                <a:latin typeface="Times New Roman" panose="02020603050405020304" pitchFamily="18" charset="0"/>
                <a:ea typeface="Times New Roman" panose="02020603050405020304" pitchFamily="18" charset="0"/>
              </a:rPr>
            </a:br>
            <a:endParaRPr lang="tr-TR" sz="2400" dirty="0"/>
          </a:p>
        </p:txBody>
      </p:sp>
      <p:sp>
        <p:nvSpPr>
          <p:cNvPr id="3" name="İçerik Yer Tutucusu 2"/>
          <p:cNvSpPr>
            <a:spLocks noGrp="1"/>
          </p:cNvSpPr>
          <p:nvPr>
            <p:ph idx="1"/>
          </p:nvPr>
        </p:nvSpPr>
        <p:spPr/>
        <p:txBody>
          <a:bodyPr>
            <a:normAutofit fontScale="70000" lnSpcReduction="20000"/>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Ağır ve çok ağır derecede uyum güçlüğü yaşayan çocuklar akranlarından çok farklı özellikler gösterirler. Bu özellikler şu şekilde sıralanabilir:</a:t>
            </a:r>
          </a:p>
          <a:p>
            <a:pPr marL="342900" lvl="0" indent="-342900" algn="just">
              <a:lnSpc>
                <a:spcPct val="150000"/>
              </a:lnSpc>
              <a:spcAft>
                <a:spcPts val="800"/>
              </a:spcAft>
              <a:buFont typeface="Symbol" panose="05050102010706020507" pitchFamily="18" charset="2"/>
              <a:buChar char=""/>
              <a:tabLst>
                <a:tab pos="228600" algn="l"/>
              </a:tabLst>
            </a:pPr>
            <a:r>
              <a:rPr lang="tr-TR" dirty="0" err="1">
                <a:latin typeface="Times New Roman" panose="02020603050405020304" pitchFamily="18" charset="0"/>
                <a:ea typeface="Times New Roman" panose="02020603050405020304" pitchFamily="18" charset="0"/>
              </a:rPr>
              <a:t>Özbakım</a:t>
            </a:r>
            <a:r>
              <a:rPr lang="tr-TR" dirty="0">
                <a:latin typeface="Times New Roman" panose="02020603050405020304" pitchFamily="18" charset="0"/>
                <a:ea typeface="Times New Roman" panose="02020603050405020304" pitchFamily="18" charset="0"/>
              </a:rPr>
              <a:t> becerilerinden yoksun olan bu çocuklar, uygun yaşa geldikleri halde kendi başlarına giyinip soyunamazlar, tuvalet ihtiyaçlarını karşılamada zorluk yaşarlar. </a:t>
            </a:r>
          </a:p>
          <a:p>
            <a:pPr marL="342900" lvl="0" indent="-342900" algn="just">
              <a:lnSpc>
                <a:spcPct val="150000"/>
              </a:lnSpc>
              <a:spcAft>
                <a:spcPts val="80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Görsel, işitsel, dokunsal algıları akranlarına göre yetersizdir. Bu yetersizliklerinden dolayı çevrelerine karşı duyarsızdırlar.</a:t>
            </a:r>
          </a:p>
          <a:p>
            <a:pPr marL="342900" lvl="0" indent="-342900" algn="just">
              <a:lnSpc>
                <a:spcPct val="150000"/>
              </a:lnSpc>
              <a:spcAft>
                <a:spcPts val="80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Problem çözme, ilişki kuma, neden sonuç ilişkisini ortaya koyma gibi bilişsel becerilerde yetersizdirler.</a:t>
            </a:r>
          </a:p>
          <a:p>
            <a:endParaRPr lang="tr-TR" dirty="0"/>
          </a:p>
        </p:txBody>
      </p:sp>
    </p:spTree>
    <p:extLst>
      <p:ext uri="{BB962C8B-B14F-4D97-AF65-F5344CB8AC3E}">
        <p14:creationId xmlns:p14="http://schemas.microsoft.com/office/powerpoint/2010/main" val="1200333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342900" lvl="0" indent="-342900" algn="just">
              <a:lnSpc>
                <a:spcPct val="150000"/>
              </a:lnSpc>
              <a:spcAft>
                <a:spcPts val="80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Sosyal davranışlardan yoksun oldukları için toplumdaki diğer bireylerle ilişki kuramazlar.</a:t>
            </a:r>
          </a:p>
          <a:p>
            <a:pPr marL="342900" lvl="0" indent="-342900" algn="just">
              <a:lnSpc>
                <a:spcPct val="150000"/>
              </a:lnSpc>
              <a:spcAft>
                <a:spcPts val="80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Bu çocuklar kendini ifade etmede yetersizlik yaşarlar. Konuşulanları anlamaz ve anlamsız şekilde konuşurlar.</a:t>
            </a:r>
          </a:p>
          <a:p>
            <a:pPr marL="342900" lvl="0" indent="-342900" algn="just">
              <a:lnSpc>
                <a:spcPct val="150000"/>
              </a:lnSpc>
              <a:spcAft>
                <a:spcPts val="80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Aynı kalıplarda, sürekli olarak tekrarlanan yalnızca duygusal uyaran elde etmeye yarayan davranışlar  görülmektedir. </a:t>
            </a:r>
          </a:p>
        </p:txBody>
      </p:sp>
    </p:spTree>
    <p:extLst>
      <p:ext uri="{BB962C8B-B14F-4D97-AF65-F5344CB8AC3E}">
        <p14:creationId xmlns:p14="http://schemas.microsoft.com/office/powerpoint/2010/main" val="3683536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nSpc>
                <a:spcPct val="150000"/>
              </a:lnSpc>
              <a:spcAft>
                <a:spcPts val="800"/>
              </a:spcAft>
            </a:pPr>
            <a:r>
              <a:rPr lang="tr-TR" sz="3600" b="1" dirty="0" smtClean="0">
                <a:latin typeface="Times New Roman" panose="02020603050405020304" pitchFamily="18" charset="0"/>
                <a:ea typeface="Times New Roman" panose="02020603050405020304" pitchFamily="18" charset="0"/>
              </a:rPr>
              <a:t>TANI </a:t>
            </a:r>
            <a:r>
              <a:rPr lang="tr-TR" sz="3600" b="1" dirty="0">
                <a:latin typeface="Times New Roman" panose="02020603050405020304" pitchFamily="18" charset="0"/>
                <a:ea typeface="Times New Roman" panose="02020603050405020304" pitchFamily="18" charset="0"/>
              </a:rPr>
              <a:t>VE DEĞERLENDİRME</a:t>
            </a:r>
            <a:r>
              <a:rPr lang="tr-TR" sz="3600" i="1" dirty="0">
                <a:latin typeface="Times New Roman" panose="02020603050405020304" pitchFamily="18" charset="0"/>
                <a:ea typeface="Times New Roman" panose="02020603050405020304" pitchFamily="18" charset="0"/>
              </a:rPr>
              <a:t/>
            </a:r>
            <a:br>
              <a:rPr lang="tr-TR" sz="3600" i="1" dirty="0">
                <a:latin typeface="Times New Roman" panose="02020603050405020304" pitchFamily="18" charset="0"/>
                <a:ea typeface="Times New Roman" panose="02020603050405020304" pitchFamily="18" charset="0"/>
              </a:rPr>
            </a:br>
            <a:endParaRPr lang="tr-TR" sz="3600" dirty="0"/>
          </a:p>
        </p:txBody>
      </p:sp>
      <p:sp>
        <p:nvSpPr>
          <p:cNvPr id="3" name="İçerik Yer Tutucusu 2"/>
          <p:cNvSpPr>
            <a:spLocks noGrp="1"/>
          </p:cNvSpPr>
          <p:nvPr>
            <p:ph idx="1"/>
          </p:nvPr>
        </p:nvSpPr>
        <p:spPr/>
        <p:txBody>
          <a:bodyPr>
            <a:normAutofit fontScale="77500" lnSpcReduction="20000"/>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Uyum güçlüğüne sahip olan çocukların tanılamasında şu yöntemler kullanılmaktadır. </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err="1">
                <a:latin typeface="Times New Roman" panose="02020603050405020304" pitchFamily="18" charset="0"/>
                <a:ea typeface="Times New Roman" panose="02020603050405020304" pitchFamily="18" charset="0"/>
              </a:rPr>
              <a:t>Projektif</a:t>
            </a:r>
            <a:r>
              <a:rPr lang="tr-TR" b="1" dirty="0">
                <a:latin typeface="Times New Roman" panose="02020603050405020304" pitchFamily="18" charset="0"/>
                <a:ea typeface="Times New Roman" panose="02020603050405020304" pitchFamily="18" charset="0"/>
              </a:rPr>
              <a:t> testler:</a:t>
            </a:r>
            <a:r>
              <a:rPr lang="tr-TR" dirty="0">
                <a:latin typeface="Times New Roman" panose="02020603050405020304" pitchFamily="18" charset="0"/>
                <a:ea typeface="Times New Roman" panose="02020603050405020304" pitchFamily="18" charset="0"/>
              </a:rPr>
              <a:t> Bu testleri uygulayıcıların belirli yeterliliğe sahip olması gerekir. Bu testleri yorumlamak oldukça güçtür. Bu testler bireye kişisel gereksinimlerini ve algılarını açığa vurması için belirsiz uyaranları kullanma  olanağı sağlar (</a:t>
            </a:r>
            <a:r>
              <a:rPr lang="tr-TR" dirty="0" err="1">
                <a:latin typeface="Times New Roman" panose="02020603050405020304" pitchFamily="18" charset="0"/>
                <a:ea typeface="Times New Roman" panose="02020603050405020304" pitchFamily="18" charset="0"/>
              </a:rPr>
              <a:t>Culatta</a:t>
            </a:r>
            <a:r>
              <a:rPr lang="tr-TR" dirty="0">
                <a:latin typeface="Times New Roman" panose="02020603050405020304" pitchFamily="18" charset="0"/>
                <a:ea typeface="Times New Roman" panose="02020603050405020304" pitchFamily="18" charset="0"/>
              </a:rPr>
              <a:t> ve </a:t>
            </a:r>
            <a:r>
              <a:rPr lang="tr-TR" dirty="0" err="1">
                <a:latin typeface="Times New Roman" panose="02020603050405020304" pitchFamily="18" charset="0"/>
                <a:ea typeface="Times New Roman" panose="02020603050405020304" pitchFamily="18" charset="0"/>
              </a:rPr>
              <a:t>Tompinks</a:t>
            </a:r>
            <a:r>
              <a:rPr lang="tr-TR" dirty="0">
                <a:latin typeface="Times New Roman" panose="02020603050405020304" pitchFamily="18" charset="0"/>
                <a:ea typeface="Times New Roman" panose="02020603050405020304" pitchFamily="18" charset="0"/>
              </a:rPr>
              <a:t> 1999).</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Objektif testler:</a:t>
            </a:r>
            <a:r>
              <a:rPr lang="tr-TR" dirty="0">
                <a:latin typeface="Times New Roman" panose="02020603050405020304" pitchFamily="18" charset="0"/>
                <a:ea typeface="Times New Roman" panose="02020603050405020304" pitchFamily="18" charset="0"/>
              </a:rPr>
              <a:t> Bu testlerin güvenilir olması bu testlere çocuğun doğru cevap vermesine bağlıdır. Uyum güçlüğü olan çocuklarla normal çocukların verdiği cevapların karşılaştırılmasını sağlar.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617716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Davranış problemi kontrol listesi:</a:t>
            </a:r>
            <a:r>
              <a:rPr lang="tr-TR" dirty="0">
                <a:latin typeface="Times New Roman" panose="02020603050405020304" pitchFamily="18" charset="0"/>
                <a:ea typeface="Times New Roman" panose="02020603050405020304" pitchFamily="18" charset="0"/>
              </a:rPr>
              <a:t> Öğretmenlerden ya da aile üyelerinden çocuktaki bazı anahtar davranışların varlığının belirlenmesi istenir. Bu arada gözlemcinin doğruluğu ve güvenirliği önemlidir.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Davranışların gözlemi:</a:t>
            </a:r>
            <a:r>
              <a:rPr lang="tr-TR" dirty="0">
                <a:latin typeface="Times New Roman" panose="02020603050405020304" pitchFamily="18" charset="0"/>
                <a:ea typeface="Times New Roman" panose="02020603050405020304" pitchFamily="18" charset="0"/>
              </a:rPr>
              <a:t> Çocuk sınıfta arkadaşlarıyla birlikte gözlemlenir. Çocuğun tepkilerinin karşılaştırılacağı önceden belirlenmiş bir cevap şablonu yoktur. Tanılama için davranış örneğine gereksinim duyulmaktadır. </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4277418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EĞİTİMİ</a:t>
            </a:r>
            <a:endParaRPr lang="tr-TR" dirty="0"/>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Uyumsuz çocukların eğitimi çok yönlü etkinliklerin bileşimi olup, çeşitli tedavi, </a:t>
            </a:r>
            <a:r>
              <a:rPr lang="tr-TR" dirty="0" err="1">
                <a:latin typeface="Times New Roman" panose="02020603050405020304" pitchFamily="18" charset="0"/>
                <a:ea typeface="Times New Roman" panose="02020603050405020304" pitchFamily="18" charset="0"/>
              </a:rPr>
              <a:t>terapatik</a:t>
            </a:r>
            <a:r>
              <a:rPr lang="tr-TR" dirty="0">
                <a:latin typeface="Times New Roman" panose="02020603050405020304" pitchFamily="18" charset="0"/>
                <a:ea typeface="Times New Roman" panose="02020603050405020304" pitchFamily="18" charset="0"/>
              </a:rPr>
              <a:t> hizmetleri gerektirir. </a:t>
            </a:r>
            <a:r>
              <a:rPr lang="tr-TR" dirty="0" err="1">
                <a:latin typeface="Times New Roman" panose="02020603050405020304" pitchFamily="18" charset="0"/>
                <a:ea typeface="Times New Roman" panose="02020603050405020304" pitchFamily="18" charset="0"/>
              </a:rPr>
              <a:t>Terapatik</a:t>
            </a:r>
            <a:r>
              <a:rPr lang="tr-TR" dirty="0">
                <a:latin typeface="Times New Roman" panose="02020603050405020304" pitchFamily="18" charset="0"/>
                <a:ea typeface="Times New Roman" panose="02020603050405020304" pitchFamily="18" charset="0"/>
              </a:rPr>
              <a:t> hizmetler bireysel ve grup terapisi olmak üzere ikiye ayrılmaktadır.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Bireysel terapi;</a:t>
            </a:r>
            <a:r>
              <a:rPr lang="tr-TR" dirty="0">
                <a:latin typeface="Times New Roman" panose="02020603050405020304" pitchFamily="18" charset="0"/>
                <a:ea typeface="Times New Roman" panose="02020603050405020304" pitchFamily="18" charset="0"/>
              </a:rPr>
              <a:t> genellikle problemin, terapist ve çocuğun karşılıklı oturup konuşarak çözüldüğü bir terapi şekli olup çocuk açısından daha yaralıdır. </a:t>
            </a:r>
            <a:endParaRPr lang="tr-TR" i="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52770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nSpc>
                <a:spcPct val="150000"/>
              </a:lnSpc>
            </a:pPr>
            <a:r>
              <a:rPr lang="tr-TR" sz="2600" b="1" dirty="0">
                <a:solidFill>
                  <a:prstClr val="black"/>
                </a:solidFill>
                <a:latin typeface="Times New Roman" panose="02020603050405020304" pitchFamily="18" charset="0"/>
                <a:ea typeface="Times New Roman" panose="02020603050405020304" pitchFamily="18" charset="0"/>
              </a:rPr>
              <a:t>Grup terapisi</a:t>
            </a:r>
            <a:r>
              <a:rPr lang="tr-TR" sz="2600" dirty="0">
                <a:solidFill>
                  <a:prstClr val="black"/>
                </a:solidFill>
                <a:latin typeface="Times New Roman" panose="02020603050405020304" pitchFamily="18" charset="0"/>
                <a:ea typeface="Times New Roman" panose="02020603050405020304" pitchFamily="18" charset="0"/>
              </a:rPr>
              <a:t> ise durumları birbirine benzer kişilerin bir araya getirilmesiyle oluşturulur. Grup hep birlikte ortak problemler üzerinde tartışır, bu arada birey sırasını beklemeyi, tartışmayı, kendini tanımayı öğrenir</a:t>
            </a:r>
            <a:endParaRPr lang="tr-TR" sz="2600" dirty="0">
              <a:solidFill>
                <a:prstClr val="black"/>
              </a:solidFill>
            </a:endParaRPr>
          </a:p>
          <a:p>
            <a:pPr>
              <a:lnSpc>
                <a:spcPct val="150000"/>
              </a:lnSpc>
            </a:pPr>
            <a:endParaRPr lang="tr-TR" dirty="0"/>
          </a:p>
        </p:txBody>
      </p:sp>
    </p:spTree>
    <p:extLst>
      <p:ext uri="{BB962C8B-B14F-4D97-AF65-F5344CB8AC3E}">
        <p14:creationId xmlns:p14="http://schemas.microsoft.com/office/powerpoint/2010/main" val="25281605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dirty="0">
                <a:latin typeface="Times New Roman" panose="02020603050405020304" pitchFamily="18" charset="0"/>
                <a:ea typeface="Times New Roman" panose="02020603050405020304" pitchFamily="18" charset="0"/>
              </a:rPr>
              <a:t>Uyumsuz çocukların eğitimlerinde sanat ve mesleki eğitim çalışmaları önemli bir yer tutar. Resim ve heykel çalışmaları uyumsuz çocukların eğitimlerinde oldukça yararlı sonuçlar sağlamaktadır. Uyumsuz çocuklar çeşitli araçlar, gereçler ve renkler kullanarak kendi duygu ve düşüncelerini şekillerle ifade edebilirler. </a:t>
            </a:r>
            <a:endParaRPr lang="tr-TR" dirty="0"/>
          </a:p>
        </p:txBody>
      </p:sp>
    </p:spTree>
    <p:extLst>
      <p:ext uri="{BB962C8B-B14F-4D97-AF65-F5344CB8AC3E}">
        <p14:creationId xmlns:p14="http://schemas.microsoft.com/office/powerpoint/2010/main" val="22095361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nSpc>
                <a:spcPct val="150000"/>
              </a:lnSpc>
            </a:pPr>
            <a:r>
              <a:rPr lang="tr-TR" dirty="0">
                <a:solidFill>
                  <a:prstClr val="black"/>
                </a:solidFill>
                <a:latin typeface="Times New Roman" panose="02020603050405020304" pitchFamily="18" charset="0"/>
                <a:ea typeface="Times New Roman" panose="02020603050405020304" pitchFamily="18" charset="0"/>
              </a:rPr>
              <a:t>Çocuk için  bilhassa yeni şeyler yaratmak kendisine karşı güven duymalarını sağlar. Bu çalışmaların çocuğun yaş seviyesine göre ayarlanması, kullanılacak araç ve gereçlerin de ona göre seçilmesi gereklidir. Resim için her türlü boyalar ve kağıtlar, heykel ve modelaj çalışmaları için kil çamuru, yumuşak ve sert taşlar, çeşitli ağaçlar gibi gereçler kullanılabilir </a:t>
            </a:r>
            <a:endParaRPr lang="tr-TR" dirty="0">
              <a:solidFill>
                <a:prstClr val="black"/>
              </a:solidFill>
            </a:endParaRPr>
          </a:p>
          <a:p>
            <a:pPr>
              <a:lnSpc>
                <a:spcPct val="150000"/>
              </a:lnSpc>
            </a:pPr>
            <a:endParaRPr lang="tr-TR" dirty="0"/>
          </a:p>
        </p:txBody>
      </p:sp>
    </p:spTree>
    <p:extLst>
      <p:ext uri="{BB962C8B-B14F-4D97-AF65-F5344CB8AC3E}">
        <p14:creationId xmlns:p14="http://schemas.microsoft.com/office/powerpoint/2010/main" val="22028836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defTabSz="457200" fontAlgn="base">
              <a:lnSpc>
                <a:spcPct val="150000"/>
              </a:lnSpc>
              <a:buClr>
                <a:srgbClr val="A53010"/>
              </a:buClr>
              <a:buFont typeface="Wingdings 3" charset="2"/>
              <a:buChar char=""/>
            </a:pPr>
            <a:r>
              <a:rPr lang="tr-TR" sz="2000" dirty="0">
                <a:solidFill>
                  <a:prstClr val="black">
                    <a:lumMod val="75000"/>
                    <a:lumOff val="25000"/>
                  </a:prstClr>
                </a:solidFill>
                <a:latin typeface="Times New Roman"/>
                <a:ea typeface="Times New Roman"/>
              </a:rPr>
              <a:t>KAYNAKLAR</a:t>
            </a:r>
          </a:p>
          <a:p>
            <a:pPr marL="742950" lvl="1" indent="-285750" defTabSz="457200" fontAlgn="base">
              <a:lnSpc>
                <a:spcPct val="100000"/>
              </a:lnSpc>
              <a:spcBef>
                <a:spcPts val="1000"/>
              </a:spcBef>
              <a:buClr>
                <a:srgbClr val="A53010"/>
              </a:buClr>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solidFill>
                <a:prstClr val="black">
                  <a:lumMod val="75000"/>
                  <a:lumOff val="25000"/>
                </a:prstClr>
              </a:solidFill>
              <a:latin typeface="Times New Roman"/>
              <a:ea typeface="Times New Roman"/>
              <a:cs typeface="Times New Roman"/>
            </a:endParaRPr>
          </a:p>
          <a:p>
            <a:pPr marL="742950" lvl="1" indent="-285750" defTabSz="457200" fontAlgn="base">
              <a:lnSpc>
                <a:spcPct val="100000"/>
              </a:lnSpc>
              <a:spcBef>
                <a:spcPts val="1000"/>
              </a:spcBef>
              <a:buClr>
                <a:srgbClr val="A53010"/>
              </a:buClr>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solidFill>
                <a:prstClr val="black">
                  <a:lumMod val="75000"/>
                  <a:lumOff val="25000"/>
                </a:prstClr>
              </a:solidFill>
              <a:latin typeface="Times New Roman"/>
              <a:ea typeface="Times New Roman"/>
              <a:cs typeface="Times New Roman"/>
            </a:endParaRPr>
          </a:p>
        </p:txBody>
      </p:sp>
    </p:spTree>
    <p:extLst>
      <p:ext uri="{BB962C8B-B14F-4D97-AF65-F5344CB8AC3E}">
        <p14:creationId xmlns:p14="http://schemas.microsoft.com/office/powerpoint/2010/main" val="827520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smtClean="0">
              <a:latin typeface="Times New Roman" panose="02020603050405020304" pitchFamily="18" charset="0"/>
              <a:ea typeface="Times New Roman" panose="02020603050405020304" pitchFamily="18" charset="0"/>
            </a:endParaRPr>
          </a:p>
          <a:p>
            <a:r>
              <a:rPr lang="tr-TR" smtClean="0">
                <a:latin typeface="Times New Roman" panose="02020603050405020304" pitchFamily="18" charset="0"/>
                <a:ea typeface="Times New Roman" panose="02020603050405020304" pitchFamily="18" charset="0"/>
              </a:rPr>
              <a:t>Çocukların </a:t>
            </a:r>
            <a:r>
              <a:rPr lang="tr-TR" dirty="0">
                <a:latin typeface="Times New Roman" panose="02020603050405020304" pitchFamily="18" charset="0"/>
                <a:ea typeface="Times New Roman" panose="02020603050405020304" pitchFamily="18" charset="0"/>
              </a:rPr>
              <a:t>davranışları yönünden dengeli ve uyumlu yetişmeleri, sağlıklı ve başarılı bir toplumun temelini oluşturmaktadır. Büyümekte ve gelişmekte olan çocuk bir yandan çevresine uyum sağlamak için devamlı çaba harcarken, bir yandan da gelişmenin ve uyum sağlamanın getirdiği yeni sorunlarla karşılaşmaktadır</a:t>
            </a:r>
            <a:endParaRPr lang="tr-TR" dirty="0"/>
          </a:p>
        </p:txBody>
      </p:sp>
    </p:spTree>
    <p:extLst>
      <p:ext uri="{BB962C8B-B14F-4D97-AF65-F5344CB8AC3E}">
        <p14:creationId xmlns:p14="http://schemas.microsoft.com/office/powerpoint/2010/main" val="326279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UYUM VE UYUMSUZLUĞUN TANIMI</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Bütün canlıların yaşayabilmeleri ve varlıklarını sürdürebilmeleri için, doğa şartlarına alışmaları, doğanın güçlüklerini yenmeleri, doğa güçleri ile uzlaşarak olumlu bir işbirliği kurmaları gerekir. Bu işlemler dizisine “uyum” denir</a:t>
            </a:r>
            <a:r>
              <a:rPr lang="tr-TR" dirty="0">
                <a:solidFill>
                  <a:srgbClr val="FF0000"/>
                </a:solidFill>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a:t>
            </a:r>
            <a:endParaRPr lang="tr-TR" dirty="0"/>
          </a:p>
        </p:txBody>
      </p:sp>
    </p:spTree>
    <p:extLst>
      <p:ext uri="{BB962C8B-B14F-4D97-AF65-F5344CB8AC3E}">
        <p14:creationId xmlns:p14="http://schemas.microsoft.com/office/powerpoint/2010/main" val="1533670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nSpc>
                <a:spcPct val="150000"/>
              </a:lnSpc>
            </a:pPr>
            <a:r>
              <a:rPr lang="tr-TR" dirty="0">
                <a:solidFill>
                  <a:prstClr val="black"/>
                </a:solidFill>
                <a:latin typeface="Times New Roman" panose="02020603050405020304" pitchFamily="18" charset="0"/>
                <a:ea typeface="Times New Roman" panose="02020603050405020304" pitchFamily="18" charset="0"/>
              </a:rPr>
              <a:t>Uyumun sağlanmasında  sinir sistemi önemlidir. Sinir sistemi, içten gelen  dürtülere ve dıştan gelen etkilere uygun tepkiler göstererek uyumu sağlar, sinir sisteminin bu tepki cevaplarına davranış adı verilmektedir.  Davranışlar, uyumu sağlamaya yönelik ise uyumlu, uyumu sağlamaya yönelik değil ise uyumsuz davranışlar olarak adlandırılmaktadır </a:t>
            </a:r>
            <a:endParaRPr lang="tr-TR" dirty="0">
              <a:solidFill>
                <a:prstClr val="black"/>
              </a:solidFill>
            </a:endParaRPr>
          </a:p>
          <a:p>
            <a:pPr>
              <a:lnSpc>
                <a:spcPct val="150000"/>
              </a:lnSpc>
            </a:pPr>
            <a:endParaRPr lang="tr-TR" dirty="0"/>
          </a:p>
        </p:txBody>
      </p:sp>
    </p:spTree>
    <p:extLst>
      <p:ext uri="{BB962C8B-B14F-4D97-AF65-F5344CB8AC3E}">
        <p14:creationId xmlns:p14="http://schemas.microsoft.com/office/powerpoint/2010/main" val="4184177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NEDENLERİ</a:t>
            </a:r>
            <a:endParaRPr lang="tr-TR" dirty="0"/>
          </a:p>
        </p:txBody>
      </p:sp>
      <p:sp>
        <p:nvSpPr>
          <p:cNvPr id="3" name="İçerik Yer Tutucusu 2"/>
          <p:cNvSpPr>
            <a:spLocks noGrp="1"/>
          </p:cNvSpPr>
          <p:nvPr>
            <p:ph idx="1"/>
          </p:nvPr>
        </p:nvSpPr>
        <p:spPr/>
        <p:txBody>
          <a:bodyPr>
            <a:normAutofit lnSpcReduction="10000"/>
          </a:bodyPr>
          <a:lstStyle/>
          <a:p>
            <a:pPr>
              <a:lnSpc>
                <a:spcPct val="150000"/>
              </a:lnSpc>
            </a:pPr>
            <a:r>
              <a:rPr lang="tr-TR" dirty="0">
                <a:latin typeface="Times New Roman" panose="02020603050405020304" pitchFamily="18" charset="0"/>
                <a:ea typeface="Times New Roman" panose="02020603050405020304" pitchFamily="18" charset="0"/>
              </a:rPr>
              <a:t>Uyumsuz davranışın ortaya çıkmasında </a:t>
            </a:r>
            <a:endParaRPr lang="tr-TR" dirty="0" smtClean="0">
              <a:latin typeface="Times New Roman" panose="02020603050405020304" pitchFamily="18" charset="0"/>
              <a:ea typeface="Times New Roman" panose="02020603050405020304" pitchFamily="18" charset="0"/>
            </a:endParaRPr>
          </a:p>
          <a:p>
            <a:pPr>
              <a:lnSpc>
                <a:spcPct val="150000"/>
              </a:lnSpc>
            </a:pPr>
            <a:r>
              <a:rPr lang="tr-TR" dirty="0" smtClean="0">
                <a:latin typeface="Times New Roman" panose="02020603050405020304" pitchFamily="18" charset="0"/>
                <a:ea typeface="Times New Roman" panose="02020603050405020304" pitchFamily="18" charset="0"/>
              </a:rPr>
              <a:t>kalıtımın</a:t>
            </a:r>
            <a:r>
              <a:rPr lang="tr-TR" dirty="0">
                <a:latin typeface="Times New Roman" panose="02020603050405020304" pitchFamily="18" charset="0"/>
                <a:ea typeface="Times New Roman" panose="02020603050405020304" pitchFamily="18" charset="0"/>
              </a:rPr>
              <a:t>, </a:t>
            </a:r>
            <a:endParaRPr lang="tr-TR" dirty="0" smtClean="0">
              <a:latin typeface="Times New Roman" panose="02020603050405020304" pitchFamily="18" charset="0"/>
              <a:ea typeface="Times New Roman" panose="02020603050405020304" pitchFamily="18" charset="0"/>
            </a:endParaRPr>
          </a:p>
          <a:p>
            <a:pPr>
              <a:lnSpc>
                <a:spcPct val="150000"/>
              </a:lnSpc>
            </a:pPr>
            <a:r>
              <a:rPr lang="tr-TR" dirty="0" smtClean="0">
                <a:latin typeface="Times New Roman" panose="02020603050405020304" pitchFamily="18" charset="0"/>
                <a:ea typeface="Times New Roman" panose="02020603050405020304" pitchFamily="18" charset="0"/>
              </a:rPr>
              <a:t>bedensel etmenler </a:t>
            </a:r>
            <a:r>
              <a:rPr lang="tr-TR" dirty="0">
                <a:latin typeface="Times New Roman" panose="02020603050405020304" pitchFamily="18" charset="0"/>
                <a:ea typeface="Times New Roman" panose="02020603050405020304" pitchFamily="18" charset="0"/>
              </a:rPr>
              <a:t>ve hastalıkların</a:t>
            </a:r>
            <a:r>
              <a:rPr lang="tr-TR" dirty="0" smtClean="0">
                <a:latin typeface="Times New Roman" panose="02020603050405020304" pitchFamily="18" charset="0"/>
                <a:ea typeface="Times New Roman" panose="02020603050405020304" pitchFamily="18" charset="0"/>
              </a:rPr>
              <a:t>,</a:t>
            </a:r>
          </a:p>
          <a:p>
            <a:pPr>
              <a:lnSpc>
                <a:spcPct val="150000"/>
              </a:lnSpc>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temel ihtiyaçların </a:t>
            </a:r>
            <a:r>
              <a:rPr lang="tr-TR" dirty="0" smtClean="0">
                <a:latin typeface="Times New Roman" panose="02020603050405020304" pitchFamily="18" charset="0"/>
                <a:ea typeface="Times New Roman" panose="02020603050405020304" pitchFamily="18" charset="0"/>
              </a:rPr>
              <a:t>doyurulmamasının</a:t>
            </a:r>
          </a:p>
          <a:p>
            <a:pPr>
              <a:lnSpc>
                <a:spcPct val="150000"/>
              </a:lnSpc>
            </a:pPr>
            <a:r>
              <a:rPr lang="tr-TR" dirty="0" smtClean="0">
                <a:latin typeface="Times New Roman" panose="02020603050405020304" pitchFamily="18" charset="0"/>
                <a:ea typeface="Times New Roman" panose="02020603050405020304" pitchFamily="18" charset="0"/>
              </a:rPr>
              <a:t>çevre </a:t>
            </a:r>
            <a:r>
              <a:rPr lang="tr-TR" dirty="0">
                <a:latin typeface="Times New Roman" panose="02020603050405020304" pitchFamily="18" charset="0"/>
                <a:ea typeface="Times New Roman" panose="02020603050405020304" pitchFamily="18" charset="0"/>
              </a:rPr>
              <a:t>ve sosyoekonomik etmenlerin, yanlış eğitimin etkili olduğu belirtilmektedir </a:t>
            </a:r>
            <a:endParaRPr lang="tr-TR" dirty="0"/>
          </a:p>
        </p:txBody>
      </p:sp>
    </p:spTree>
    <p:extLst>
      <p:ext uri="{BB962C8B-B14F-4D97-AF65-F5344CB8AC3E}">
        <p14:creationId xmlns:p14="http://schemas.microsoft.com/office/powerpoint/2010/main" val="3299151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sz="2400" b="1" dirty="0">
                <a:latin typeface="Times New Roman" panose="02020603050405020304" pitchFamily="18" charset="0"/>
                <a:ea typeface="Times New Roman" panose="02020603050405020304" pitchFamily="18" charset="0"/>
              </a:rPr>
              <a:t>UYUM GÜÇLÜĞÜ GÖSTEREN ÇOCUKLARIN SINIFLANDIRILMASI</a:t>
            </a:r>
            <a:endParaRPr lang="tr-TR" sz="2400" i="1" dirty="0">
              <a:latin typeface="Times New Roman" panose="02020603050405020304" pitchFamily="18" charset="0"/>
              <a:ea typeface="Times New Roman" panose="02020603050405020304" pitchFamily="18" charset="0"/>
            </a:endParaRPr>
          </a:p>
          <a:p>
            <a:pPr>
              <a:lnSpc>
                <a:spcPct val="150000"/>
              </a:lnSpc>
            </a:pPr>
            <a:r>
              <a:rPr lang="tr-TR" dirty="0">
                <a:latin typeface="Times New Roman" panose="02020603050405020304" pitchFamily="18" charset="0"/>
                <a:ea typeface="Times New Roman" panose="02020603050405020304" pitchFamily="18" charset="0"/>
              </a:rPr>
              <a:t>Uyumsuz çocuklar alışkanlık ve eğitim problemi olan çocuklar, duygusal gelişimle ilgili problemi olan çocuklar, </a:t>
            </a:r>
            <a:r>
              <a:rPr lang="tr-TR" dirty="0">
                <a:solidFill>
                  <a:prstClr val="black"/>
                </a:solidFill>
                <a:latin typeface="Times New Roman" panose="02020603050405020304" pitchFamily="18" charset="0"/>
                <a:ea typeface="Times New Roman" panose="02020603050405020304" pitchFamily="18" charset="0"/>
              </a:rPr>
              <a:t>gelişim problemi olan </a:t>
            </a:r>
            <a:r>
              <a:rPr lang="tr-TR" dirty="0" smtClean="0">
                <a:solidFill>
                  <a:prstClr val="black"/>
                </a:solidFill>
                <a:latin typeface="Times New Roman" panose="02020603050405020304" pitchFamily="18" charset="0"/>
                <a:ea typeface="Times New Roman" panose="02020603050405020304" pitchFamily="18" charset="0"/>
              </a:rPr>
              <a:t>çocuklar, </a:t>
            </a:r>
            <a:r>
              <a:rPr lang="tr-TR" dirty="0" smtClean="0">
                <a:latin typeface="Times New Roman" panose="02020603050405020304" pitchFamily="18" charset="0"/>
                <a:ea typeface="Times New Roman" panose="02020603050405020304" pitchFamily="18" charset="0"/>
              </a:rPr>
              <a:t>anti-sosyal </a:t>
            </a:r>
            <a:r>
              <a:rPr lang="tr-TR" dirty="0">
                <a:latin typeface="Times New Roman" panose="02020603050405020304" pitchFamily="18" charset="0"/>
                <a:ea typeface="Times New Roman" panose="02020603050405020304" pitchFamily="18" charset="0"/>
              </a:rPr>
              <a:t>davranış gösteren çocuklar </a:t>
            </a:r>
            <a:r>
              <a:rPr lang="tr-TR" dirty="0" smtClean="0">
                <a:latin typeface="Times New Roman" panose="02020603050405020304" pitchFamily="18" charset="0"/>
                <a:ea typeface="Times New Roman" panose="02020603050405020304" pitchFamily="18" charset="0"/>
              </a:rPr>
              <a:t>olmak </a:t>
            </a:r>
            <a:r>
              <a:rPr lang="tr-TR" dirty="0">
                <a:latin typeface="Times New Roman" panose="02020603050405020304" pitchFamily="18" charset="0"/>
                <a:ea typeface="Times New Roman" panose="02020603050405020304" pitchFamily="18" charset="0"/>
              </a:rPr>
              <a:t>üzere  dört grupta incelenmektedir </a:t>
            </a:r>
            <a:endParaRPr lang="tr-TR" dirty="0"/>
          </a:p>
        </p:txBody>
      </p:sp>
    </p:spTree>
    <p:extLst>
      <p:ext uri="{BB962C8B-B14F-4D97-AF65-F5344CB8AC3E}">
        <p14:creationId xmlns:p14="http://schemas.microsoft.com/office/powerpoint/2010/main" val="4119581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Alışkanlık ve Eğitim Problemi Olan Çocuklar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Alışkanlık ve eğitim problemi olan çocuklar; parmak emen, tırnak yiyen, altını ıslatan, yalan söyleyen, tikli olan ve </a:t>
            </a:r>
            <a:r>
              <a:rPr lang="tr-TR" dirty="0" err="1">
                <a:latin typeface="Times New Roman" panose="02020603050405020304" pitchFamily="18" charset="0"/>
                <a:ea typeface="Times New Roman" panose="02020603050405020304" pitchFamily="18" charset="0"/>
              </a:rPr>
              <a:t>masturbasyon</a:t>
            </a:r>
            <a:r>
              <a:rPr lang="tr-TR" dirty="0">
                <a:latin typeface="Times New Roman" panose="02020603050405020304" pitchFamily="18" charset="0"/>
                <a:ea typeface="Times New Roman" panose="02020603050405020304" pitchFamily="18" charset="0"/>
              </a:rPr>
              <a:t> yapan çocuklar olmak üzere  altı grupta incelenmektedir: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1869246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Duygusal Gelişimle İlgili Problemi Olan Çocuklar</a:t>
            </a:r>
          </a:p>
          <a:p>
            <a:pPr>
              <a:lnSpc>
                <a:spcPct val="150000"/>
              </a:lnSpc>
            </a:pPr>
            <a:r>
              <a:rPr lang="tr-TR" dirty="0">
                <a:latin typeface="Times New Roman" panose="02020603050405020304" pitchFamily="18" charset="0"/>
                <a:ea typeface="Times New Roman" panose="02020603050405020304" pitchFamily="18" charset="0"/>
              </a:rPr>
              <a:t>Duygusal gelişimle ilgili problemi olan çocuklar kaygılı, korkulu, öfkeli, inatçı, kaprisli, utangaç, kıskanç ve saldırgan çocuklar şeklinde sınıflandırılmaktadır </a:t>
            </a:r>
            <a:endParaRPr lang="tr-TR" dirty="0"/>
          </a:p>
        </p:txBody>
      </p:sp>
    </p:spTree>
    <p:extLst>
      <p:ext uri="{BB962C8B-B14F-4D97-AF65-F5344CB8AC3E}">
        <p14:creationId xmlns:p14="http://schemas.microsoft.com/office/powerpoint/2010/main" val="3173005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Gelişim Bozuklukları Olan Çocuklar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Gelişim bozuklukları olan çocuklar kekeme olan, dikkat dağınıklığı gösteren ve otistik olan çocuklar şeklinde sınıflandırılmaktadır. </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57656098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773</Words>
  <Application>Microsoft Office PowerPoint</Application>
  <PresentationFormat>Geniş ekran</PresentationFormat>
  <Paragraphs>45</Paragraphs>
  <Slides>19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19</vt:i4>
      </vt:variant>
    </vt:vector>
  </HeadingPairs>
  <TitlesOfParts>
    <vt:vector size="26" baseType="lpstr">
      <vt:lpstr>Arial</vt:lpstr>
      <vt:lpstr>Calibri</vt:lpstr>
      <vt:lpstr>Calibri Light</vt:lpstr>
      <vt:lpstr>Symbol</vt:lpstr>
      <vt:lpstr>Times New Roman</vt:lpstr>
      <vt:lpstr>Wingdings 3</vt:lpstr>
      <vt:lpstr>Office Teması</vt:lpstr>
      <vt:lpstr>UYUM GÜÇLÜĞÜ GÖSTEREN ÇOCUKLAR </vt:lpstr>
      <vt:lpstr>PowerPoint Sunusu</vt:lpstr>
      <vt:lpstr>PowerPoint Sunusu</vt:lpstr>
      <vt:lpstr>PowerPoint Sunusu</vt:lpstr>
      <vt:lpstr>NEDENLERİ</vt:lpstr>
      <vt:lpstr>PowerPoint Sunusu</vt:lpstr>
      <vt:lpstr>PowerPoint Sunusu</vt:lpstr>
      <vt:lpstr>PowerPoint Sunusu</vt:lpstr>
      <vt:lpstr>PowerPoint Sunusu</vt:lpstr>
      <vt:lpstr>PowerPoint Sunusu</vt:lpstr>
      <vt:lpstr>UYUM GÜÇLÜĞÜ GÖSTEREN ÇOCUKLARIN ÖZELLİKLERİ </vt:lpstr>
      <vt:lpstr>PowerPoint Sunusu</vt:lpstr>
      <vt:lpstr>TANI VE DEĞERLENDİRME </vt:lpstr>
      <vt:lpstr>PowerPoint Sunusu</vt:lpstr>
      <vt:lpstr>EĞİTİMİ</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9</cp:revision>
  <dcterms:created xsi:type="dcterms:W3CDTF">2020-11-01T12:53:24Z</dcterms:created>
  <dcterms:modified xsi:type="dcterms:W3CDTF">2021-02-13T19:39:43Z</dcterms:modified>
</cp:coreProperties>
</file>