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56" r:id="rId2"/>
    <p:sldId id="257" r:id="rId3"/>
    <p:sldId id="265" r:id="rId4"/>
    <p:sldId id="264" r:id="rId5"/>
    <p:sldId id="263" r:id="rId6"/>
    <p:sldId id="262" r:id="rId7"/>
    <p:sldId id="261" r:id="rId8"/>
    <p:sldId id="260" r:id="rId9"/>
    <p:sldId id="259" r:id="rId10"/>
    <p:sldId id="258"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214" autoAdjust="0"/>
    <p:restoredTop sz="94660"/>
  </p:normalViewPr>
  <p:slideViewPr>
    <p:cSldViewPr>
      <p:cViewPr varScale="1">
        <p:scale>
          <a:sx n="108" d="100"/>
          <a:sy n="108" d="100"/>
        </p:scale>
        <p:origin x="1302"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4.03.2020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4.03.2020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4.03.2020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4.03.2020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4.03.2020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4.03.2020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4.03.2020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4.03.2020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4.03.2020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4.03.2020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319 Hint Tiyatrosu</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4.  Hafta</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Hint Dramının </a:t>
            </a:r>
            <a:r>
              <a:rPr lang="tr-TR" sz="2700" dirty="0" err="1">
                <a:solidFill>
                  <a:schemeClr val="accent2">
                    <a:lumMod val="75000"/>
                  </a:schemeClr>
                </a:solidFill>
                <a:effectLst>
                  <a:outerShdw blurRad="38100" dist="38100" dir="2700000" algn="tl">
                    <a:srgbClr val="000000">
                      <a:alpha val="43137"/>
                    </a:srgbClr>
                  </a:outerShdw>
                </a:effectLst>
                <a:latin typeface="Comic Sans MS" pitchFamily="66" charset="0"/>
              </a:rPr>
              <a:t>Kaynakaları</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t>
            </a:r>
            <a:r>
              <a:rPr lang="tr-TR" sz="2700" dirty="0" err="1">
                <a:solidFill>
                  <a:schemeClr val="accent2">
                    <a:lumMod val="75000"/>
                  </a:schemeClr>
                </a:solidFill>
                <a:effectLst>
                  <a:outerShdw blurRad="38100" dist="38100" dir="2700000" algn="tl">
                    <a:srgbClr val="000000">
                      <a:alpha val="43137"/>
                    </a:srgbClr>
                  </a:outerShdw>
                </a:effectLst>
                <a:latin typeface="Comic Sans MS" pitchFamily="66" charset="0"/>
              </a:rPr>
              <a:t>Natyaşastra</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II</a:t>
            </a:r>
            <a:br>
              <a:rPr lang="tr-TR" dirty="0">
                <a:solidFill>
                  <a:schemeClr val="accent2">
                    <a:lumMod val="75000"/>
                  </a:schemeClr>
                </a:solidFill>
                <a:effectLst>
                  <a:outerShdw blurRad="38100" dist="38100" dir="2700000" algn="tl">
                    <a:srgbClr val="000000">
                      <a:alpha val="43137"/>
                    </a:srgbClr>
                  </a:outerShdw>
                </a:effectLst>
              </a:rPr>
            </a:b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417 HİNT TİYATROSU</a:t>
            </a:r>
            <a:endParaRPr lang="tr-TR" dirty="0"/>
          </a:p>
        </p:txBody>
      </p:sp>
      <p:sp>
        <p:nvSpPr>
          <p:cNvPr id="3" name="2 İçerik Yer Tutucusu"/>
          <p:cNvSpPr>
            <a:spLocks noGrp="1"/>
          </p:cNvSpPr>
          <p:nvPr>
            <p:ph sz="quarter" idx="1"/>
          </p:nvPr>
        </p:nvSpPr>
        <p:spPr/>
        <p:txBody>
          <a:bodyPr/>
          <a:lstStyle/>
          <a:p>
            <a:pPr algn="ctr"/>
            <a:r>
              <a:rPr lang="tr-TR" dirty="0"/>
              <a:t>Tanrı </a:t>
            </a:r>
            <a:r>
              <a:rPr lang="tr-TR" dirty="0" err="1"/>
              <a:t>Şiva</a:t>
            </a:r>
            <a:r>
              <a:rPr lang="tr-TR" dirty="0"/>
              <a:t> tarafından icat edildiği nakledilen ve erkeklerin oynadığı </a:t>
            </a:r>
            <a:r>
              <a:rPr lang="tr-TR" dirty="0" err="1"/>
              <a:t>Tandava</a:t>
            </a:r>
            <a:r>
              <a:rPr lang="tr-TR" dirty="0"/>
              <a:t> dansı; bir kadın, bir erkek tarafından oynanan </a:t>
            </a:r>
            <a:r>
              <a:rPr lang="tr-TR" dirty="0" err="1"/>
              <a:t>Lasya</a:t>
            </a:r>
            <a:r>
              <a:rPr lang="tr-TR" dirty="0"/>
              <a:t> dansları hemen hemen her dramda yer alırdı.” (Çağdaş, 1964: 28-30)</a:t>
            </a:r>
          </a:p>
          <a:p>
            <a:pPr algn="ctr"/>
            <a:r>
              <a:rPr lang="tr-TR" dirty="0" err="1"/>
              <a:t>Natyaşastra’ya</a:t>
            </a:r>
            <a:r>
              <a:rPr lang="tr-TR" dirty="0"/>
              <a:t> göre Klasik Hint Dramının on türü vardır. En önemlisi ise </a:t>
            </a:r>
            <a:r>
              <a:rPr lang="tr-TR" dirty="0" err="1"/>
              <a:t>Nataka’dır</a:t>
            </a:r>
            <a:r>
              <a:rPr lang="tr-TR" dirty="0"/>
              <a:t>. </a:t>
            </a:r>
            <a:r>
              <a:rPr lang="tr-TR" dirty="0" err="1"/>
              <a:t>Nataka</a:t>
            </a:r>
            <a:r>
              <a:rPr lang="tr-TR" dirty="0"/>
              <a:t> aynı zamanda </a:t>
            </a:r>
            <a:r>
              <a:rPr lang="tr-TR" dirty="0" err="1"/>
              <a:t>Kalidasa’nın</a:t>
            </a:r>
            <a:r>
              <a:rPr lang="tr-TR" dirty="0"/>
              <a:t> dram türündeki eserlerini verdiği tarzdır. </a:t>
            </a:r>
          </a:p>
          <a:p>
            <a:endParaRPr lang="tr-TR" dirty="0"/>
          </a:p>
        </p:txBody>
      </p:sp>
    </p:spTree>
    <p:extLst>
      <p:ext uri="{BB962C8B-B14F-4D97-AF65-F5344CB8AC3E}">
        <p14:creationId xmlns:p14="http://schemas.microsoft.com/office/powerpoint/2010/main" val="1874691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Prof. Dr. Kemal Çağdaş, </a:t>
            </a:r>
            <a:r>
              <a:rPr lang="tr-TR" dirty="0" err="1"/>
              <a:t>Kalidasa’nın</a:t>
            </a:r>
            <a:r>
              <a:rPr lang="tr-TR" dirty="0"/>
              <a:t> Gençlik Eserleri adlı eserinde sahne, dekor ve müzik ile ilgili konular hakkında şu bilgileri vermektedir: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417 HİNT TİYATROSU</a:t>
            </a:r>
            <a:endParaRPr lang="tr-TR" dirty="0"/>
          </a:p>
        </p:txBody>
      </p:sp>
      <p:sp>
        <p:nvSpPr>
          <p:cNvPr id="3" name="2 İçerik Yer Tutucusu"/>
          <p:cNvSpPr>
            <a:spLocks noGrp="1"/>
          </p:cNvSpPr>
          <p:nvPr>
            <p:ph sz="quarter" idx="1"/>
          </p:nvPr>
        </p:nvSpPr>
        <p:spPr/>
        <p:txBody>
          <a:bodyPr/>
          <a:lstStyle/>
          <a:p>
            <a:pPr algn="ctr"/>
            <a:r>
              <a:rPr lang="tr-TR" dirty="0"/>
              <a:t>Hint dramları genel olarak dini bayramlar, tanrılar adına düzenlenen törenler, hanedan üyelerinden biri evlenirken ya da zafer kutlamaları yapılırken oynanırdı. </a:t>
            </a:r>
          </a:p>
        </p:txBody>
      </p:sp>
    </p:spTree>
    <p:extLst>
      <p:ext uri="{BB962C8B-B14F-4D97-AF65-F5344CB8AC3E}">
        <p14:creationId xmlns:p14="http://schemas.microsoft.com/office/powerpoint/2010/main" val="2461629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417 HİNT TİYATROSU</a:t>
            </a:r>
            <a:endParaRPr lang="tr-TR" dirty="0"/>
          </a:p>
        </p:txBody>
      </p:sp>
      <p:sp>
        <p:nvSpPr>
          <p:cNvPr id="3" name="2 İçerik Yer Tutucusu"/>
          <p:cNvSpPr>
            <a:spLocks noGrp="1"/>
          </p:cNvSpPr>
          <p:nvPr>
            <p:ph sz="quarter" idx="1"/>
          </p:nvPr>
        </p:nvSpPr>
        <p:spPr/>
        <p:txBody>
          <a:bodyPr/>
          <a:lstStyle/>
          <a:p>
            <a:pPr algn="ctr"/>
            <a:r>
              <a:rPr lang="tr-TR" dirty="0"/>
              <a:t>Sahne çoğunlukla ya kralın sarayı ya da adına tören yapılan tanrının tapınağı olurdu. Saraylarda kadınlara dans ve sahne sanatının öğretildiği bir salon mevcuttu. Seyircilere ait olan yer, çeşitli renklerdeki direklerle bölünürdü.</a:t>
            </a:r>
          </a:p>
        </p:txBody>
      </p:sp>
    </p:spTree>
    <p:extLst>
      <p:ext uri="{BB962C8B-B14F-4D97-AF65-F5344CB8AC3E}">
        <p14:creationId xmlns:p14="http://schemas.microsoft.com/office/powerpoint/2010/main" val="23957118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417 HİNT TİYATROSU</a:t>
            </a:r>
            <a:endParaRPr lang="tr-TR" dirty="0"/>
          </a:p>
        </p:txBody>
      </p:sp>
      <p:sp>
        <p:nvSpPr>
          <p:cNvPr id="3" name="2 İçerik Yer Tutucusu"/>
          <p:cNvSpPr>
            <a:spLocks noGrp="1"/>
          </p:cNvSpPr>
          <p:nvPr>
            <p:ph sz="quarter" idx="1"/>
          </p:nvPr>
        </p:nvSpPr>
        <p:spPr/>
        <p:txBody>
          <a:bodyPr/>
          <a:lstStyle/>
          <a:p>
            <a:pPr algn="ctr"/>
            <a:r>
              <a:rPr lang="tr-TR" dirty="0"/>
              <a:t>Bu ayrım Brahman, </a:t>
            </a:r>
            <a:r>
              <a:rPr lang="tr-TR" dirty="0" err="1"/>
              <a:t>Kshatriya</a:t>
            </a:r>
            <a:r>
              <a:rPr lang="tr-TR" dirty="0"/>
              <a:t> ve </a:t>
            </a:r>
            <a:r>
              <a:rPr lang="tr-TR" dirty="0" err="1"/>
              <a:t>Vaişya</a:t>
            </a:r>
            <a:r>
              <a:rPr lang="tr-TR" dirty="0"/>
              <a:t> kastından gelenlerin sınıflandırılması için yapılırdı. Sahne renklidir, resim ve kabartmalarla süslüdür. </a:t>
            </a:r>
          </a:p>
        </p:txBody>
      </p:sp>
    </p:spTree>
    <p:extLst>
      <p:ext uri="{BB962C8B-B14F-4D97-AF65-F5344CB8AC3E}">
        <p14:creationId xmlns:p14="http://schemas.microsoft.com/office/powerpoint/2010/main" val="1724175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417 HİNT TİYATROSU</a:t>
            </a:r>
            <a:endParaRPr lang="tr-TR" dirty="0"/>
          </a:p>
        </p:txBody>
      </p:sp>
      <p:sp>
        <p:nvSpPr>
          <p:cNvPr id="3" name="2 İçerik Yer Tutucusu"/>
          <p:cNvSpPr>
            <a:spLocks noGrp="1"/>
          </p:cNvSpPr>
          <p:nvPr>
            <p:ph sz="quarter" idx="1"/>
          </p:nvPr>
        </p:nvSpPr>
        <p:spPr/>
        <p:txBody>
          <a:bodyPr/>
          <a:lstStyle/>
          <a:p>
            <a:pPr algn="ctr"/>
            <a:r>
              <a:rPr lang="tr-TR" dirty="0"/>
              <a:t>Renkli olan perdenin arkasında oyuncuların odaları bulunurdu. Dekor yoktur. Birçok hareketler eşya olmadan yapılırdı. </a:t>
            </a:r>
          </a:p>
        </p:txBody>
      </p:sp>
    </p:spTree>
    <p:extLst>
      <p:ext uri="{BB962C8B-B14F-4D97-AF65-F5344CB8AC3E}">
        <p14:creationId xmlns:p14="http://schemas.microsoft.com/office/powerpoint/2010/main" val="3664049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417 HİNT TİYATROSU</a:t>
            </a:r>
            <a:endParaRPr lang="tr-TR" dirty="0"/>
          </a:p>
        </p:txBody>
      </p:sp>
      <p:sp>
        <p:nvSpPr>
          <p:cNvPr id="3" name="2 İçerik Yer Tutucusu"/>
          <p:cNvSpPr>
            <a:spLocks noGrp="1"/>
          </p:cNvSpPr>
          <p:nvPr>
            <p:ph sz="quarter" idx="1"/>
          </p:nvPr>
        </p:nvSpPr>
        <p:spPr/>
        <p:txBody>
          <a:bodyPr/>
          <a:lstStyle/>
          <a:p>
            <a:pPr algn="ctr"/>
            <a:r>
              <a:rPr lang="tr-TR" dirty="0"/>
              <a:t>Yani örneğin, bir oyuncu kadın bir bitkiyi sulayacaktır ancak bu tasvir için sahneye su ve bitki getirilmezdi. Oyuncu bu durumu jest ve mimikleriyle ifade ederdi. </a:t>
            </a:r>
          </a:p>
        </p:txBody>
      </p:sp>
    </p:spTree>
    <p:extLst>
      <p:ext uri="{BB962C8B-B14F-4D97-AF65-F5344CB8AC3E}">
        <p14:creationId xmlns:p14="http://schemas.microsoft.com/office/powerpoint/2010/main" val="1822320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417 HİNT TİYATROSU</a:t>
            </a:r>
            <a:endParaRPr lang="tr-TR" dirty="0"/>
          </a:p>
        </p:txBody>
      </p:sp>
      <p:sp>
        <p:nvSpPr>
          <p:cNvPr id="3" name="2 İçerik Yer Tutucusu"/>
          <p:cNvSpPr>
            <a:spLocks noGrp="1"/>
          </p:cNvSpPr>
          <p:nvPr>
            <p:ph sz="quarter" idx="1"/>
          </p:nvPr>
        </p:nvSpPr>
        <p:spPr/>
        <p:txBody>
          <a:bodyPr/>
          <a:lstStyle/>
          <a:p>
            <a:pPr algn="ctr"/>
            <a:r>
              <a:rPr lang="tr-TR" dirty="0"/>
              <a:t>Bambu sopalarında sarılmış bezlerden yapılmış hayvan şekilleri, külden yapılmış evler ve mağaralar, arabalar, hayvan başları, sert olmayan maddelerden yapılmış silahlar sahnede kullanılan araçlardandı.</a:t>
            </a:r>
          </a:p>
        </p:txBody>
      </p:sp>
    </p:spTree>
    <p:extLst>
      <p:ext uri="{BB962C8B-B14F-4D97-AF65-F5344CB8AC3E}">
        <p14:creationId xmlns:p14="http://schemas.microsoft.com/office/powerpoint/2010/main" val="1230420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417 HİNT TİYATROSU</a:t>
            </a:r>
            <a:endParaRPr lang="tr-TR" dirty="0"/>
          </a:p>
        </p:txBody>
      </p:sp>
      <p:sp>
        <p:nvSpPr>
          <p:cNvPr id="3" name="2 İçerik Yer Tutucusu"/>
          <p:cNvSpPr>
            <a:spLocks noGrp="1"/>
          </p:cNvSpPr>
          <p:nvPr>
            <p:ph sz="quarter" idx="1"/>
          </p:nvPr>
        </p:nvSpPr>
        <p:spPr/>
        <p:txBody>
          <a:bodyPr/>
          <a:lstStyle/>
          <a:p>
            <a:pPr algn="ctr"/>
            <a:r>
              <a:rPr lang="tr-TR" dirty="0"/>
              <a:t>Genellikle bir davul veya trampet vuruluşundan sonra oyun başlar, sazların kısa bir peşrevi ve kısa bir şarkıdan sonra dua okunurdu. Dramlarda dans, şarkı ve müzikte çok önemli bir yer tutar. </a:t>
            </a:r>
          </a:p>
        </p:txBody>
      </p:sp>
    </p:spTree>
    <p:extLst>
      <p:ext uri="{BB962C8B-B14F-4D97-AF65-F5344CB8AC3E}">
        <p14:creationId xmlns:p14="http://schemas.microsoft.com/office/powerpoint/2010/main" val="30210361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1350</TotalTime>
  <Words>368</Words>
  <Application>Microsoft Office PowerPoint</Application>
  <PresentationFormat>Ekran Gösterisi (4:3)</PresentationFormat>
  <Paragraphs>27</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Century Schoolbook</vt:lpstr>
      <vt:lpstr>Comic Sans MS</vt:lpstr>
      <vt:lpstr>Wingdings</vt:lpstr>
      <vt:lpstr>Wingdings 2</vt:lpstr>
      <vt:lpstr>Oriel</vt:lpstr>
      <vt:lpstr>                  HİN 319 Hint Tiyatrosu  4.  Hafta  Hint Dramının Kaynakaları: Natyaşastra II      </vt:lpstr>
      <vt:lpstr>HİN 319 HİNT TİYATROSU</vt:lpstr>
      <vt:lpstr>HİN 417 HİNT TİYATROSU</vt:lpstr>
      <vt:lpstr>HİN 417 HİNT TİYATROSU</vt:lpstr>
      <vt:lpstr>HİN 417 HİNT TİYATROSU</vt:lpstr>
      <vt:lpstr>HİN 417 HİNT TİYATROSU</vt:lpstr>
      <vt:lpstr>HİN 417 HİNT TİYATROSU</vt:lpstr>
      <vt:lpstr>HİN 417 HİNT TİYATROSU</vt:lpstr>
      <vt:lpstr>HİN 417 HİNT TİYATROSU</vt:lpstr>
      <vt:lpstr>HİN 417 HİNT TİYATROSU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142</cp:revision>
  <dcterms:created xsi:type="dcterms:W3CDTF">2014-11-21T09:52:05Z</dcterms:created>
  <dcterms:modified xsi:type="dcterms:W3CDTF">2020-03-04T13:08:35Z</dcterms:modified>
</cp:coreProperties>
</file>