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
            <a:ext cx="12187767"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5611" name="Rectangle 11"/>
          <p:cNvSpPr>
            <a:spLocks noGrp="1" noChangeArrowheads="1"/>
          </p:cNvSpPr>
          <p:nvPr>
            <p:ph type="ctrTitle" sz="quarter"/>
          </p:nvPr>
        </p:nvSpPr>
        <p:spPr>
          <a:xfrm>
            <a:off x="914400" y="1736726"/>
            <a:ext cx="10363200" cy="1920875"/>
          </a:xfrm>
        </p:spPr>
        <p:txBody>
          <a:bodyPr/>
          <a:lstStyle>
            <a:lvl1pPr>
              <a:defRPr sz="6000"/>
            </a:lvl1pPr>
          </a:lstStyle>
          <a:p>
            <a:pPr lvl="0"/>
            <a:r>
              <a:rPr lang="tr-TR" noProof="0" smtClean="0"/>
              <a:t>Asıl başlık stili için tıklatın</a:t>
            </a:r>
          </a:p>
        </p:txBody>
      </p:sp>
      <p:sp>
        <p:nvSpPr>
          <p:cNvPr id="25612"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endParaRPr lang="tr-TR">
              <a:solidFill>
                <a:srgbClr val="FFFFFF"/>
              </a:solidFill>
            </a:endParaRPr>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tr-TR">
              <a:solidFill>
                <a:srgbClr val="FFFFFF"/>
              </a:solidFill>
            </a:endParaRPr>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91637345-0696-4D23-8ECA-86BBC65661C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896886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D58F9098-8C00-42B0-BE1A-929C362A500D}"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44976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BAAE5876-166D-43F1-AF9F-344457F4570D}"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350965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93A99724-45FB-40CF-B071-1469686A33D1}"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545090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71C6F97-FBD0-4B63-A9C3-4F7E3816E657}"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764986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14CF097D-E1C3-42C5-A70F-387853DE32A9}"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04698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FF85BEE6-2476-4B19-8B8D-1DA3E27906BA}"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2810346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3F65DF17-9AF6-43DA-AF4E-5CF0609B2510}"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07682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B5A89AF-17AE-4AFF-A605-91F71537CD26}"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234922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FC09880D-E499-4B03-962F-D9A00E802803}"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741361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1B6E0DA-5724-41F1-B5CA-363E6755B8F3}"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15511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0EE924B1-9435-48AF-9E77-77FBAE463EB0}" type="slidenum">
              <a:rPr lang="tr-TR" altLang="tr-TR">
                <a:solidFill>
                  <a:srgbClr val="FFFFFF"/>
                </a:solidFill>
              </a:rPr>
              <a:pPr>
                <a:defRPr/>
              </a:pPr>
              <a:t>‹#›</a:t>
            </a:fld>
            <a:endParaRPr lang="tr-TR" altLang="tr-TR">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726837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369096BC-0258-45BB-AE17-C123837773DA}"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599735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BA9E5804-12A4-4865-9BC8-CAF85438DC3E}" type="slidenum">
              <a:rPr lang="tr-TR" altLang="tr-TR">
                <a:solidFill>
                  <a:srgbClr val="FFFFFF"/>
                </a:solidFill>
              </a:rPr>
              <a:pPr>
                <a:defRPr/>
              </a:pPr>
              <a:t>‹#›</a:t>
            </a:fld>
            <a:endParaRPr lang="tr-TR" altLang="tr-TR">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687929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D2935E8E-91B7-48E8-9B5A-D6C44FD60523}"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311872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7976EA4-7A7F-4F8D-83D7-10F07622D2AC}"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859191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609600" y="625157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79" name="Rectangle 3"/>
          <p:cNvSpPr>
            <a:spLocks noGrp="1" noChangeArrowheads="1"/>
          </p:cNvSpPr>
          <p:nvPr>
            <p:ph type="sldNum" sz="quarter" idx="4"/>
          </p:nvPr>
        </p:nvSpPr>
        <p:spPr bwMode="auto">
          <a:xfrm>
            <a:off x="8737600" y="624840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fontAlgn="base">
              <a:spcBef>
                <a:spcPct val="0"/>
              </a:spcBef>
              <a:spcAft>
                <a:spcPct val="0"/>
              </a:spcAft>
              <a:defRPr/>
            </a:pPr>
            <a:fld id="{021ED449-C7AF-4202-816F-3B69699AED6A}"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grpSp>
        <p:nvGrpSpPr>
          <p:cNvPr id="1028" name="Group 4"/>
          <p:cNvGrpSpPr>
            <a:grpSpLocks/>
          </p:cNvGrpSpPr>
          <p:nvPr/>
        </p:nvGrpSpPr>
        <p:grpSpPr bwMode="auto">
          <a:xfrm>
            <a:off x="1" y="1"/>
            <a:ext cx="12187767"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2458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2458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4589" name="Rectangle 13"/>
          <p:cNvSpPr>
            <a:spLocks noGrp="1" noRot="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4165600" y="624840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91" name="Rectangle 15"/>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extLst>
      <p:ext uri="{BB962C8B-B14F-4D97-AF65-F5344CB8AC3E}">
        <p14:creationId xmlns:p14="http://schemas.microsoft.com/office/powerpoint/2010/main" val="255765457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2.wmf"/><Relationship Id="rId2" Type="http://schemas.openxmlformats.org/officeDocument/2006/relationships/slideLayout" Target="../slideLayouts/slideLayout15.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image" Target="../media/image1.wmf"/><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3.wmf"/><Relationship Id="rId2" Type="http://schemas.openxmlformats.org/officeDocument/2006/relationships/slideLayout" Target="../slideLayouts/slideLayout16.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image" Target="../media/image1.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Rot="1" noChangeArrowheads="1"/>
          </p:cNvSpPr>
          <p:nvPr>
            <p:ph type="title"/>
          </p:nvPr>
        </p:nvSpPr>
        <p:spPr/>
        <p:txBody>
          <a:bodyPr/>
          <a:lstStyle/>
          <a:p>
            <a:pPr eaLnBrk="1" hangingPunct="1">
              <a:defRPr/>
            </a:pPr>
            <a:r>
              <a:rPr lang="tr-TR" b="0" smtClean="0"/>
              <a:t>Toprak Islah Yöntemleri</a:t>
            </a:r>
          </a:p>
        </p:txBody>
      </p:sp>
      <p:sp>
        <p:nvSpPr>
          <p:cNvPr id="237571" name="Rectangle 3"/>
          <p:cNvSpPr>
            <a:spLocks noGrp="1" noChangeArrowheads="1"/>
          </p:cNvSpPr>
          <p:nvPr>
            <p:ph type="body" idx="1"/>
          </p:nvPr>
        </p:nvSpPr>
        <p:spPr/>
        <p:txBody>
          <a:bodyPr/>
          <a:lstStyle/>
          <a:p>
            <a:pPr marL="609600" indent="-609600" eaLnBrk="1" hangingPunct="1">
              <a:buFont typeface="Wingdings" panose="05000000000000000000" pitchFamily="2" charset="2"/>
              <a:buAutoNum type="arabicPeriod"/>
              <a:defRPr/>
            </a:pPr>
            <a:endParaRPr lang="tr-TR" sz="3600" b="1" dirty="0"/>
          </a:p>
          <a:p>
            <a:pPr marL="609600" indent="-609600" eaLnBrk="1" hangingPunct="1">
              <a:buFont typeface="Wingdings" panose="05000000000000000000" pitchFamily="2" charset="2"/>
              <a:buAutoNum type="arabicPeriod"/>
              <a:defRPr/>
            </a:pPr>
            <a:r>
              <a:rPr lang="tr-TR" sz="3600" b="1" dirty="0"/>
              <a:t>Fiziksel ıslah</a:t>
            </a:r>
            <a:r>
              <a:rPr lang="tr-TR" sz="3600" dirty="0"/>
              <a:t> </a:t>
            </a:r>
          </a:p>
          <a:p>
            <a:pPr marL="609600" indent="-609600" eaLnBrk="1" hangingPunct="1">
              <a:buFont typeface="Wingdings" panose="05000000000000000000" pitchFamily="2" charset="2"/>
              <a:buAutoNum type="arabicPeriod"/>
              <a:defRPr/>
            </a:pPr>
            <a:r>
              <a:rPr lang="tr-TR" sz="3600" b="1" dirty="0"/>
              <a:t>Biyolojik Islah</a:t>
            </a:r>
            <a:r>
              <a:rPr lang="tr-TR" sz="3600" dirty="0"/>
              <a:t> </a:t>
            </a:r>
          </a:p>
          <a:p>
            <a:pPr marL="609600" indent="-609600" eaLnBrk="1" hangingPunct="1">
              <a:buFont typeface="Wingdings" panose="05000000000000000000" pitchFamily="2" charset="2"/>
              <a:buAutoNum type="arabicPeriod"/>
              <a:defRPr/>
            </a:pPr>
            <a:r>
              <a:rPr lang="tr-TR" sz="3600" b="1" dirty="0"/>
              <a:t>Kimyasal ıslah</a:t>
            </a:r>
            <a:r>
              <a:rPr lang="tr-TR" sz="3600" dirty="0"/>
              <a:t> </a:t>
            </a:r>
          </a:p>
          <a:p>
            <a:pPr marL="609600" indent="-609600" eaLnBrk="1" hangingPunct="1">
              <a:buFont typeface="Wingdings" panose="05000000000000000000" pitchFamily="2" charset="2"/>
              <a:buAutoNum type="arabicPeriod"/>
              <a:defRPr/>
            </a:pPr>
            <a:r>
              <a:rPr lang="tr-TR" sz="3600" dirty="0"/>
              <a:t>Yıkama </a:t>
            </a:r>
          </a:p>
        </p:txBody>
      </p:sp>
    </p:spTree>
    <p:extLst>
      <p:ext uri="{BB962C8B-B14F-4D97-AF65-F5344CB8AC3E}">
        <p14:creationId xmlns:p14="http://schemas.microsoft.com/office/powerpoint/2010/main" val="3031034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Rot="1" noChangeArrowheads="1"/>
          </p:cNvSpPr>
          <p:nvPr>
            <p:ph type="title"/>
          </p:nvPr>
        </p:nvSpPr>
        <p:spPr/>
        <p:txBody>
          <a:bodyPr/>
          <a:lstStyle/>
          <a:p>
            <a:pPr eaLnBrk="1" hangingPunct="1">
              <a:defRPr/>
            </a:pPr>
            <a:r>
              <a:rPr lang="tr-TR" b="0" smtClean="0"/>
              <a:t>Kimyasal ıslah</a:t>
            </a:r>
          </a:p>
        </p:txBody>
      </p:sp>
      <p:sp>
        <p:nvSpPr>
          <p:cNvPr id="249859" name="Rectangle 3"/>
          <p:cNvSpPr>
            <a:spLocks noGrp="1" noChangeArrowheads="1"/>
          </p:cNvSpPr>
          <p:nvPr>
            <p:ph type="body" idx="1"/>
          </p:nvPr>
        </p:nvSpPr>
        <p:spPr>
          <a:xfrm>
            <a:off x="1981200" y="1268413"/>
            <a:ext cx="8229600" cy="4857750"/>
          </a:xfrm>
        </p:spPr>
        <p:txBody>
          <a:bodyPr/>
          <a:lstStyle/>
          <a:p>
            <a:pPr algn="just" eaLnBrk="1" hangingPunct="1">
              <a:defRPr/>
            </a:pPr>
            <a:r>
              <a:rPr lang="tr-TR" sz="2600" dirty="0"/>
              <a:t>Hidrojenin doğrudan etkisi yanında, </a:t>
            </a:r>
            <a:r>
              <a:rPr lang="tr-TR" sz="2600" dirty="0" err="1"/>
              <a:t>asitlendirici</a:t>
            </a:r>
            <a:r>
              <a:rPr lang="tr-TR" sz="2600" dirty="0"/>
              <a:t> uygulamalar; sodyum karbonatı nötralize eder. Kireçli topraklarda, kireçle reaksiyona girerek arzu edilen çözünebilir kalsiyumu sağlamak ve jipsi oluşturmak yoluyla alkali toprakların ıslahına yardımcı olurlar. </a:t>
            </a:r>
          </a:p>
          <a:p>
            <a:pPr algn="just" eaLnBrk="1" hangingPunct="1">
              <a:defRPr/>
            </a:pPr>
            <a:r>
              <a:rPr lang="tr-TR" sz="2600" dirty="0"/>
              <a:t>Jips, ucuz ve kolay elde edilebilir olması nedeniyle şimdiye kadar alkali toprakların ıslahında en yaygın olarak kullanılan ıslah maddesidir. Kalsiyum klorür, yüksek </a:t>
            </a:r>
            <a:r>
              <a:rPr lang="tr-TR" sz="2600" dirty="0">
                <a:effectLst/>
              </a:rPr>
              <a:t>çözünebilirliğe </a:t>
            </a:r>
            <a:r>
              <a:rPr lang="tr-TR" sz="2600" dirty="0"/>
              <a:t>sahiptir, özellikle sulama suyuna ilave edildiğinde eğer maliyeti yüksek değil ise iyi bir ıslah edici olabilir. </a:t>
            </a:r>
          </a:p>
        </p:txBody>
      </p:sp>
    </p:spTree>
    <p:extLst>
      <p:ext uri="{BB962C8B-B14F-4D97-AF65-F5344CB8AC3E}">
        <p14:creationId xmlns:p14="http://schemas.microsoft.com/office/powerpoint/2010/main" val="552051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Rot="1" noChangeArrowheads="1"/>
          </p:cNvSpPr>
          <p:nvPr>
            <p:ph type="title"/>
          </p:nvPr>
        </p:nvSpPr>
        <p:spPr/>
        <p:txBody>
          <a:bodyPr/>
          <a:lstStyle/>
          <a:p>
            <a:pPr eaLnBrk="1" hangingPunct="1">
              <a:defRPr/>
            </a:pPr>
            <a:r>
              <a:rPr lang="tr-TR" b="0" smtClean="0"/>
              <a:t>Kimyasal ıslah</a:t>
            </a:r>
          </a:p>
        </p:txBody>
      </p:sp>
      <p:sp>
        <p:nvSpPr>
          <p:cNvPr id="261123" name="Rectangle 3"/>
          <p:cNvSpPr>
            <a:spLocks noGrp="1" noChangeArrowheads="1"/>
          </p:cNvSpPr>
          <p:nvPr>
            <p:ph type="body" idx="1"/>
          </p:nvPr>
        </p:nvSpPr>
        <p:spPr>
          <a:xfrm>
            <a:off x="2279650" y="1196975"/>
            <a:ext cx="7931150" cy="4895850"/>
          </a:xfrm>
        </p:spPr>
        <p:txBody>
          <a:bodyPr/>
          <a:lstStyle/>
          <a:p>
            <a:pPr algn="just" eaLnBrk="1" hangingPunct="1">
              <a:defRPr/>
            </a:pPr>
            <a:r>
              <a:rPr lang="tr-TR" sz="2800" dirty="0"/>
              <a:t>Kireç taşı (kalsit) tek başına kullanıldığında, alkali toprakların ıslahında etkin değildir. Alkalin ortamda </a:t>
            </a:r>
            <a:r>
              <a:rPr lang="tr-TR" sz="2800" dirty="0" err="1"/>
              <a:t>çözünebilirliği</a:t>
            </a:r>
            <a:r>
              <a:rPr lang="tr-TR" sz="2800" dirty="0"/>
              <a:t> çok düşük olduğundan, çok yavaş hareket eden bir materyaldir. </a:t>
            </a:r>
          </a:p>
          <a:p>
            <a:pPr algn="just" eaLnBrk="1" hangingPunct="1">
              <a:defRPr/>
            </a:pPr>
            <a:r>
              <a:rPr lang="tr-TR" sz="2800" dirty="0"/>
              <a:t>Kireç, büyük miktarlarda ahır gübresi ile karıştırıldığında, gübrenin ayrışması ve çıkan karbondioksitin kireç ile reaksiyona girmesiyle oluşan kalsiyum bikarbonat nedeniyle, bazı yararlı etkilerde bulunabilir. </a:t>
            </a:r>
          </a:p>
        </p:txBody>
      </p:sp>
    </p:spTree>
    <p:extLst>
      <p:ext uri="{BB962C8B-B14F-4D97-AF65-F5344CB8AC3E}">
        <p14:creationId xmlns:p14="http://schemas.microsoft.com/office/powerpoint/2010/main" val="2591632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Rot="1" noChangeArrowheads="1"/>
          </p:cNvSpPr>
          <p:nvPr>
            <p:ph type="title"/>
          </p:nvPr>
        </p:nvSpPr>
        <p:spPr/>
        <p:txBody>
          <a:bodyPr/>
          <a:lstStyle/>
          <a:p>
            <a:pPr eaLnBrk="1" hangingPunct="1">
              <a:defRPr/>
            </a:pPr>
            <a:r>
              <a:rPr lang="tr-TR" b="0" smtClean="0"/>
              <a:t>Kimyasal ıslah</a:t>
            </a:r>
          </a:p>
        </p:txBody>
      </p:sp>
      <p:sp>
        <p:nvSpPr>
          <p:cNvPr id="250883" name="Rectangle 3"/>
          <p:cNvSpPr>
            <a:spLocks noGrp="1" noChangeArrowheads="1"/>
          </p:cNvSpPr>
          <p:nvPr>
            <p:ph type="body" idx="1"/>
          </p:nvPr>
        </p:nvSpPr>
        <p:spPr>
          <a:xfrm>
            <a:off x="1992314" y="1341439"/>
            <a:ext cx="8218487" cy="4784725"/>
          </a:xfrm>
        </p:spPr>
        <p:txBody>
          <a:bodyPr/>
          <a:lstStyle/>
          <a:p>
            <a:pPr algn="just" eaLnBrk="1" hangingPunct="1">
              <a:lnSpc>
                <a:spcPct val="80000"/>
              </a:lnSpc>
              <a:defRPr/>
            </a:pPr>
            <a:r>
              <a:rPr lang="tr-TR" sz="2800" dirty="0"/>
              <a:t>Kükürt, toprak mikroorganizmalarınca sülfürik aside okside oluncaya kadar </a:t>
            </a:r>
            <a:r>
              <a:rPr lang="tr-TR" sz="2800" dirty="0" err="1"/>
              <a:t>inert</a:t>
            </a:r>
            <a:r>
              <a:rPr lang="tr-TR" sz="2800" dirty="0"/>
              <a:t> bir materyaldir. Diğer </a:t>
            </a:r>
            <a:r>
              <a:rPr lang="tr-TR" sz="2800" dirty="0" err="1"/>
              <a:t>mikrobiyal</a:t>
            </a:r>
            <a:r>
              <a:rPr lang="tr-TR" sz="2800" dirty="0"/>
              <a:t> dönüşümler gibi kükürdün </a:t>
            </a:r>
            <a:r>
              <a:rPr lang="tr-TR" sz="2800" dirty="0" err="1"/>
              <a:t>oksidasyonu</a:t>
            </a:r>
            <a:r>
              <a:rPr lang="tr-TR" sz="2800" dirty="0"/>
              <a:t>, oksijen, nem, sıcaklık ve zaman gerektirir. </a:t>
            </a:r>
          </a:p>
          <a:p>
            <a:pPr algn="just" eaLnBrk="1" hangingPunct="1">
              <a:lnSpc>
                <a:spcPct val="80000"/>
              </a:lnSpc>
              <a:defRPr/>
            </a:pPr>
            <a:r>
              <a:rPr lang="tr-TR" sz="2800" dirty="0"/>
              <a:t>Reaksiyon zamanındaki gecikme (özellikle çok killi ve alkali topraklarda) ve bitki köklerine zararlı olabilecek kükürt parçacıkları etrafında oluşan kuvvetli asitlik, kükürt kullanımındaki temel sınırlayıcılardır. </a:t>
            </a:r>
          </a:p>
          <a:p>
            <a:pPr algn="just" eaLnBrk="1" hangingPunct="1">
              <a:lnSpc>
                <a:spcPct val="80000"/>
              </a:lnSpc>
              <a:defRPr/>
            </a:pPr>
            <a:r>
              <a:rPr lang="tr-TR" sz="2800" dirty="0"/>
              <a:t>Kükürt içeren diğer bütün ıslah ediciler (sülfürik asit, </a:t>
            </a:r>
            <a:r>
              <a:rPr lang="tr-TR" sz="2800" dirty="0" err="1"/>
              <a:t>poli</a:t>
            </a:r>
            <a:r>
              <a:rPr lang="tr-TR" sz="2800" dirty="0"/>
              <a:t> sülfitler, demir sülfat, alüminyum sülfat) hidrolize bağlı olarak ve orijinal olarak içerdikleri sülfürik asitten dolayı etkilidirler. </a:t>
            </a:r>
          </a:p>
        </p:txBody>
      </p:sp>
    </p:spTree>
    <p:extLst>
      <p:ext uri="{BB962C8B-B14F-4D97-AF65-F5344CB8AC3E}">
        <p14:creationId xmlns:p14="http://schemas.microsoft.com/office/powerpoint/2010/main" val="2492221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Rot="1" noChangeArrowheads="1"/>
          </p:cNvSpPr>
          <p:nvPr>
            <p:ph type="title"/>
          </p:nvPr>
        </p:nvSpPr>
        <p:spPr>
          <a:xfrm>
            <a:off x="2135188" y="0"/>
            <a:ext cx="8075612" cy="1417638"/>
          </a:xfrm>
        </p:spPr>
        <p:txBody>
          <a:bodyPr/>
          <a:lstStyle/>
          <a:p>
            <a:pPr eaLnBrk="1" hangingPunct="1">
              <a:defRPr/>
            </a:pPr>
            <a:r>
              <a:rPr lang="tr-TR" b="0" dirty="0" smtClean="0"/>
              <a:t>Yıkama</a:t>
            </a:r>
          </a:p>
        </p:txBody>
      </p:sp>
      <p:sp>
        <p:nvSpPr>
          <p:cNvPr id="251907" name="Rectangle 3"/>
          <p:cNvSpPr>
            <a:spLocks noGrp="1" noChangeArrowheads="1"/>
          </p:cNvSpPr>
          <p:nvPr>
            <p:ph type="body" idx="1"/>
          </p:nvPr>
        </p:nvSpPr>
        <p:spPr>
          <a:xfrm>
            <a:off x="1981200" y="1052513"/>
            <a:ext cx="8229600" cy="5073650"/>
          </a:xfrm>
        </p:spPr>
        <p:txBody>
          <a:bodyPr/>
          <a:lstStyle/>
          <a:p>
            <a:pPr eaLnBrk="1" hangingPunct="1">
              <a:lnSpc>
                <a:spcPct val="80000"/>
              </a:lnSpc>
              <a:buFont typeface="Wingdings" panose="05000000000000000000" pitchFamily="2" charset="2"/>
              <a:buNone/>
              <a:defRPr/>
            </a:pPr>
            <a:endParaRPr lang="tr-TR" sz="2000" dirty="0"/>
          </a:p>
          <a:p>
            <a:pPr algn="just" eaLnBrk="1" hangingPunct="1">
              <a:lnSpc>
                <a:spcPct val="80000"/>
              </a:lnSpc>
              <a:defRPr/>
            </a:pPr>
            <a:r>
              <a:rPr lang="tr-TR" sz="2200" dirty="0"/>
              <a:t>Yıkama ve drenaj, tuzlu ve alkali toprakların başarılı ıslahı için iki temel gereksinmedir. Bilinen tek pratik yol, yıkamayla çözünebilir tuzların fazlasını kök bölgesinden uzaklaştırmaktır. </a:t>
            </a:r>
          </a:p>
          <a:p>
            <a:pPr marL="0" indent="0" algn="just" eaLnBrk="1" hangingPunct="1">
              <a:lnSpc>
                <a:spcPct val="80000"/>
              </a:lnSpc>
              <a:buNone/>
              <a:defRPr/>
            </a:pPr>
            <a:endParaRPr lang="tr-TR" sz="2200" dirty="0"/>
          </a:p>
          <a:p>
            <a:pPr algn="just" eaLnBrk="1" hangingPunct="1">
              <a:lnSpc>
                <a:spcPct val="80000"/>
              </a:lnSpc>
              <a:defRPr/>
            </a:pPr>
            <a:r>
              <a:rPr lang="tr-TR" sz="2200" dirty="0"/>
              <a:t>Toprağın alt katlarının geçirgen olması durumunda, drenajın yapılması gerekli olmayabilir. Böyle koşulların tuzlu ve alkali toprakların oluştuğu alanlarda nadiren bulunması, drenaj sisteminin gerekli olmadığı gibi yanlış bir düşüncenin oluşmasına yol açmamalıdır. </a:t>
            </a:r>
          </a:p>
          <a:p>
            <a:pPr marL="0" indent="0" algn="just" eaLnBrk="1" hangingPunct="1">
              <a:lnSpc>
                <a:spcPct val="80000"/>
              </a:lnSpc>
              <a:buNone/>
              <a:defRPr/>
            </a:pPr>
            <a:endParaRPr lang="tr-TR" sz="2200" dirty="0"/>
          </a:p>
          <a:p>
            <a:pPr algn="just" eaLnBrk="1" hangingPunct="1">
              <a:lnSpc>
                <a:spcPct val="80000"/>
              </a:lnSpc>
              <a:defRPr/>
            </a:pPr>
            <a:r>
              <a:rPr lang="tr-TR" sz="2200" dirty="0"/>
              <a:t>Tuzlu topraklarda drenaj sistemi yalnız üst toprak katının değil,  aynı zamanda alt topraktaki tuzların uzaklaştırılması şeklinde düzenlenmelidir. Bu şekilde, toprağın ve alt toprağın su ve tuz dengeleri düzenlenmiş olur</a:t>
            </a:r>
            <a:r>
              <a:rPr lang="tr-TR" sz="2000" dirty="0"/>
              <a:t>. </a:t>
            </a:r>
          </a:p>
        </p:txBody>
      </p:sp>
    </p:spTree>
    <p:extLst>
      <p:ext uri="{BB962C8B-B14F-4D97-AF65-F5344CB8AC3E}">
        <p14:creationId xmlns:p14="http://schemas.microsoft.com/office/powerpoint/2010/main" val="4180688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Rot="1" noChangeArrowheads="1"/>
          </p:cNvSpPr>
          <p:nvPr>
            <p:ph type="title"/>
          </p:nvPr>
        </p:nvSpPr>
        <p:spPr/>
        <p:txBody>
          <a:bodyPr/>
          <a:lstStyle/>
          <a:p>
            <a:pPr eaLnBrk="1" hangingPunct="1">
              <a:defRPr/>
            </a:pPr>
            <a:r>
              <a:rPr lang="tr-TR" sz="4000"/>
              <a:t>Islah Yönteminin Seçiminde Dikkat Edilecek Hususlar </a:t>
            </a:r>
          </a:p>
        </p:txBody>
      </p:sp>
      <p:sp>
        <p:nvSpPr>
          <p:cNvPr id="214019" name="Rectangle 3"/>
          <p:cNvSpPr>
            <a:spLocks noGrp="1" noChangeArrowheads="1"/>
          </p:cNvSpPr>
          <p:nvPr>
            <p:ph type="body" idx="1"/>
          </p:nvPr>
        </p:nvSpPr>
        <p:spPr/>
        <p:txBody>
          <a:bodyPr/>
          <a:lstStyle/>
          <a:p>
            <a:pPr algn="just" eaLnBrk="1" hangingPunct="1">
              <a:lnSpc>
                <a:spcPct val="80000"/>
              </a:lnSpc>
              <a:defRPr/>
            </a:pPr>
            <a:r>
              <a:rPr lang="tr-TR" sz="2400" dirty="0"/>
              <a:t>İklim özelliklerinin belirlenmesi</a:t>
            </a:r>
          </a:p>
          <a:p>
            <a:pPr algn="just" eaLnBrk="1" hangingPunct="1">
              <a:lnSpc>
                <a:spcPct val="80000"/>
              </a:lnSpc>
              <a:defRPr/>
            </a:pPr>
            <a:r>
              <a:rPr lang="tr-TR" sz="2400" dirty="0"/>
              <a:t>Toprak özelliklerinin belirlenmesi </a:t>
            </a:r>
          </a:p>
          <a:p>
            <a:pPr algn="just" eaLnBrk="1" hangingPunct="1">
              <a:lnSpc>
                <a:spcPct val="80000"/>
              </a:lnSpc>
              <a:defRPr/>
            </a:pPr>
            <a:r>
              <a:rPr lang="tr-TR" sz="2400" dirty="0"/>
              <a:t>Toprak özelliklerinin araştırılması yüzeyden itibaren 4-5 m derinlikteki bir toprak profilinde yapılmalıdır. Sorunlu topraklarda toprak sınıflaması yapılması ve alt toprak tiplerinin belirlenmesi gereklidir. Ayrıca sulama suyunun kimyasal bileşiminin bilinmesi lazımdır. </a:t>
            </a:r>
          </a:p>
          <a:p>
            <a:pPr algn="just" eaLnBrk="1" hangingPunct="1">
              <a:lnSpc>
                <a:spcPct val="80000"/>
              </a:lnSpc>
              <a:defRPr/>
            </a:pPr>
            <a:r>
              <a:rPr lang="tr-TR" sz="2400" dirty="0"/>
              <a:t>Toprak katmanlarında tuz kapsamının bilinmesi, mümkünse tuz minerallerinin çeşitlerinin saptanması, toprak </a:t>
            </a:r>
            <a:r>
              <a:rPr lang="tr-TR" sz="2400" dirty="0" err="1"/>
              <a:t>ekstraktındaki</a:t>
            </a:r>
            <a:r>
              <a:rPr lang="tr-TR" sz="2400" dirty="0"/>
              <a:t> hakim anyon ve katyonların miktar ve birbirlerine oranlarının bilinmesi gerekir. Kimyasal özellikler yanında topraklarda geçirgenlik, </a:t>
            </a:r>
            <a:r>
              <a:rPr lang="tr-TR" sz="2400" dirty="0" err="1"/>
              <a:t>agregat</a:t>
            </a:r>
            <a:r>
              <a:rPr lang="tr-TR" sz="2400" dirty="0"/>
              <a:t> </a:t>
            </a:r>
            <a:r>
              <a:rPr lang="tr-TR" sz="2400" dirty="0" err="1"/>
              <a:t>stabilitesi</a:t>
            </a:r>
            <a:r>
              <a:rPr lang="tr-TR" sz="2400" dirty="0"/>
              <a:t>, </a:t>
            </a:r>
            <a:r>
              <a:rPr lang="tr-TR" sz="2400" dirty="0" err="1"/>
              <a:t>infiltrasyon</a:t>
            </a:r>
            <a:r>
              <a:rPr lang="tr-TR" sz="2400" dirty="0"/>
              <a:t> gibi fiziksel özelliklerinin de saptanması faydalıdır.</a:t>
            </a:r>
          </a:p>
        </p:txBody>
      </p:sp>
    </p:spTree>
    <p:extLst>
      <p:ext uri="{BB962C8B-B14F-4D97-AF65-F5344CB8AC3E}">
        <p14:creationId xmlns:p14="http://schemas.microsoft.com/office/powerpoint/2010/main" val="3178362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Rot="1" noChangeArrowheads="1"/>
          </p:cNvSpPr>
          <p:nvPr>
            <p:ph type="title"/>
          </p:nvPr>
        </p:nvSpPr>
        <p:spPr/>
        <p:txBody>
          <a:bodyPr/>
          <a:lstStyle/>
          <a:p>
            <a:pPr eaLnBrk="1" hangingPunct="1">
              <a:defRPr/>
            </a:pPr>
            <a:r>
              <a:rPr lang="tr-TR" sz="3600" dirty="0"/>
              <a:t>Islah Yönteminin Seçiminde Dikkat Edilecek Hususlar</a:t>
            </a:r>
          </a:p>
        </p:txBody>
      </p:sp>
      <p:sp>
        <p:nvSpPr>
          <p:cNvPr id="215043" name="Rectangle 3"/>
          <p:cNvSpPr>
            <a:spLocks noGrp="1" noChangeArrowheads="1"/>
          </p:cNvSpPr>
          <p:nvPr>
            <p:ph type="body" idx="1"/>
          </p:nvPr>
        </p:nvSpPr>
        <p:spPr>
          <a:xfrm>
            <a:off x="1919288" y="1412875"/>
            <a:ext cx="8291512" cy="4713288"/>
          </a:xfrm>
        </p:spPr>
        <p:txBody>
          <a:bodyPr/>
          <a:lstStyle/>
          <a:p>
            <a:pPr algn="just" eaLnBrk="1" hangingPunct="1">
              <a:lnSpc>
                <a:spcPct val="90000"/>
              </a:lnSpc>
              <a:defRPr/>
            </a:pPr>
            <a:r>
              <a:rPr lang="tr-TR" sz="2400" dirty="0"/>
              <a:t>Yukarıda belirtilen etütler en uygun yöntemlerin seçilmesini sağlar. Taban suyunun yüzeye yakın olduğu yerlerde, drenaj sistemi başlangıçta kurulmalıdır. Bu tip alanlarda, hem drenaj hem de yıkama suyu için taban suyu seviyesini düşürmek amacıyla yoğun diren ve </a:t>
            </a:r>
            <a:r>
              <a:rPr lang="tr-TR" sz="2400" dirty="0" err="1"/>
              <a:t>kollektör</a:t>
            </a:r>
            <a:r>
              <a:rPr lang="tr-TR" sz="2400" dirty="0"/>
              <a:t> ağı kurulmalıdır. Doğal drenajı bulunmayan alanlarda daha kesin ölçümlere ihtiyaç bulunmaktadır. </a:t>
            </a:r>
          </a:p>
          <a:p>
            <a:pPr algn="just" eaLnBrk="1" hangingPunct="1">
              <a:lnSpc>
                <a:spcPct val="90000"/>
              </a:lnSpc>
              <a:defRPr/>
            </a:pPr>
            <a:r>
              <a:rPr lang="tr-TR" sz="2400" dirty="0"/>
              <a:t>Kısa sürede başarı için yöntemlerin kombinasyonunun uygulanması gerekir. Örneğin 80 cm derinliğinde jips içeren bir </a:t>
            </a:r>
            <a:r>
              <a:rPr lang="tr-TR" sz="2400" dirty="0" err="1"/>
              <a:t>solonetz</a:t>
            </a:r>
            <a:r>
              <a:rPr lang="tr-TR" sz="2400" dirty="0"/>
              <a:t> toprakta, profilin alt üst edilmesi, sodyuma dayanıklı Bermuda otu gibi bitkilerin yetiştirilmesi ve kalsiyumca doygun su ile sulama yapılması gibi uygulamaların bir arada yapılması, toprak ıslahının hızlı bir şekilde sonuçlanmasını sağlar. </a:t>
            </a:r>
          </a:p>
        </p:txBody>
      </p:sp>
    </p:spTree>
    <p:extLst>
      <p:ext uri="{BB962C8B-B14F-4D97-AF65-F5344CB8AC3E}">
        <p14:creationId xmlns:p14="http://schemas.microsoft.com/office/powerpoint/2010/main" val="756449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Rot="1" noChangeArrowheads="1"/>
          </p:cNvSpPr>
          <p:nvPr>
            <p:ph type="title"/>
          </p:nvPr>
        </p:nvSpPr>
        <p:spPr/>
        <p:txBody>
          <a:bodyPr/>
          <a:lstStyle/>
          <a:p>
            <a:pPr eaLnBrk="1" hangingPunct="1">
              <a:defRPr/>
            </a:pPr>
            <a:r>
              <a:rPr lang="tr-TR" dirty="0" smtClean="0"/>
              <a:t>Tuzlu Toprakların Islahı</a:t>
            </a:r>
          </a:p>
        </p:txBody>
      </p:sp>
      <p:sp>
        <p:nvSpPr>
          <p:cNvPr id="216067" name="Rectangle 3"/>
          <p:cNvSpPr>
            <a:spLocks noGrp="1" noChangeArrowheads="1"/>
          </p:cNvSpPr>
          <p:nvPr>
            <p:ph type="body" idx="1"/>
          </p:nvPr>
        </p:nvSpPr>
        <p:spPr>
          <a:xfrm>
            <a:off x="1919288" y="1268414"/>
            <a:ext cx="8280400" cy="4968875"/>
          </a:xfrm>
        </p:spPr>
        <p:txBody>
          <a:bodyPr/>
          <a:lstStyle/>
          <a:p>
            <a:pPr algn="just" eaLnBrk="1" hangingPunct="1">
              <a:lnSpc>
                <a:spcPct val="80000"/>
              </a:lnSpc>
              <a:defRPr/>
            </a:pPr>
            <a:r>
              <a:rPr lang="tr-TR" sz="2400" dirty="0"/>
              <a:t>Çeşitli teknik noksanlıklar, yetersiz bakım ve hatta yetersiz deneyimden dolayı çok sayıda başarısız sonuçlar alınmasına rağmen, Dünya genelindeki deneyimler, drenaj ve yıkamanın etkili olduğunu ortaya koymuştur. </a:t>
            </a:r>
            <a:r>
              <a:rPr lang="tr-TR" sz="2400" dirty="0" err="1"/>
              <a:t>Solonçakların</a:t>
            </a:r>
            <a:r>
              <a:rPr lang="tr-TR" sz="2400" dirty="0"/>
              <a:t> ıslahları ve sürekli değişimleri ile ilgili olarak çeşitli araştırıcılar aşağıdaki kriterleri ortaya koymuşlardır.</a:t>
            </a:r>
          </a:p>
          <a:p>
            <a:pPr algn="just" eaLnBrk="1" hangingPunct="1">
              <a:lnSpc>
                <a:spcPct val="80000"/>
              </a:lnSpc>
              <a:defRPr/>
            </a:pPr>
            <a:endParaRPr lang="tr-TR" sz="2400" dirty="0"/>
          </a:p>
          <a:p>
            <a:pPr algn="just" eaLnBrk="1" hangingPunct="1">
              <a:lnSpc>
                <a:spcPct val="80000"/>
              </a:lnSpc>
              <a:defRPr/>
            </a:pPr>
            <a:r>
              <a:rPr lang="tr-TR" sz="2400" dirty="0"/>
              <a:t>Drenaj yardımıyla taban suyu seviyesinin kritik seviyenin (2.5-3.0 m) altında tutulması</a:t>
            </a:r>
          </a:p>
          <a:p>
            <a:pPr algn="just" eaLnBrk="1" hangingPunct="1">
              <a:lnSpc>
                <a:spcPct val="80000"/>
              </a:lnSpc>
              <a:buFont typeface="Wingdings" panose="05000000000000000000" pitchFamily="2" charset="2"/>
              <a:buNone/>
              <a:defRPr/>
            </a:pPr>
            <a:endParaRPr lang="tr-TR" sz="2400" dirty="0"/>
          </a:p>
          <a:p>
            <a:pPr algn="just" eaLnBrk="1" hangingPunct="1">
              <a:lnSpc>
                <a:spcPct val="80000"/>
              </a:lnSpc>
              <a:defRPr/>
            </a:pPr>
            <a:r>
              <a:rPr lang="tr-TR" sz="2400" dirty="0"/>
              <a:t>Drenaj ve yıkama ile birlikte topraktaki kolay çözünebilir tuzların miktarının en az % 0.3-0.4 ve taban suyunun üst katmanlarında 2-3 g/L düzeyine indirilmesi</a:t>
            </a:r>
          </a:p>
          <a:p>
            <a:pPr eaLnBrk="1" hangingPunct="1">
              <a:lnSpc>
                <a:spcPct val="80000"/>
              </a:lnSpc>
              <a:buFont typeface="Wingdings" panose="05000000000000000000" pitchFamily="2" charset="2"/>
              <a:buNone/>
              <a:defRPr/>
            </a:pPr>
            <a:endParaRPr lang="tr-TR" sz="2400" dirty="0"/>
          </a:p>
        </p:txBody>
      </p:sp>
    </p:spTree>
    <p:extLst>
      <p:ext uri="{BB962C8B-B14F-4D97-AF65-F5344CB8AC3E}">
        <p14:creationId xmlns:p14="http://schemas.microsoft.com/office/powerpoint/2010/main" val="11191743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74826" y="404813"/>
            <a:ext cx="8424863" cy="1295400"/>
          </a:xfrm>
        </p:spPr>
        <p:txBody>
          <a:bodyPr/>
          <a:lstStyle/>
          <a:p>
            <a:pPr>
              <a:defRPr/>
            </a:pPr>
            <a:r>
              <a:rPr lang="tr-TR" dirty="0" smtClean="0"/>
              <a:t>Tuzlu Toprakların Islahı</a:t>
            </a:r>
            <a:endParaRPr lang="tr-TR" dirty="0"/>
          </a:p>
        </p:txBody>
      </p:sp>
      <p:sp>
        <p:nvSpPr>
          <p:cNvPr id="3" name="İçerik Yer Tutucusu 2"/>
          <p:cNvSpPr>
            <a:spLocks noGrp="1"/>
          </p:cNvSpPr>
          <p:nvPr>
            <p:ph idx="1"/>
          </p:nvPr>
        </p:nvSpPr>
        <p:spPr/>
        <p:txBody>
          <a:bodyPr/>
          <a:lstStyle/>
          <a:p>
            <a:pPr algn="just" eaLnBrk="1" hangingPunct="1">
              <a:lnSpc>
                <a:spcPct val="80000"/>
              </a:lnSpc>
              <a:defRPr/>
            </a:pPr>
            <a:r>
              <a:rPr lang="tr-TR" dirty="0"/>
              <a:t>Sulama ile ya da gerekli durumlarda drenajla birlikte yıkamayı tekrarlayarak, kök bölgesinde </a:t>
            </a:r>
            <a:r>
              <a:rPr lang="tr-TR" dirty="0" err="1"/>
              <a:t>toksik</a:t>
            </a:r>
            <a:r>
              <a:rPr lang="tr-TR" dirty="0"/>
              <a:t> tuzların yeniden birikmesinin önlenmesi </a:t>
            </a:r>
          </a:p>
          <a:p>
            <a:pPr algn="just" eaLnBrk="1" hangingPunct="1">
              <a:lnSpc>
                <a:spcPct val="80000"/>
              </a:lnSpc>
              <a:buFont typeface="Wingdings" panose="05000000000000000000" pitchFamily="2" charset="2"/>
              <a:buNone/>
              <a:defRPr/>
            </a:pPr>
            <a:endParaRPr lang="tr-TR" dirty="0"/>
          </a:p>
          <a:p>
            <a:pPr algn="just" eaLnBrk="1" hangingPunct="1">
              <a:lnSpc>
                <a:spcPct val="80000"/>
              </a:lnSpc>
              <a:defRPr/>
            </a:pPr>
            <a:r>
              <a:rPr lang="tr-TR" dirty="0"/>
              <a:t>Tuzu yüzeyden 1.5 metrelik kısımda uzaklaştırmak en uygunu olmakla beraber, mümkün olmadığı koşullarda en azından 90 </a:t>
            </a:r>
            <a:r>
              <a:rPr lang="tr-TR" dirty="0" err="1"/>
              <a:t>cm’lik</a:t>
            </a:r>
            <a:r>
              <a:rPr lang="tr-TR" dirty="0"/>
              <a:t> bir profilden tuzun uzaklaştırılması uygundur. </a:t>
            </a:r>
          </a:p>
          <a:p>
            <a:pPr>
              <a:defRPr/>
            </a:pPr>
            <a:endParaRPr lang="tr-TR" dirty="0"/>
          </a:p>
        </p:txBody>
      </p:sp>
    </p:spTree>
    <p:extLst>
      <p:ext uri="{BB962C8B-B14F-4D97-AF65-F5344CB8AC3E}">
        <p14:creationId xmlns:p14="http://schemas.microsoft.com/office/powerpoint/2010/main" val="1516413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Rot="1" noChangeArrowheads="1"/>
          </p:cNvSpPr>
          <p:nvPr>
            <p:ph type="title"/>
          </p:nvPr>
        </p:nvSpPr>
        <p:spPr/>
        <p:txBody>
          <a:bodyPr/>
          <a:lstStyle/>
          <a:p>
            <a:pPr eaLnBrk="1" hangingPunct="1">
              <a:defRPr/>
            </a:pPr>
            <a:r>
              <a:rPr lang="tr-TR" sz="4000" dirty="0"/>
              <a:t>Yıkama Fraksiyonu</a:t>
            </a:r>
          </a:p>
        </p:txBody>
      </p:sp>
      <p:sp>
        <p:nvSpPr>
          <p:cNvPr id="217091" name="Rectangle 3"/>
          <p:cNvSpPr>
            <a:spLocks noGrp="1" noChangeArrowheads="1"/>
          </p:cNvSpPr>
          <p:nvPr>
            <p:ph type="body" idx="1"/>
          </p:nvPr>
        </p:nvSpPr>
        <p:spPr>
          <a:xfrm>
            <a:off x="1992314" y="1268414"/>
            <a:ext cx="8135937" cy="4681537"/>
          </a:xfrm>
        </p:spPr>
        <p:txBody>
          <a:bodyPr/>
          <a:lstStyle/>
          <a:p>
            <a:pPr eaLnBrk="1" hangingPunct="1">
              <a:lnSpc>
                <a:spcPct val="90000"/>
              </a:lnSpc>
              <a:defRPr/>
            </a:pPr>
            <a:r>
              <a:rPr lang="tr-TR" sz="2800" dirty="0"/>
              <a:t>Toprak yüzeyinden </a:t>
            </a:r>
            <a:r>
              <a:rPr lang="tr-TR" sz="2800" dirty="0" err="1"/>
              <a:t>infiltre</a:t>
            </a:r>
            <a:r>
              <a:rPr lang="tr-TR" sz="2800" dirty="0"/>
              <a:t> olan ve kök bölgesini geçen su fraksiyonuna “Yıkama Fraksiyonu” adı verilir. Bu değer, drenaj suyu derinliğinin sulama suyu derinliğine oranıdır. </a:t>
            </a:r>
          </a:p>
          <a:p>
            <a:pPr eaLnBrk="1" hangingPunct="1">
              <a:lnSpc>
                <a:spcPct val="90000"/>
              </a:lnSpc>
              <a:defRPr/>
            </a:pPr>
            <a:r>
              <a:rPr lang="tr-TR" sz="2800" dirty="0"/>
              <a:t>Sabit akış koşullarında (tuz kaybı yok, sulama suyunun </a:t>
            </a:r>
            <a:r>
              <a:rPr lang="tr-TR" sz="2800" dirty="0" err="1"/>
              <a:t>üniform</a:t>
            </a:r>
            <a:r>
              <a:rPr lang="tr-TR" sz="2800" dirty="0"/>
              <a:t> uygulaması, kök bölgesine taban suyundan ilave yok)</a:t>
            </a:r>
          </a:p>
          <a:p>
            <a:pPr eaLnBrk="1" hangingPunct="1">
              <a:lnSpc>
                <a:spcPct val="90000"/>
              </a:lnSpc>
              <a:buFont typeface="Wingdings" panose="05000000000000000000" pitchFamily="2" charset="2"/>
              <a:buNone/>
              <a:defRPr/>
            </a:pPr>
            <a:r>
              <a:rPr lang="tr-TR" sz="2800" dirty="0"/>
              <a:t>	LF= </a:t>
            </a:r>
            <a:r>
              <a:rPr lang="tr-TR" sz="2800" dirty="0" err="1"/>
              <a:t>Ddw</a:t>
            </a:r>
            <a:r>
              <a:rPr lang="tr-TR" sz="2800" dirty="0"/>
              <a:t>/</a:t>
            </a:r>
            <a:r>
              <a:rPr lang="tr-TR" sz="2800" dirty="0" err="1"/>
              <a:t>Dw</a:t>
            </a:r>
            <a:r>
              <a:rPr lang="tr-TR" sz="2800" dirty="0"/>
              <a:t> = </a:t>
            </a:r>
            <a:r>
              <a:rPr lang="tr-TR" sz="2800" dirty="0" err="1"/>
              <a:t>ECw</a:t>
            </a:r>
            <a:r>
              <a:rPr lang="tr-TR" sz="2800" dirty="0"/>
              <a:t>/</a:t>
            </a:r>
            <a:r>
              <a:rPr lang="tr-TR" sz="2800" dirty="0" err="1"/>
              <a:t>ECdw</a:t>
            </a:r>
            <a:endParaRPr lang="tr-TR" sz="2800" dirty="0"/>
          </a:p>
          <a:p>
            <a:pPr eaLnBrk="1" hangingPunct="1">
              <a:lnSpc>
                <a:spcPct val="90000"/>
              </a:lnSpc>
              <a:defRPr/>
            </a:pPr>
            <a:r>
              <a:rPr lang="tr-TR" sz="2800" dirty="0" err="1"/>
              <a:t>ECw</a:t>
            </a:r>
            <a:r>
              <a:rPr lang="tr-TR" sz="2800" dirty="0"/>
              <a:t>: Sulama suyunun </a:t>
            </a:r>
            <a:r>
              <a:rPr lang="tr-TR" sz="2800" dirty="0" err="1"/>
              <a:t>EC’si</a:t>
            </a:r>
            <a:endParaRPr lang="tr-TR" sz="2800" dirty="0"/>
          </a:p>
          <a:p>
            <a:pPr eaLnBrk="1" hangingPunct="1">
              <a:lnSpc>
                <a:spcPct val="90000"/>
              </a:lnSpc>
              <a:defRPr/>
            </a:pPr>
            <a:r>
              <a:rPr lang="tr-TR" sz="2800" dirty="0" err="1"/>
              <a:t>ECdw</a:t>
            </a:r>
            <a:r>
              <a:rPr lang="tr-TR" sz="2800" dirty="0"/>
              <a:t>: Drenaj suyunun </a:t>
            </a:r>
            <a:r>
              <a:rPr lang="tr-TR" sz="2800" dirty="0" err="1"/>
              <a:t>EC’si</a:t>
            </a:r>
            <a:endParaRPr lang="tr-TR" sz="2800" dirty="0"/>
          </a:p>
        </p:txBody>
      </p:sp>
    </p:spTree>
    <p:extLst>
      <p:ext uri="{BB962C8B-B14F-4D97-AF65-F5344CB8AC3E}">
        <p14:creationId xmlns:p14="http://schemas.microsoft.com/office/powerpoint/2010/main" val="16441834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Rot="1" noChangeArrowheads="1"/>
          </p:cNvSpPr>
          <p:nvPr>
            <p:ph type="title"/>
          </p:nvPr>
        </p:nvSpPr>
        <p:spPr/>
        <p:txBody>
          <a:bodyPr/>
          <a:lstStyle/>
          <a:p>
            <a:pPr eaLnBrk="1" hangingPunct="1">
              <a:defRPr/>
            </a:pPr>
            <a:r>
              <a:rPr lang="tr-TR" smtClean="0"/>
              <a:t>Yıkama Gereksinimi</a:t>
            </a:r>
          </a:p>
        </p:txBody>
      </p:sp>
      <p:sp>
        <p:nvSpPr>
          <p:cNvPr id="218115" name="Rectangle 3"/>
          <p:cNvSpPr>
            <a:spLocks noGrp="1" noChangeArrowheads="1"/>
          </p:cNvSpPr>
          <p:nvPr>
            <p:ph type="body" idx="1"/>
          </p:nvPr>
        </p:nvSpPr>
        <p:spPr/>
        <p:txBody>
          <a:bodyPr/>
          <a:lstStyle/>
          <a:p>
            <a:pPr eaLnBrk="1" hangingPunct="1">
              <a:lnSpc>
                <a:spcPct val="90000"/>
              </a:lnSpc>
              <a:defRPr/>
            </a:pPr>
            <a:r>
              <a:rPr lang="tr-TR" sz="2800"/>
              <a:t>Yıkama çalışmalarında kullanılan diğer bir önemli terim Yıkama Gereksinimidir. Bunun anlamı; kök bölgesinde tuzları kabul edilebilir bir seviyede tutabilmek için, kök bölgesinden geçirilecek minimum su miktarıdır. </a:t>
            </a:r>
          </a:p>
          <a:p>
            <a:pPr eaLnBrk="1" hangingPunct="1">
              <a:lnSpc>
                <a:spcPct val="90000"/>
              </a:lnSpc>
              <a:defRPr/>
            </a:pPr>
            <a:r>
              <a:rPr lang="tr-TR" sz="2800"/>
              <a:t>Yıkama Gereksinimi değişik yöntemlerle hesaplanabilir. En çok bilinen ve en eski yöntem USDA Salinity Lab. tarafından önerilmiştir. </a:t>
            </a:r>
          </a:p>
          <a:p>
            <a:pPr eaLnBrk="1" hangingPunct="1">
              <a:lnSpc>
                <a:spcPct val="90000"/>
              </a:lnSpc>
              <a:defRPr/>
            </a:pPr>
            <a:r>
              <a:rPr lang="tr-TR" sz="2800"/>
              <a:t>LR= ECw / EC </a:t>
            </a:r>
            <a:r>
              <a:rPr lang="tr-TR" sz="2800" baseline="-25000"/>
              <a:t>TS</a:t>
            </a:r>
          </a:p>
          <a:p>
            <a:pPr eaLnBrk="1" hangingPunct="1">
              <a:lnSpc>
                <a:spcPct val="90000"/>
              </a:lnSpc>
              <a:defRPr/>
            </a:pPr>
            <a:r>
              <a:rPr lang="tr-TR" sz="2800"/>
              <a:t>ECw: Sulama suyunun EC’si</a:t>
            </a:r>
          </a:p>
          <a:p>
            <a:pPr eaLnBrk="1" hangingPunct="1">
              <a:lnSpc>
                <a:spcPct val="90000"/>
              </a:lnSpc>
              <a:defRPr/>
            </a:pPr>
            <a:r>
              <a:rPr lang="tr-TR" sz="2800"/>
              <a:t>EC</a:t>
            </a:r>
            <a:r>
              <a:rPr lang="tr-TR" sz="2800" baseline="-25000"/>
              <a:t>TS</a:t>
            </a:r>
            <a:r>
              <a:rPr lang="tr-TR" sz="2800"/>
              <a:t>: Yetiştirilecek bitkinin tuzluluk eşik değeri</a:t>
            </a:r>
          </a:p>
        </p:txBody>
      </p:sp>
    </p:spTree>
    <p:extLst>
      <p:ext uri="{BB962C8B-B14F-4D97-AF65-F5344CB8AC3E}">
        <p14:creationId xmlns:p14="http://schemas.microsoft.com/office/powerpoint/2010/main" val="1660778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Rot="1" noChangeArrowheads="1"/>
          </p:cNvSpPr>
          <p:nvPr>
            <p:ph type="title"/>
          </p:nvPr>
        </p:nvSpPr>
        <p:spPr>
          <a:xfrm>
            <a:off x="1981200" y="549275"/>
            <a:ext cx="8002588" cy="647700"/>
          </a:xfrm>
        </p:spPr>
        <p:txBody>
          <a:bodyPr/>
          <a:lstStyle/>
          <a:p>
            <a:pPr marL="838200" indent="-838200" eaLnBrk="1" hangingPunct="1">
              <a:defRPr/>
            </a:pPr>
            <a:r>
              <a:rPr lang="tr-TR" b="0" dirty="0" smtClean="0"/>
              <a:t/>
            </a:r>
            <a:br>
              <a:rPr lang="tr-TR" b="0" dirty="0" smtClean="0"/>
            </a:br>
            <a:r>
              <a:rPr lang="tr-TR" b="0" dirty="0" smtClean="0"/>
              <a:t>Fiziksel ıslah</a:t>
            </a:r>
            <a:r>
              <a:rPr lang="tr-TR" dirty="0" smtClean="0"/>
              <a:t> </a:t>
            </a:r>
            <a:br>
              <a:rPr lang="tr-TR" dirty="0" smtClean="0"/>
            </a:br>
            <a:endParaRPr lang="tr-TR" dirty="0" smtClean="0"/>
          </a:p>
        </p:txBody>
      </p:sp>
      <p:sp>
        <p:nvSpPr>
          <p:cNvPr id="238595" name="Rectangle 3"/>
          <p:cNvSpPr>
            <a:spLocks noGrp="1" noChangeArrowheads="1"/>
          </p:cNvSpPr>
          <p:nvPr>
            <p:ph type="body" idx="1"/>
          </p:nvPr>
        </p:nvSpPr>
        <p:spPr/>
        <p:txBody>
          <a:bodyPr/>
          <a:lstStyle/>
          <a:p>
            <a:pPr eaLnBrk="1" hangingPunct="1">
              <a:lnSpc>
                <a:spcPct val="80000"/>
              </a:lnSpc>
              <a:buFont typeface="Wingdings" panose="05000000000000000000" pitchFamily="2" charset="2"/>
              <a:buNone/>
              <a:defRPr/>
            </a:pPr>
            <a:r>
              <a:rPr lang="tr-TR" sz="2000" dirty="0"/>
              <a:t>    Tuzlu ve alkali toprakların ıslahı için, </a:t>
            </a:r>
          </a:p>
          <a:p>
            <a:pPr eaLnBrk="1" hangingPunct="1">
              <a:lnSpc>
                <a:spcPct val="80000"/>
              </a:lnSpc>
              <a:defRPr/>
            </a:pPr>
            <a:r>
              <a:rPr lang="tr-TR" sz="2000" dirty="0"/>
              <a:t>derin sürüm, </a:t>
            </a:r>
          </a:p>
          <a:p>
            <a:pPr eaLnBrk="1" hangingPunct="1">
              <a:lnSpc>
                <a:spcPct val="80000"/>
              </a:lnSpc>
              <a:defRPr/>
            </a:pPr>
            <a:r>
              <a:rPr lang="tr-TR" sz="2000" dirty="0"/>
              <a:t>alttan toprak işleme, </a:t>
            </a:r>
          </a:p>
          <a:p>
            <a:pPr eaLnBrk="1" hangingPunct="1">
              <a:lnSpc>
                <a:spcPct val="80000"/>
              </a:lnSpc>
              <a:defRPr/>
            </a:pPr>
            <a:r>
              <a:rPr lang="tr-TR" sz="2000" dirty="0"/>
              <a:t>kumlama ve </a:t>
            </a:r>
          </a:p>
          <a:p>
            <a:pPr eaLnBrk="1" hangingPunct="1">
              <a:lnSpc>
                <a:spcPct val="80000"/>
              </a:lnSpc>
              <a:defRPr/>
            </a:pPr>
            <a:r>
              <a:rPr lang="tr-TR" sz="2000" dirty="0"/>
              <a:t>profilin alt-üst edilmesi gibi mekanik işlemler kullanılmaktadır.</a:t>
            </a:r>
          </a:p>
          <a:p>
            <a:pPr eaLnBrk="1" hangingPunct="1">
              <a:lnSpc>
                <a:spcPct val="80000"/>
              </a:lnSpc>
              <a:defRPr/>
            </a:pPr>
            <a:endParaRPr lang="tr-TR" sz="2000" dirty="0"/>
          </a:p>
          <a:p>
            <a:pPr eaLnBrk="1" hangingPunct="1">
              <a:lnSpc>
                <a:spcPct val="80000"/>
              </a:lnSpc>
              <a:defRPr/>
            </a:pPr>
            <a:r>
              <a:rPr lang="tr-TR" sz="2000" dirty="0"/>
              <a:t>Bu işlemlerden derin sürümün amacı ince ve kaba bünyeli katmanların karışımını sağlamak ve daha homojen bir toprak elde etmek, alttan toprak işlemenin amacı geçirgen olmayan katları kırmak, kumlamanın amacı ise ince bünyeli toprağa kum ilave ederek toprağın geçirgenliğini artırmaktır. </a:t>
            </a:r>
          </a:p>
          <a:p>
            <a:pPr eaLnBrk="1" hangingPunct="1">
              <a:lnSpc>
                <a:spcPct val="80000"/>
              </a:lnSpc>
              <a:defRPr/>
            </a:pPr>
            <a:endParaRPr lang="tr-TR" sz="2000" dirty="0"/>
          </a:p>
          <a:p>
            <a:pPr eaLnBrk="1" hangingPunct="1">
              <a:lnSpc>
                <a:spcPct val="80000"/>
              </a:lnSpc>
              <a:defRPr/>
            </a:pPr>
            <a:r>
              <a:rPr lang="tr-TR" sz="2000" dirty="0"/>
              <a:t>Profilin alt-üst edilmesi, arzu edilmeyen toprak katmanının, alt katmandan alınan daha iyi bir materyal ile değiştirilmesidir. </a:t>
            </a:r>
          </a:p>
        </p:txBody>
      </p:sp>
    </p:spTree>
    <p:extLst>
      <p:ext uri="{BB962C8B-B14F-4D97-AF65-F5344CB8AC3E}">
        <p14:creationId xmlns:p14="http://schemas.microsoft.com/office/powerpoint/2010/main" val="1455601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Rot="1" noChangeArrowheads="1"/>
          </p:cNvSpPr>
          <p:nvPr>
            <p:ph type="title"/>
          </p:nvPr>
        </p:nvSpPr>
        <p:spPr/>
        <p:txBody>
          <a:bodyPr/>
          <a:lstStyle/>
          <a:p>
            <a:pPr eaLnBrk="1" hangingPunct="1">
              <a:defRPr/>
            </a:pPr>
            <a:r>
              <a:rPr lang="tr-TR" smtClean="0"/>
              <a:t>Yıkama Gereksinimi</a:t>
            </a:r>
          </a:p>
        </p:txBody>
      </p:sp>
      <p:sp>
        <p:nvSpPr>
          <p:cNvPr id="256003" name="Rectangle 3"/>
          <p:cNvSpPr>
            <a:spLocks noGrp="1" noChangeArrowheads="1"/>
          </p:cNvSpPr>
          <p:nvPr>
            <p:ph type="body" idx="1"/>
          </p:nvPr>
        </p:nvSpPr>
        <p:spPr/>
        <p:txBody>
          <a:bodyPr/>
          <a:lstStyle/>
          <a:p>
            <a:pPr algn="just" eaLnBrk="1" hangingPunct="1">
              <a:defRPr/>
            </a:pPr>
            <a:r>
              <a:rPr lang="tr-TR" dirty="0" smtClean="0"/>
              <a:t>Yıkamanın beklenen etkiyi göstermesinde uygulama zamanı da önemlidir. Yıkama gereksinimi miktarı her sulama uygulamasında, sulama suyuna eklenerek uygulanabileceği gibi, sulama mevsimi içerisinde belli aralıklarda ya da sulama mevsimi sonunda da uygulanabilir.</a:t>
            </a:r>
          </a:p>
          <a:p>
            <a:pPr eaLnBrk="1" hangingPunct="1">
              <a:defRPr/>
            </a:pPr>
            <a:endParaRPr lang="tr-TR" dirty="0" smtClean="0"/>
          </a:p>
        </p:txBody>
      </p:sp>
    </p:spTree>
    <p:extLst>
      <p:ext uri="{BB962C8B-B14F-4D97-AF65-F5344CB8AC3E}">
        <p14:creationId xmlns:p14="http://schemas.microsoft.com/office/powerpoint/2010/main" val="35980710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Rot="1" noChangeArrowheads="1"/>
          </p:cNvSpPr>
          <p:nvPr>
            <p:ph type="title"/>
          </p:nvPr>
        </p:nvSpPr>
        <p:spPr/>
        <p:txBody>
          <a:bodyPr/>
          <a:lstStyle/>
          <a:p>
            <a:pPr eaLnBrk="1" hangingPunct="1">
              <a:defRPr/>
            </a:pPr>
            <a:r>
              <a:rPr lang="tr-TR" dirty="0" smtClean="0"/>
              <a:t>Yıkama Gereksinimi (pratik yol)</a:t>
            </a:r>
          </a:p>
        </p:txBody>
      </p:sp>
      <p:sp>
        <p:nvSpPr>
          <p:cNvPr id="257027" name="Rectangle 3"/>
          <p:cNvSpPr>
            <a:spLocks noGrp="1" noChangeArrowheads="1"/>
          </p:cNvSpPr>
          <p:nvPr>
            <p:ph type="body" idx="1"/>
          </p:nvPr>
        </p:nvSpPr>
        <p:spPr>
          <a:xfrm>
            <a:off x="1703389" y="1412876"/>
            <a:ext cx="8137525" cy="4752975"/>
          </a:xfrm>
        </p:spPr>
        <p:txBody>
          <a:bodyPr/>
          <a:lstStyle/>
          <a:p>
            <a:pPr algn="just" eaLnBrk="1" hangingPunct="1">
              <a:defRPr/>
            </a:pPr>
            <a:r>
              <a:rPr lang="tr-TR" sz="2800" dirty="0"/>
              <a:t>30cm toprak derinliği esas alındığında göllendirme yöntemiyle tuzların %70’ni yıkamak için gereksinim duyulan yıkama suyu miktarı pratik amaçlarla toprak </a:t>
            </a:r>
            <a:r>
              <a:rPr lang="tr-TR" sz="2800" dirty="0" err="1"/>
              <a:t>tekstürüne</a:t>
            </a:r>
            <a:r>
              <a:rPr lang="tr-TR" sz="2800" dirty="0"/>
              <a:t> bağlı olarak aşağıdaki gibi olabilir.</a:t>
            </a:r>
          </a:p>
          <a:p>
            <a:pPr algn="just" eaLnBrk="1" hangingPunct="1">
              <a:defRPr/>
            </a:pPr>
            <a:r>
              <a:rPr lang="tr-TR" sz="2800" dirty="0"/>
              <a:t>Kumlu toprak : 15cm</a:t>
            </a:r>
          </a:p>
          <a:p>
            <a:pPr algn="just" eaLnBrk="1" hangingPunct="1">
              <a:defRPr/>
            </a:pPr>
            <a:r>
              <a:rPr lang="tr-TR" sz="2800" dirty="0" err="1"/>
              <a:t>Tınlı</a:t>
            </a:r>
            <a:r>
              <a:rPr lang="tr-TR" sz="2800" dirty="0"/>
              <a:t> toprak     : 30cm</a:t>
            </a:r>
          </a:p>
          <a:p>
            <a:pPr algn="just" eaLnBrk="1" hangingPunct="1">
              <a:defRPr/>
            </a:pPr>
            <a:r>
              <a:rPr lang="tr-TR" sz="2800" dirty="0"/>
              <a:t>Killi toprak      : 40cm</a:t>
            </a:r>
          </a:p>
          <a:p>
            <a:pPr algn="just" eaLnBrk="1" hangingPunct="1">
              <a:buFont typeface="Wingdings" panose="05000000000000000000" pitchFamily="2" charset="2"/>
              <a:buNone/>
              <a:defRPr/>
            </a:pPr>
            <a:r>
              <a:rPr lang="tr-TR" sz="2800" dirty="0"/>
              <a:t>    Eğer sulama suyu kalitesi düşük ise bu miktarlar daha artabilir.</a:t>
            </a:r>
          </a:p>
          <a:p>
            <a:pPr eaLnBrk="1" hangingPunct="1">
              <a:defRPr/>
            </a:pPr>
            <a:endParaRPr lang="tr-TR" sz="2800" dirty="0"/>
          </a:p>
        </p:txBody>
      </p:sp>
    </p:spTree>
    <p:extLst>
      <p:ext uri="{BB962C8B-B14F-4D97-AF65-F5344CB8AC3E}">
        <p14:creationId xmlns:p14="http://schemas.microsoft.com/office/powerpoint/2010/main" val="14948438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48" name="Rectangle 16"/>
          <p:cNvSpPr>
            <a:spLocks noGrp="1" noRot="1" noChangeArrowheads="1"/>
          </p:cNvSpPr>
          <p:nvPr>
            <p:ph type="title"/>
          </p:nvPr>
        </p:nvSpPr>
        <p:spPr/>
        <p:txBody>
          <a:bodyPr/>
          <a:lstStyle/>
          <a:p>
            <a:pPr eaLnBrk="1" hangingPunct="1">
              <a:defRPr/>
            </a:pPr>
            <a:r>
              <a:rPr lang="tr-TR" smtClean="0"/>
              <a:t>Yıkama Gereksinimi</a:t>
            </a:r>
          </a:p>
        </p:txBody>
      </p:sp>
      <p:graphicFrame>
        <p:nvGraphicFramePr>
          <p:cNvPr id="195587" name="Rectangle 8"/>
          <p:cNvGraphicFramePr>
            <a:graphicFrameLocks noGrp="1"/>
          </p:cNvGraphicFramePr>
          <p:nvPr>
            <p:ph sz="half" idx="1"/>
          </p:nvPr>
        </p:nvGraphicFramePr>
        <p:xfrm>
          <a:off x="12733338" y="1773238"/>
          <a:ext cx="4038600" cy="2692400"/>
        </p:xfrm>
        <a:graphic>
          <a:graphicData uri="http://schemas.openxmlformats.org/presentationml/2006/ole">
            <mc:AlternateContent xmlns:mc="http://schemas.openxmlformats.org/markup-compatibility/2006">
              <mc:Choice xmlns:v="urn:schemas-microsoft-com:vml" Requires="v">
                <p:oleObj spid="_x0000_s1029" name="Denklem" r:id="rId3" imgW="0" imgH="0" progId="Equation.3">
                  <p:embed/>
                </p:oleObj>
              </mc:Choice>
              <mc:Fallback>
                <p:oleObj name="Denklem" r:id="rId3" imgW="0" imgH="0" progId="Equation.3">
                  <p:embed/>
                  <p:pic>
                    <p:nvPicPr>
                      <p:cNvPr id="0" name=""/>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2733338" y="1773238"/>
                        <a:ext cx="4038600" cy="269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5588" name="Object 12"/>
          <p:cNvGraphicFramePr>
            <a:graphicFrameLocks noGrp="1" noChangeAspect="1"/>
          </p:cNvGraphicFramePr>
          <p:nvPr>
            <p:ph sz="quarter" idx="2"/>
          </p:nvPr>
        </p:nvGraphicFramePr>
        <p:xfrm>
          <a:off x="8134350" y="2584450"/>
          <a:ext cx="114300" cy="215900"/>
        </p:xfrm>
        <a:graphic>
          <a:graphicData uri="http://schemas.openxmlformats.org/presentationml/2006/ole">
            <mc:AlternateContent xmlns:mc="http://schemas.openxmlformats.org/markup-compatibility/2006">
              <mc:Choice xmlns:v="urn:schemas-microsoft-com:vml" Requires="v">
                <p:oleObj spid="_x0000_s1030" name="Denklem" r:id="rId4" imgW="114151" imgH="215619" progId="Equation.3">
                  <p:embed/>
                </p:oleObj>
              </mc:Choice>
              <mc:Fallback>
                <p:oleObj name="Denklem" r:id="rId4" imgW="114151" imgH="215619"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34350" y="25844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5589" name="Object 15"/>
          <p:cNvGraphicFramePr>
            <a:graphicFrameLocks noGrp="1" noChangeAspect="1"/>
          </p:cNvGraphicFramePr>
          <p:nvPr>
            <p:ph sz="quarter" idx="3"/>
          </p:nvPr>
        </p:nvGraphicFramePr>
        <p:xfrm>
          <a:off x="3648076" y="2636838"/>
          <a:ext cx="3889375" cy="1085850"/>
        </p:xfrm>
        <a:graphic>
          <a:graphicData uri="http://schemas.openxmlformats.org/presentationml/2006/ole">
            <mc:AlternateContent xmlns:mc="http://schemas.openxmlformats.org/markup-compatibility/2006">
              <mc:Choice xmlns:v="urn:schemas-microsoft-com:vml" Requires="v">
                <p:oleObj spid="_x0000_s1031" name="Denklem" r:id="rId6" imgW="1409088" imgH="393529" progId="Equation.3">
                  <p:embed/>
                </p:oleObj>
              </mc:Choice>
              <mc:Fallback>
                <p:oleObj name="Denklem" r:id="rId6" imgW="1409088" imgH="393529"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48076" y="2636838"/>
                        <a:ext cx="3889375" cy="1085850"/>
                      </a:xfrm>
                      <a:prstGeom prst="rect">
                        <a:avLst/>
                      </a:prstGeom>
                      <a:solidFill>
                        <a:srgbClr val="DDDEEA"/>
                      </a:solidFill>
                      <a:ln w="9525">
                        <a:solidFill>
                          <a:srgbClr val="FF0000"/>
                        </a:solidFill>
                        <a:miter lim="800000"/>
                        <a:headEnd/>
                        <a:tailEnd/>
                      </a:ln>
                    </p:spPr>
                  </p:pic>
                </p:oleObj>
              </mc:Fallback>
            </mc:AlternateContent>
          </a:graphicData>
        </a:graphic>
      </p:graphicFrame>
      <p:sp>
        <p:nvSpPr>
          <p:cNvPr id="195590" name="Rectangle 18"/>
          <p:cNvSpPr>
            <a:spLocks noChangeArrowheads="1"/>
          </p:cNvSpPr>
          <p:nvPr/>
        </p:nvSpPr>
        <p:spPr bwMode="auto">
          <a:xfrm>
            <a:off x="1919289" y="1568450"/>
            <a:ext cx="81375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0"/>
              </a:spcBef>
              <a:spcAft>
                <a:spcPct val="0"/>
              </a:spcAft>
              <a:buClrTx/>
              <a:buSzTx/>
              <a:buFontTx/>
              <a:buNone/>
            </a:pPr>
            <a:r>
              <a:rPr lang="tr-TR" altLang="tr-TR" sz="4000" b="1" baseline="30000">
                <a:solidFill>
                  <a:srgbClr val="FFFFFF"/>
                </a:solidFill>
              </a:rPr>
              <a:t>Örnek: </a:t>
            </a:r>
            <a:r>
              <a:rPr lang="tr-TR" altLang="tr-TR" sz="4000" baseline="30000">
                <a:solidFill>
                  <a:srgbClr val="FFFFFF"/>
                </a:solidFill>
              </a:rPr>
              <a:t>Kentucky mavi otunun eşik değeri 6 dS/m, sulama suyunun EC’si 2 dS/m ise yıkama  gereksinimi nedir? </a:t>
            </a:r>
          </a:p>
        </p:txBody>
      </p:sp>
      <p:sp>
        <p:nvSpPr>
          <p:cNvPr id="195591" name="Text Box 19"/>
          <p:cNvSpPr txBox="1">
            <a:spLocks noChangeArrowheads="1"/>
          </p:cNvSpPr>
          <p:nvPr/>
        </p:nvSpPr>
        <p:spPr bwMode="auto">
          <a:xfrm>
            <a:off x="1774826" y="4005264"/>
            <a:ext cx="7921625" cy="230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0"/>
              </a:spcBef>
              <a:spcAft>
                <a:spcPct val="0"/>
              </a:spcAft>
              <a:buClrTx/>
              <a:buSzTx/>
              <a:buFontTx/>
              <a:buNone/>
            </a:pPr>
            <a:r>
              <a:rPr lang="tr-TR" altLang="tr-TR" sz="3600" b="1" baseline="30000">
                <a:solidFill>
                  <a:srgbClr val="FFFFFF"/>
                </a:solidFill>
              </a:rPr>
              <a:t>Örnek:</a:t>
            </a:r>
            <a:r>
              <a:rPr lang="tr-TR" altLang="tr-TR" sz="3600" baseline="30000">
                <a:solidFill>
                  <a:srgbClr val="FFFFFF"/>
                </a:solidFill>
              </a:rPr>
              <a:t> Bir çim alanının ET (Bitki su tüketimi) gereksinimi 100 mm, LR % 10 ve yağış 65 mm ise verilecek sulama suyu miktarı kaç mm’dir.</a:t>
            </a:r>
          </a:p>
          <a:p>
            <a:pPr fontAlgn="base">
              <a:spcBef>
                <a:spcPct val="0"/>
              </a:spcBef>
              <a:spcAft>
                <a:spcPct val="0"/>
              </a:spcAft>
              <a:buClrTx/>
              <a:buSzTx/>
              <a:buFontTx/>
              <a:buNone/>
            </a:pPr>
            <a:endParaRPr lang="tr-TR" altLang="tr-TR" sz="3600" baseline="30000">
              <a:solidFill>
                <a:srgbClr val="FFFFFF"/>
              </a:solidFill>
            </a:endParaRPr>
          </a:p>
          <a:p>
            <a:pPr fontAlgn="base">
              <a:spcBef>
                <a:spcPct val="0"/>
              </a:spcBef>
              <a:spcAft>
                <a:spcPct val="0"/>
              </a:spcAft>
              <a:buClrTx/>
              <a:buSzTx/>
              <a:buFontTx/>
              <a:buNone/>
            </a:pPr>
            <a:r>
              <a:rPr lang="tr-TR" altLang="tr-TR" sz="3600" baseline="30000">
                <a:solidFill>
                  <a:srgbClr val="FFFFFF"/>
                </a:solidFill>
              </a:rPr>
              <a:t>ET= 100 mm; LR = 10 mm; Toplam su gereksinimi = 110 mm</a:t>
            </a:r>
          </a:p>
          <a:p>
            <a:pPr fontAlgn="base">
              <a:spcBef>
                <a:spcPct val="0"/>
              </a:spcBef>
              <a:spcAft>
                <a:spcPct val="0"/>
              </a:spcAft>
              <a:buClrTx/>
              <a:buSzTx/>
              <a:buFontTx/>
              <a:buNone/>
            </a:pPr>
            <a:r>
              <a:rPr lang="tr-TR" altLang="tr-TR" sz="3600" baseline="30000">
                <a:solidFill>
                  <a:srgbClr val="FFFFFF"/>
                </a:solidFill>
              </a:rPr>
              <a:t>Yağış= 65 mm; Sulama suyu = 110-65 = 45 mm</a:t>
            </a:r>
          </a:p>
        </p:txBody>
      </p:sp>
    </p:spTree>
    <p:extLst>
      <p:ext uri="{BB962C8B-B14F-4D97-AF65-F5344CB8AC3E}">
        <p14:creationId xmlns:p14="http://schemas.microsoft.com/office/powerpoint/2010/main" val="7236199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6" name="Rectangle 8"/>
          <p:cNvSpPr>
            <a:spLocks noGrp="1" noRot="1" noChangeArrowheads="1"/>
          </p:cNvSpPr>
          <p:nvPr>
            <p:ph type="title"/>
          </p:nvPr>
        </p:nvSpPr>
        <p:spPr>
          <a:xfrm>
            <a:off x="1981201" y="620714"/>
            <a:ext cx="7859713" cy="796925"/>
          </a:xfrm>
        </p:spPr>
        <p:txBody>
          <a:bodyPr/>
          <a:lstStyle/>
          <a:p>
            <a:pPr eaLnBrk="1" hangingPunct="1">
              <a:defRPr/>
            </a:pPr>
            <a:r>
              <a:rPr lang="tr-TR" smtClean="0"/>
              <a:t/>
            </a:r>
            <a:br>
              <a:rPr lang="tr-TR" smtClean="0"/>
            </a:br>
            <a:r>
              <a:rPr lang="tr-TR" smtClean="0"/>
              <a:t/>
            </a:r>
            <a:br>
              <a:rPr lang="tr-TR" smtClean="0"/>
            </a:br>
            <a:r>
              <a:rPr lang="tr-TR" smtClean="0"/>
              <a:t>Yağmurlama sulama için Yıkama Gereksinimi </a:t>
            </a:r>
            <a:br>
              <a:rPr lang="tr-TR" smtClean="0"/>
            </a:br>
            <a:endParaRPr lang="tr-TR" smtClean="0"/>
          </a:p>
        </p:txBody>
      </p:sp>
      <p:sp>
        <p:nvSpPr>
          <p:cNvPr id="227331" name="Rectangle 3"/>
          <p:cNvSpPr>
            <a:spLocks noGrp="1" noChangeArrowheads="1"/>
          </p:cNvSpPr>
          <p:nvPr>
            <p:ph type="body" sz="half" idx="1"/>
          </p:nvPr>
        </p:nvSpPr>
        <p:spPr/>
        <p:txBody>
          <a:bodyPr/>
          <a:lstStyle/>
          <a:p>
            <a:pPr eaLnBrk="1" hangingPunct="1">
              <a:buFont typeface="Wingdings" panose="05000000000000000000" pitchFamily="2" charset="2"/>
              <a:buNone/>
              <a:defRPr/>
            </a:pPr>
            <a:r>
              <a:rPr lang="tr-TR" sz="2800"/>
              <a:t>	 </a:t>
            </a:r>
          </a:p>
        </p:txBody>
      </p:sp>
      <p:graphicFrame>
        <p:nvGraphicFramePr>
          <p:cNvPr id="196612" name="Object 4"/>
          <p:cNvGraphicFramePr>
            <a:graphicFrameLocks noGrp="1" noChangeAspect="1"/>
          </p:cNvGraphicFramePr>
          <p:nvPr>
            <p:ph sz="quarter" idx="2"/>
          </p:nvPr>
        </p:nvGraphicFramePr>
        <p:xfrm>
          <a:off x="8134350" y="2584450"/>
          <a:ext cx="114300" cy="215900"/>
        </p:xfrm>
        <a:graphic>
          <a:graphicData uri="http://schemas.openxmlformats.org/presentationml/2006/ole">
            <mc:AlternateContent xmlns:mc="http://schemas.openxmlformats.org/markup-compatibility/2006">
              <mc:Choice xmlns:v="urn:schemas-microsoft-com:vml" Requires="v">
                <p:oleObj spid="_x0000_s2053" name="Denklem" r:id="rId3" imgW="114151" imgH="215619" progId="Equation.3">
                  <p:embed/>
                </p:oleObj>
              </mc:Choice>
              <mc:Fallback>
                <p:oleObj name="Denklem" r:id="rId3" imgW="114151" imgH="21561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34350" y="25844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6613" name="Object 12"/>
          <p:cNvGraphicFramePr>
            <a:graphicFrameLocks noChangeAspect="1"/>
          </p:cNvGraphicFramePr>
          <p:nvPr/>
        </p:nvGraphicFramePr>
        <p:xfrm>
          <a:off x="3648075" y="3536951"/>
          <a:ext cx="3970338" cy="1476375"/>
        </p:xfrm>
        <a:graphic>
          <a:graphicData uri="http://schemas.openxmlformats.org/presentationml/2006/ole">
            <mc:AlternateContent xmlns:mc="http://schemas.openxmlformats.org/markup-compatibility/2006">
              <mc:Choice xmlns:v="urn:schemas-microsoft-com:vml" Requires="v">
                <p:oleObj spid="_x0000_s2054" name="Denklem" r:id="rId5" imgW="114151" imgH="215619" progId="Equation.3">
                  <p:embed/>
                </p:oleObj>
              </mc:Choice>
              <mc:Fallback>
                <p:oleObj name="Denklem" r:id="rId5" imgW="114151" imgH="21561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48075" y="3536951"/>
                        <a:ext cx="3970338" cy="1476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6614" name="Object 13"/>
          <p:cNvGraphicFramePr>
            <a:graphicFrameLocks noChangeAspect="1"/>
          </p:cNvGraphicFramePr>
          <p:nvPr/>
        </p:nvGraphicFramePr>
        <p:xfrm>
          <a:off x="3503614" y="2492375"/>
          <a:ext cx="4535487" cy="1093788"/>
        </p:xfrm>
        <a:graphic>
          <a:graphicData uri="http://schemas.openxmlformats.org/presentationml/2006/ole">
            <mc:AlternateContent xmlns:mc="http://schemas.openxmlformats.org/markup-compatibility/2006">
              <mc:Choice xmlns:v="urn:schemas-microsoft-com:vml" Requires="v">
                <p:oleObj spid="_x0000_s2055" name="Denklem" r:id="rId6" imgW="1117115" imgH="393529" progId="Equation.3">
                  <p:embed/>
                </p:oleObj>
              </mc:Choice>
              <mc:Fallback>
                <p:oleObj name="Denklem" r:id="rId6" imgW="1117115" imgH="393529"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3614" y="2492375"/>
                        <a:ext cx="4535487" cy="1093788"/>
                      </a:xfrm>
                      <a:prstGeom prst="rect">
                        <a:avLst/>
                      </a:prstGeom>
                      <a:solidFill>
                        <a:srgbClr val="DDDEEA"/>
                      </a:solidFill>
                      <a:ln w="9525">
                        <a:solidFill>
                          <a:srgbClr val="FF0000"/>
                        </a:solidFill>
                        <a:miter lim="800000"/>
                        <a:headEnd/>
                        <a:tailEnd/>
                      </a:ln>
                    </p:spPr>
                  </p:pic>
                </p:oleObj>
              </mc:Fallback>
            </mc:AlternateContent>
          </a:graphicData>
        </a:graphic>
      </p:graphicFrame>
    </p:spTree>
    <p:extLst>
      <p:ext uri="{BB962C8B-B14F-4D97-AF65-F5344CB8AC3E}">
        <p14:creationId xmlns:p14="http://schemas.microsoft.com/office/powerpoint/2010/main" val="40544590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2" name="Rectangle 4"/>
          <p:cNvSpPr>
            <a:spLocks noGrp="1" noRot="1" noChangeArrowheads="1"/>
          </p:cNvSpPr>
          <p:nvPr>
            <p:ph type="title"/>
          </p:nvPr>
        </p:nvSpPr>
        <p:spPr/>
        <p:txBody>
          <a:bodyPr/>
          <a:lstStyle/>
          <a:p>
            <a:pPr eaLnBrk="1" hangingPunct="1">
              <a:defRPr/>
            </a:pPr>
            <a:r>
              <a:rPr lang="tr-TR" smtClean="0"/>
              <a:t>Yıkama Gereksinimi</a:t>
            </a:r>
          </a:p>
        </p:txBody>
      </p:sp>
      <p:graphicFrame>
        <p:nvGraphicFramePr>
          <p:cNvPr id="197635" name="Object 6"/>
          <p:cNvGraphicFramePr>
            <a:graphicFrameLocks noGrp="1" noChangeAspect="1"/>
          </p:cNvGraphicFramePr>
          <p:nvPr>
            <p:ph idx="1"/>
          </p:nvPr>
        </p:nvGraphicFramePr>
        <p:xfrm>
          <a:off x="2855914" y="1773238"/>
          <a:ext cx="6480175" cy="1295400"/>
        </p:xfrm>
        <a:graphic>
          <a:graphicData uri="http://schemas.openxmlformats.org/presentationml/2006/ole">
            <mc:AlternateContent xmlns:mc="http://schemas.openxmlformats.org/markup-compatibility/2006">
              <mc:Choice xmlns:v="urn:schemas-microsoft-com:vml" Requires="v">
                <p:oleObj spid="_x0000_s3075" name="Denklem" r:id="rId3" imgW="1828800" imgH="419100" progId="Equation.3">
                  <p:embed/>
                </p:oleObj>
              </mc:Choice>
              <mc:Fallback>
                <p:oleObj name="Denklem" r:id="rId3" imgW="18288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5914" y="1773238"/>
                        <a:ext cx="6480175" cy="1295400"/>
                      </a:xfrm>
                      <a:prstGeom prst="rect">
                        <a:avLst/>
                      </a:prstGeom>
                      <a:solidFill>
                        <a:schemeClr val="tx1"/>
                      </a:solidFill>
                      <a:ln w="9525">
                        <a:solidFill>
                          <a:srgbClr val="FF0000"/>
                        </a:solidFill>
                        <a:miter lim="800000"/>
                        <a:headEnd/>
                        <a:tailEnd/>
                      </a:ln>
                    </p:spPr>
                  </p:pic>
                </p:oleObj>
              </mc:Fallback>
            </mc:AlternateContent>
          </a:graphicData>
        </a:graphic>
      </p:graphicFrame>
      <p:sp>
        <p:nvSpPr>
          <p:cNvPr id="197636" name="Text Box 8"/>
          <p:cNvSpPr txBox="1">
            <a:spLocks noChangeArrowheads="1"/>
          </p:cNvSpPr>
          <p:nvPr/>
        </p:nvSpPr>
        <p:spPr bwMode="auto">
          <a:xfrm>
            <a:off x="3216275" y="3357564"/>
            <a:ext cx="5759450" cy="3703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r>
              <a:rPr lang="tr-TR" altLang="tr-TR" sz="2800" baseline="30000">
                <a:solidFill>
                  <a:srgbClr val="FFFFFF"/>
                </a:solidFill>
              </a:rPr>
              <a:t>E: Toplam evapotranspirasyon  </a:t>
            </a:r>
          </a:p>
          <a:p>
            <a:pPr fontAlgn="base">
              <a:spcBef>
                <a:spcPct val="50000"/>
              </a:spcBef>
              <a:spcAft>
                <a:spcPct val="0"/>
              </a:spcAft>
              <a:buClrTx/>
              <a:buSzTx/>
              <a:buFontTx/>
              <a:buNone/>
            </a:pPr>
            <a:r>
              <a:rPr lang="tr-TR" altLang="tr-TR" sz="2800" baseline="30000">
                <a:solidFill>
                  <a:srgbClr val="FFFFFF"/>
                </a:solidFill>
              </a:rPr>
              <a:t>P: Yağış</a:t>
            </a:r>
          </a:p>
          <a:p>
            <a:pPr fontAlgn="base">
              <a:spcBef>
                <a:spcPct val="50000"/>
              </a:spcBef>
              <a:spcAft>
                <a:spcPct val="0"/>
              </a:spcAft>
              <a:buClrTx/>
              <a:buSzTx/>
              <a:buFontTx/>
              <a:buNone/>
            </a:pPr>
            <a:r>
              <a:rPr lang="tr-TR" altLang="tr-TR" sz="2800" baseline="30000">
                <a:solidFill>
                  <a:srgbClr val="FFFFFF"/>
                </a:solidFill>
              </a:rPr>
              <a:t>ECe: Saturasyon tuzluluk değeri </a:t>
            </a:r>
          </a:p>
          <a:p>
            <a:pPr fontAlgn="base">
              <a:spcBef>
                <a:spcPct val="50000"/>
              </a:spcBef>
              <a:spcAft>
                <a:spcPct val="0"/>
              </a:spcAft>
              <a:buClrTx/>
              <a:buSzTx/>
              <a:buFontTx/>
              <a:buNone/>
            </a:pPr>
            <a:r>
              <a:rPr lang="tr-TR" altLang="tr-TR" sz="2800" baseline="30000">
                <a:solidFill>
                  <a:srgbClr val="FFFFFF"/>
                </a:solidFill>
              </a:rPr>
              <a:t>ECi:Sulama suyu tuzluluk değeri </a:t>
            </a:r>
          </a:p>
          <a:p>
            <a:pPr fontAlgn="base">
              <a:spcBef>
                <a:spcPct val="50000"/>
              </a:spcBef>
              <a:spcAft>
                <a:spcPct val="0"/>
              </a:spcAft>
              <a:buClrTx/>
              <a:buSzTx/>
              <a:buFontTx/>
              <a:buNone/>
            </a:pPr>
            <a:r>
              <a:rPr lang="tr-TR" altLang="tr-TR" sz="2800" baseline="30000">
                <a:solidFill>
                  <a:srgbClr val="FFFFFF"/>
                </a:solidFill>
              </a:rPr>
              <a:t>f:Yıkama verimliliği katsayısı (0.5-0.7arasında alınır)</a:t>
            </a:r>
            <a:endParaRPr lang="tr-TR" altLang="tr-TR" sz="2800">
              <a:solidFill>
                <a:srgbClr val="FFFFFF"/>
              </a:solidFill>
            </a:endParaRPr>
          </a:p>
          <a:p>
            <a:pPr fontAlgn="base">
              <a:spcBef>
                <a:spcPct val="50000"/>
              </a:spcBef>
              <a:spcAft>
                <a:spcPct val="0"/>
              </a:spcAft>
              <a:buClrTx/>
              <a:buSzTx/>
              <a:buFontTx/>
              <a:buNone/>
            </a:pPr>
            <a:endParaRPr lang="tr-TR" altLang="tr-TR" sz="2800">
              <a:solidFill>
                <a:srgbClr val="FFFFFF"/>
              </a:solidFill>
            </a:endParaRPr>
          </a:p>
          <a:p>
            <a:pPr fontAlgn="base">
              <a:spcBef>
                <a:spcPct val="50000"/>
              </a:spcBef>
              <a:spcAft>
                <a:spcPct val="0"/>
              </a:spcAft>
              <a:buClrTx/>
              <a:buSzTx/>
              <a:buFontTx/>
              <a:buNone/>
            </a:pPr>
            <a:endParaRPr lang="tr-TR" altLang="tr-TR">
              <a:solidFill>
                <a:srgbClr val="FFFFFF"/>
              </a:solidFill>
            </a:endParaRPr>
          </a:p>
        </p:txBody>
      </p:sp>
      <p:sp>
        <p:nvSpPr>
          <p:cNvPr id="197637" name="Text Box 9"/>
          <p:cNvSpPr txBox="1">
            <a:spLocks noChangeArrowheads="1"/>
          </p:cNvSpPr>
          <p:nvPr/>
        </p:nvSpPr>
        <p:spPr bwMode="auto">
          <a:xfrm>
            <a:off x="2855914" y="1978025"/>
            <a:ext cx="57610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Tx/>
              <a:buNone/>
            </a:pPr>
            <a:endParaRPr lang="tr-TR" altLang="tr-TR" baseline="30000">
              <a:solidFill>
                <a:srgbClr val="FFFFFF"/>
              </a:solidFill>
            </a:endParaRPr>
          </a:p>
        </p:txBody>
      </p:sp>
    </p:spTree>
    <p:extLst>
      <p:ext uri="{BB962C8B-B14F-4D97-AF65-F5344CB8AC3E}">
        <p14:creationId xmlns:p14="http://schemas.microsoft.com/office/powerpoint/2010/main" val="31570368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8658" name="Resim 1" descr="C:\Users\toprak\Pictures\MP Navigator EX\2011_04_01\IMG_0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1" y="404814"/>
            <a:ext cx="7459663" cy="532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8659" name="Text Box 5"/>
          <p:cNvSpPr txBox="1">
            <a:spLocks noChangeArrowheads="1"/>
          </p:cNvSpPr>
          <p:nvPr/>
        </p:nvSpPr>
        <p:spPr bwMode="auto">
          <a:xfrm>
            <a:off x="2566988" y="6021389"/>
            <a:ext cx="6769100" cy="132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 typeface="Wingdings" panose="05000000000000000000" pitchFamily="2" charset="2"/>
              <a:buNone/>
            </a:pPr>
            <a:r>
              <a:rPr lang="tr-TR" altLang="tr-TR" baseline="30000">
                <a:solidFill>
                  <a:srgbClr val="FFFFFF"/>
                </a:solidFill>
              </a:rPr>
              <a:t>Farklı tekstürde topraklarda yıkanma eğrileri </a:t>
            </a:r>
          </a:p>
          <a:p>
            <a:pPr fontAlgn="base">
              <a:spcBef>
                <a:spcPct val="50000"/>
              </a:spcBef>
              <a:spcAft>
                <a:spcPct val="0"/>
              </a:spcAft>
              <a:buClrTx/>
              <a:buSzTx/>
              <a:buFont typeface="Wingdings" panose="05000000000000000000" pitchFamily="2" charset="2"/>
              <a:buNone/>
            </a:pPr>
            <a:r>
              <a:rPr lang="tr-TR" altLang="tr-TR" sz="1800">
                <a:solidFill>
                  <a:srgbClr val="FFFFFF"/>
                </a:solidFill>
              </a:rPr>
              <a:t>(Abrol et al., 1988)</a:t>
            </a:r>
            <a:endParaRPr lang="tr-TR" altLang="tr-TR" sz="1800" baseline="30000">
              <a:solidFill>
                <a:srgbClr val="FFFFFF"/>
              </a:solidFill>
            </a:endParaRPr>
          </a:p>
          <a:p>
            <a:pPr fontAlgn="base">
              <a:spcBef>
                <a:spcPct val="50000"/>
              </a:spcBef>
              <a:spcAft>
                <a:spcPct val="0"/>
              </a:spcAft>
              <a:buClrTx/>
              <a:buSzTx/>
              <a:buFontTx/>
              <a:buNone/>
            </a:pPr>
            <a:r>
              <a:rPr lang="tr-TR" altLang="tr-TR" baseline="30000">
                <a:solidFill>
                  <a:srgbClr val="FFFFFF"/>
                </a:solidFill>
              </a:rPr>
              <a:t> </a:t>
            </a:r>
          </a:p>
        </p:txBody>
      </p:sp>
    </p:spTree>
    <p:extLst>
      <p:ext uri="{BB962C8B-B14F-4D97-AF65-F5344CB8AC3E}">
        <p14:creationId xmlns:p14="http://schemas.microsoft.com/office/powerpoint/2010/main" val="5206596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9682" name="Resim 2" descr="C:\Users\toprak\Pictures\MP Navigator EX\2011_04_01\IM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2538" y="804864"/>
            <a:ext cx="4418012"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9683" name="Text Box 5"/>
          <p:cNvSpPr txBox="1">
            <a:spLocks noChangeArrowheads="1"/>
          </p:cNvSpPr>
          <p:nvPr/>
        </p:nvSpPr>
        <p:spPr bwMode="auto">
          <a:xfrm>
            <a:off x="2135189" y="5954713"/>
            <a:ext cx="8353425" cy="912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defRPr>
            </a:lvl9pPr>
          </a:lstStyle>
          <a:p>
            <a:pPr fontAlgn="base">
              <a:spcBef>
                <a:spcPct val="50000"/>
              </a:spcBef>
              <a:spcAft>
                <a:spcPct val="0"/>
              </a:spcAft>
              <a:buClrTx/>
              <a:buSzTx/>
              <a:buFont typeface="Wingdings" panose="05000000000000000000" pitchFamily="2" charset="2"/>
              <a:buNone/>
            </a:pPr>
            <a:r>
              <a:rPr lang="tr-TR" altLang="tr-TR" baseline="30000">
                <a:solidFill>
                  <a:srgbClr val="FFFFFF"/>
                </a:solidFill>
              </a:rPr>
              <a:t>Farklı miktarlarda yıkama suyunun tuz dağılımına etkisi (Abrol et al., 1988).</a:t>
            </a:r>
            <a:endParaRPr lang="tr-TR" altLang="tr-TR" sz="2000" baseline="30000">
              <a:solidFill>
                <a:srgbClr val="FFFFFF"/>
              </a:solidFill>
            </a:endParaRPr>
          </a:p>
          <a:p>
            <a:pPr fontAlgn="base">
              <a:spcBef>
                <a:spcPct val="50000"/>
              </a:spcBef>
              <a:spcAft>
                <a:spcPct val="0"/>
              </a:spcAft>
              <a:buClrTx/>
              <a:buSzTx/>
              <a:buFontTx/>
              <a:buNone/>
            </a:pPr>
            <a:endParaRPr lang="tr-TR" altLang="tr-TR" baseline="30000">
              <a:solidFill>
                <a:srgbClr val="FFFFFF"/>
              </a:solidFill>
            </a:endParaRPr>
          </a:p>
        </p:txBody>
      </p:sp>
    </p:spTree>
    <p:extLst>
      <p:ext uri="{BB962C8B-B14F-4D97-AF65-F5344CB8AC3E}">
        <p14:creationId xmlns:p14="http://schemas.microsoft.com/office/powerpoint/2010/main" val="1862279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rrowheads="1"/>
          </p:cNvSpPr>
          <p:nvPr>
            <p:ph type="title"/>
          </p:nvPr>
        </p:nvSpPr>
        <p:spPr>
          <a:xfrm>
            <a:off x="1981200" y="333375"/>
            <a:ext cx="7786688" cy="647700"/>
          </a:xfrm>
        </p:spPr>
        <p:txBody>
          <a:bodyPr/>
          <a:lstStyle/>
          <a:p>
            <a:pPr eaLnBrk="1" hangingPunct="1">
              <a:defRPr/>
            </a:pPr>
            <a:r>
              <a:rPr lang="tr-TR" smtClean="0"/>
              <a:t/>
            </a:r>
            <a:br>
              <a:rPr lang="tr-TR" smtClean="0"/>
            </a:br>
            <a:r>
              <a:rPr lang="tr-TR" smtClean="0"/>
              <a:t> </a:t>
            </a:r>
            <a:r>
              <a:rPr lang="tr-TR" b="0" smtClean="0"/>
              <a:t>Fiziksel ıslah</a:t>
            </a:r>
            <a:r>
              <a:rPr lang="tr-TR" smtClean="0"/>
              <a:t> </a:t>
            </a:r>
          </a:p>
        </p:txBody>
      </p:sp>
      <p:sp>
        <p:nvSpPr>
          <p:cNvPr id="239619" name="Rectangle 3"/>
          <p:cNvSpPr>
            <a:spLocks noGrp="1" noChangeArrowheads="1"/>
          </p:cNvSpPr>
          <p:nvPr>
            <p:ph type="body" idx="1"/>
          </p:nvPr>
        </p:nvSpPr>
        <p:spPr>
          <a:xfrm>
            <a:off x="2279650" y="1600201"/>
            <a:ext cx="7931150" cy="4492625"/>
          </a:xfrm>
        </p:spPr>
        <p:txBody>
          <a:bodyPr/>
          <a:lstStyle/>
          <a:p>
            <a:pPr eaLnBrk="1" hangingPunct="1">
              <a:lnSpc>
                <a:spcPct val="80000"/>
              </a:lnSpc>
              <a:defRPr/>
            </a:pPr>
            <a:r>
              <a:rPr lang="tr-TR" sz="2800"/>
              <a:t>Derin sürüm deyimi yaklaşık &gt;40 cm sürüm derinliğini belirtmektedir. Derin sürüm, geçirgen katmanların arasında geçirimsiz katman bulunan topraklar için son derece yararlıdır. </a:t>
            </a:r>
          </a:p>
          <a:p>
            <a:pPr eaLnBrk="1" hangingPunct="1">
              <a:lnSpc>
                <a:spcPct val="80000"/>
              </a:lnSpc>
              <a:defRPr/>
            </a:pPr>
            <a:r>
              <a:rPr lang="tr-TR" sz="2800"/>
              <a:t>Yüzey veya yüzey altında sodyum etkisinde kalmış ve bu katmanların altında oldukça fazla jipsin yayıldığı topraklarda, derin sürüm ile jipsin bulunduğu katman toprağın yüzeyine çıkarılır. </a:t>
            </a:r>
          </a:p>
          <a:p>
            <a:pPr eaLnBrk="1" hangingPunct="1">
              <a:lnSpc>
                <a:spcPct val="80000"/>
              </a:lnSpc>
              <a:defRPr/>
            </a:pPr>
            <a:r>
              <a:rPr lang="tr-TR" sz="2800"/>
              <a:t>Bu şekilde, sodyum etkisinde kalmış toprağın kırılmasının ve daha derine gömülmesinin yanı sıra, ıslah için gerekli çözünebilir kalsiyum da sağlanmış olur. </a:t>
            </a:r>
          </a:p>
          <a:p>
            <a:pPr eaLnBrk="1" hangingPunct="1">
              <a:lnSpc>
                <a:spcPct val="80000"/>
              </a:lnSpc>
              <a:defRPr/>
            </a:pPr>
            <a:endParaRPr lang="tr-TR" sz="2800"/>
          </a:p>
        </p:txBody>
      </p:sp>
    </p:spTree>
    <p:extLst>
      <p:ext uri="{BB962C8B-B14F-4D97-AF65-F5344CB8AC3E}">
        <p14:creationId xmlns:p14="http://schemas.microsoft.com/office/powerpoint/2010/main" val="17936686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Rot="1" noChangeArrowheads="1"/>
          </p:cNvSpPr>
          <p:nvPr>
            <p:ph type="title"/>
          </p:nvPr>
        </p:nvSpPr>
        <p:spPr/>
        <p:txBody>
          <a:bodyPr/>
          <a:lstStyle/>
          <a:p>
            <a:pPr eaLnBrk="1" hangingPunct="1">
              <a:defRPr/>
            </a:pPr>
            <a:r>
              <a:rPr lang="tr-TR" sz="4800" b="0"/>
              <a:t>Fiziksel ıslah</a:t>
            </a:r>
          </a:p>
        </p:txBody>
      </p:sp>
      <p:sp>
        <p:nvSpPr>
          <p:cNvPr id="240643" name="Rectangle 3"/>
          <p:cNvSpPr>
            <a:spLocks noGrp="1" noChangeArrowheads="1"/>
          </p:cNvSpPr>
          <p:nvPr>
            <p:ph type="body" idx="1"/>
          </p:nvPr>
        </p:nvSpPr>
        <p:spPr/>
        <p:txBody>
          <a:bodyPr/>
          <a:lstStyle/>
          <a:p>
            <a:pPr eaLnBrk="1" hangingPunct="1">
              <a:lnSpc>
                <a:spcPct val="80000"/>
              </a:lnSpc>
              <a:defRPr/>
            </a:pPr>
            <a:r>
              <a:rPr lang="tr-TR" sz="2400"/>
              <a:t>Alttan toprak işleme (Subsoiling), bıçak ve çizel olarak bilinen çelik veya demirden yapılmış bir aletle toprak geçirgenliğini artırmak için, dikey olarak kanalların açılmasıdır. </a:t>
            </a:r>
          </a:p>
          <a:p>
            <a:pPr eaLnBrk="1" hangingPunct="1">
              <a:lnSpc>
                <a:spcPct val="80000"/>
              </a:lnSpc>
              <a:buFont typeface="Wingdings" panose="05000000000000000000" pitchFamily="2" charset="2"/>
              <a:buNone/>
              <a:defRPr/>
            </a:pPr>
            <a:endParaRPr lang="tr-TR" sz="2400"/>
          </a:p>
          <a:p>
            <a:pPr eaLnBrk="1" hangingPunct="1">
              <a:lnSpc>
                <a:spcPct val="80000"/>
              </a:lnSpc>
              <a:defRPr/>
            </a:pPr>
            <a:r>
              <a:rPr lang="tr-TR" sz="2400"/>
              <a:t>Alttan toprak işlemenin yararlı etkileri, B- horizonu veya kireç katmanının kırılmış olduğu durumlarda birkaç yıl, aksi taktirde genellikle tek bir ürün mevsimi için geçerlidir. </a:t>
            </a:r>
          </a:p>
          <a:p>
            <a:pPr eaLnBrk="1" hangingPunct="1">
              <a:lnSpc>
                <a:spcPct val="80000"/>
              </a:lnSpc>
              <a:buFont typeface="Wingdings" panose="05000000000000000000" pitchFamily="2" charset="2"/>
              <a:buNone/>
              <a:defRPr/>
            </a:pPr>
            <a:endParaRPr lang="tr-TR" sz="2400"/>
          </a:p>
          <a:p>
            <a:pPr eaLnBrk="1" hangingPunct="1">
              <a:lnSpc>
                <a:spcPct val="80000"/>
              </a:lnSpc>
              <a:defRPr/>
            </a:pPr>
            <a:r>
              <a:rPr lang="tr-TR" sz="2400"/>
              <a:t>Kumlama, toprak bünyesini iyileştirme bakımından yararlı olabilir, yüzey toprağı uygun miktarda kum ile karıştırıldığında daha geçirgen duruma gelir ve böylece yüzey toprağının bünyesinde nispeten kalıcı bir değişim elde edilmiş olur. </a:t>
            </a:r>
          </a:p>
        </p:txBody>
      </p:sp>
    </p:spTree>
    <p:extLst>
      <p:ext uri="{BB962C8B-B14F-4D97-AF65-F5344CB8AC3E}">
        <p14:creationId xmlns:p14="http://schemas.microsoft.com/office/powerpoint/2010/main" val="17002705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Rot="1" noChangeArrowheads="1"/>
          </p:cNvSpPr>
          <p:nvPr>
            <p:ph type="title"/>
          </p:nvPr>
        </p:nvSpPr>
        <p:spPr/>
        <p:txBody>
          <a:bodyPr/>
          <a:lstStyle/>
          <a:p>
            <a:pPr eaLnBrk="1" hangingPunct="1">
              <a:defRPr/>
            </a:pPr>
            <a:r>
              <a:rPr lang="tr-TR" sz="4800" b="0"/>
              <a:t>Fiziksel ıslah</a:t>
            </a:r>
          </a:p>
        </p:txBody>
      </p:sp>
      <p:sp>
        <p:nvSpPr>
          <p:cNvPr id="260099" name="Rectangle 3"/>
          <p:cNvSpPr>
            <a:spLocks noGrp="1" noChangeArrowheads="1"/>
          </p:cNvSpPr>
          <p:nvPr>
            <p:ph type="body" idx="1"/>
          </p:nvPr>
        </p:nvSpPr>
        <p:spPr/>
        <p:txBody>
          <a:bodyPr/>
          <a:lstStyle/>
          <a:p>
            <a:pPr eaLnBrk="1" hangingPunct="1">
              <a:defRPr/>
            </a:pPr>
            <a:r>
              <a:rPr lang="tr-TR" sz="2800"/>
              <a:t>Kumlama, uygun bir şekilde yapıldığında kök penetrasyonunu geliştirir ve daha iyi havalanmayı sağlar, yüzey toprağının su penetrasyonunun sınırlandığı alanlarda, tuzların yıkanmasını kolaylaştırır ve su geçirgenliğini artırır. </a:t>
            </a:r>
          </a:p>
          <a:p>
            <a:pPr eaLnBrk="1" hangingPunct="1">
              <a:defRPr/>
            </a:pPr>
            <a:r>
              <a:rPr lang="tr-TR" sz="2800"/>
              <a:t>Yapılan bir araştırmada, tuzlu bir toprakda derin sürüm (yaklaşık 50 - 70 cm) kumlama (500 - 700 ton / ha) ile birlikte yapıldığında ve bunu yoğun bir yıkama takip ettiğinde, arazinin tamamıyla ıslah edilebildiği ortaya konmuştur.</a:t>
            </a:r>
          </a:p>
        </p:txBody>
      </p:sp>
    </p:spTree>
    <p:extLst>
      <p:ext uri="{BB962C8B-B14F-4D97-AF65-F5344CB8AC3E}">
        <p14:creationId xmlns:p14="http://schemas.microsoft.com/office/powerpoint/2010/main" val="703947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Rot="1" noChangeArrowheads="1"/>
          </p:cNvSpPr>
          <p:nvPr>
            <p:ph type="title"/>
          </p:nvPr>
        </p:nvSpPr>
        <p:spPr/>
        <p:txBody>
          <a:bodyPr/>
          <a:lstStyle/>
          <a:p>
            <a:pPr eaLnBrk="1" hangingPunct="1">
              <a:defRPr/>
            </a:pPr>
            <a:r>
              <a:rPr lang="tr-TR" sz="4800" b="0"/>
              <a:t>Fiziksel ıslah</a:t>
            </a:r>
          </a:p>
        </p:txBody>
      </p:sp>
      <p:sp>
        <p:nvSpPr>
          <p:cNvPr id="241667" name="Rectangle 3"/>
          <p:cNvSpPr>
            <a:spLocks noGrp="1" noChangeArrowheads="1"/>
          </p:cNvSpPr>
          <p:nvPr>
            <p:ph type="body" idx="1"/>
          </p:nvPr>
        </p:nvSpPr>
        <p:spPr/>
        <p:txBody>
          <a:bodyPr/>
          <a:lstStyle/>
          <a:p>
            <a:pPr eaLnBrk="1" hangingPunct="1">
              <a:lnSpc>
                <a:spcPct val="90000"/>
              </a:lnSpc>
              <a:defRPr/>
            </a:pPr>
            <a:r>
              <a:rPr lang="tr-TR" sz="2800" dirty="0"/>
              <a:t>Profilin alt-üst edilmesi, yüzey toprağının iyi özelliklere, yüzey altı topraklarının ise arzu edilmeyen özelliklere sahip olduğu durumlarda uygulanır. </a:t>
            </a:r>
          </a:p>
          <a:p>
            <a:pPr eaLnBrk="1" hangingPunct="1">
              <a:lnSpc>
                <a:spcPct val="90000"/>
              </a:lnSpc>
              <a:defRPr/>
            </a:pPr>
            <a:endParaRPr lang="tr-TR" sz="2800" dirty="0"/>
          </a:p>
          <a:p>
            <a:pPr eaLnBrk="1" hangingPunct="1">
              <a:lnSpc>
                <a:spcPct val="90000"/>
              </a:lnSpc>
              <a:defRPr/>
            </a:pPr>
            <a:r>
              <a:rPr lang="tr-TR" sz="2800" dirty="0"/>
              <a:t>Profilin alt-üst edilmesi, yüzey toprağını muhafaza ederken, ana materyalle alt toprağın yer değiştirmesini amaçlar. Bu üst toprağın bir kenara alınarak, alt toprağın ve ana materyalin derin sürülmesi ve sonra yüzey toprağının yerine konması şeklinde yapılır. </a:t>
            </a:r>
          </a:p>
        </p:txBody>
      </p:sp>
    </p:spTree>
    <p:extLst>
      <p:ext uri="{BB962C8B-B14F-4D97-AF65-F5344CB8AC3E}">
        <p14:creationId xmlns:p14="http://schemas.microsoft.com/office/powerpoint/2010/main" val="1202069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rrowheads="1"/>
          </p:cNvSpPr>
          <p:nvPr>
            <p:ph type="title"/>
          </p:nvPr>
        </p:nvSpPr>
        <p:spPr/>
        <p:txBody>
          <a:bodyPr/>
          <a:lstStyle/>
          <a:p>
            <a:pPr eaLnBrk="1" hangingPunct="1">
              <a:defRPr/>
            </a:pPr>
            <a:r>
              <a:rPr lang="tr-TR" smtClean="0"/>
              <a:t>Profilin alt-üst edilmesi</a:t>
            </a:r>
          </a:p>
        </p:txBody>
      </p:sp>
      <p:sp>
        <p:nvSpPr>
          <p:cNvPr id="246787" name="AutoShape 3"/>
          <p:cNvSpPr>
            <a:spLocks noGrp="1" noChangeArrowheads="1"/>
          </p:cNvSpPr>
          <p:nvPr>
            <p:ph type="body" idx="1"/>
          </p:nvPr>
        </p:nvSpPr>
        <p:spPr>
          <a:prstGeom prst="curvedUpArrow">
            <a:avLst>
              <a:gd name="adj1" fmla="val 36366"/>
              <a:gd name="adj2" fmla="val 72732"/>
              <a:gd name="adj3" fmla="val 33333"/>
            </a:avLst>
          </a:prstGeom>
          <a:extLst>
            <a:ext uri="{91240B29-F687-4F45-9708-019B960494DF}">
              <a14:hiddenLine xmlns:a14="http://schemas.microsoft.com/office/drawing/2010/main" w="9525">
                <a:solidFill>
                  <a:schemeClr val="tx1"/>
                </a:solidFill>
                <a:miter lim="800000"/>
                <a:headEnd type="none" w="med" len="med"/>
                <a:tailEnd type="none" w="med" len="med"/>
              </a14:hiddenLine>
            </a:ext>
          </a:extLst>
        </p:spPr>
        <p:txBody>
          <a:bodyPr/>
          <a:lstStyle/>
          <a:p>
            <a:pPr eaLnBrk="1" hangingPunct="1">
              <a:buFont typeface="Wingdings" panose="05000000000000000000" pitchFamily="2" charset="2"/>
              <a:buNone/>
              <a:defRPr/>
            </a:pPr>
            <a:r>
              <a:rPr lang="tr-TR" dirty="0" smtClean="0"/>
              <a:t>       A               	     A</a:t>
            </a:r>
          </a:p>
          <a:p>
            <a:pPr eaLnBrk="1" hangingPunct="1">
              <a:buFont typeface="Wingdings" panose="05000000000000000000" pitchFamily="2" charset="2"/>
              <a:buNone/>
              <a:defRPr/>
            </a:pPr>
            <a:r>
              <a:rPr lang="tr-TR" dirty="0" smtClean="0"/>
              <a:t>       B1            	     B2/C</a:t>
            </a:r>
          </a:p>
          <a:p>
            <a:pPr eaLnBrk="1" hangingPunct="1">
              <a:buFont typeface="Wingdings" panose="05000000000000000000" pitchFamily="2" charset="2"/>
              <a:buNone/>
              <a:defRPr/>
            </a:pPr>
            <a:r>
              <a:rPr lang="tr-TR" dirty="0" smtClean="0"/>
              <a:t>       B2/C         	     B1</a:t>
            </a:r>
          </a:p>
        </p:txBody>
      </p:sp>
      <p:sp>
        <p:nvSpPr>
          <p:cNvPr id="180228" name="Line 7"/>
          <p:cNvSpPr>
            <a:spLocks noChangeShapeType="1"/>
          </p:cNvSpPr>
          <p:nvPr/>
        </p:nvSpPr>
        <p:spPr bwMode="auto">
          <a:xfrm>
            <a:off x="1996169" y="2544763"/>
            <a:ext cx="1800225"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sz="2000">
              <a:solidFill>
                <a:srgbClr val="FFFFFF"/>
              </a:solidFill>
            </a:endParaRPr>
          </a:p>
        </p:txBody>
      </p:sp>
      <p:sp>
        <p:nvSpPr>
          <p:cNvPr id="180229" name="Line 8"/>
          <p:cNvSpPr>
            <a:spLocks noChangeShapeType="1"/>
          </p:cNvSpPr>
          <p:nvPr/>
        </p:nvSpPr>
        <p:spPr bwMode="auto">
          <a:xfrm flipV="1">
            <a:off x="2535918" y="2472532"/>
            <a:ext cx="1366838"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tr-TR" sz="2000">
              <a:solidFill>
                <a:srgbClr val="FFFFFF"/>
              </a:solidFill>
            </a:endParaRPr>
          </a:p>
        </p:txBody>
      </p:sp>
    </p:spTree>
    <p:extLst>
      <p:ext uri="{BB962C8B-B14F-4D97-AF65-F5344CB8AC3E}">
        <p14:creationId xmlns:p14="http://schemas.microsoft.com/office/powerpoint/2010/main" val="2252443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Rot="1" noChangeArrowheads="1"/>
          </p:cNvSpPr>
          <p:nvPr>
            <p:ph type="title"/>
          </p:nvPr>
        </p:nvSpPr>
        <p:spPr/>
        <p:txBody>
          <a:bodyPr/>
          <a:lstStyle/>
          <a:p>
            <a:pPr eaLnBrk="1" hangingPunct="1">
              <a:defRPr/>
            </a:pPr>
            <a:r>
              <a:rPr lang="tr-TR" sz="4000" b="0"/>
              <a:t>Biyolojik Islah </a:t>
            </a:r>
            <a:r>
              <a:rPr lang="tr-TR" sz="4000"/>
              <a:t/>
            </a:r>
            <a:br>
              <a:rPr lang="tr-TR" sz="4000"/>
            </a:br>
            <a:endParaRPr lang="tr-TR" sz="4000"/>
          </a:p>
        </p:txBody>
      </p:sp>
      <p:sp>
        <p:nvSpPr>
          <p:cNvPr id="247811" name="Rectangle 3"/>
          <p:cNvSpPr>
            <a:spLocks noGrp="1" noChangeArrowheads="1"/>
          </p:cNvSpPr>
          <p:nvPr>
            <p:ph type="body" idx="1"/>
          </p:nvPr>
        </p:nvSpPr>
        <p:spPr/>
        <p:txBody>
          <a:bodyPr/>
          <a:lstStyle/>
          <a:p>
            <a:pPr eaLnBrk="1" hangingPunct="1">
              <a:lnSpc>
                <a:spcPct val="80000"/>
              </a:lnSpc>
              <a:defRPr/>
            </a:pPr>
            <a:r>
              <a:rPr lang="tr-TR" sz="2400"/>
              <a:t>Yaşayan ve ölü organik maddeler tuzlu ve alkali toprakların  </a:t>
            </a:r>
            <a:br>
              <a:rPr lang="tr-TR" sz="2400"/>
            </a:br>
            <a:r>
              <a:rPr lang="tr-TR" sz="2400"/>
              <a:t>üzerine iki önemli etki yapar. </a:t>
            </a:r>
          </a:p>
          <a:p>
            <a:pPr eaLnBrk="1" hangingPunct="1">
              <a:lnSpc>
                <a:spcPct val="80000"/>
              </a:lnSpc>
              <a:defRPr/>
            </a:pPr>
            <a:r>
              <a:rPr lang="tr-TR" sz="2400"/>
              <a:t>a. Toprağın geçirgenliğinin artırılması, </a:t>
            </a:r>
          </a:p>
          <a:p>
            <a:pPr eaLnBrk="1" hangingPunct="1">
              <a:lnSpc>
                <a:spcPct val="80000"/>
              </a:lnSpc>
              <a:defRPr/>
            </a:pPr>
            <a:r>
              <a:rPr lang="tr-TR" sz="2400"/>
              <a:t>b. Solunum ve ayrışma sırasında C0</a:t>
            </a:r>
            <a:r>
              <a:rPr lang="tr-TR" sz="2400" baseline="-25000"/>
              <a:t>2 </a:t>
            </a:r>
            <a:r>
              <a:rPr lang="tr-TR" sz="2400"/>
              <a:t>salınımı </a:t>
            </a:r>
          </a:p>
          <a:p>
            <a:pPr eaLnBrk="1" hangingPunct="1">
              <a:lnSpc>
                <a:spcPct val="80000"/>
              </a:lnSpc>
              <a:defRPr/>
            </a:pPr>
            <a:r>
              <a:rPr lang="tr-TR" sz="2400"/>
              <a:t>Bunlara ilaveten, bitkiler gölgelendirme etkileriyle toprak yüzeyinden olan buharlaşmayı azaltarak, suyun yüzeye doğru hareketiyle oluşan yüzeyde tuz oluşumunu yavaşlatırlar. </a:t>
            </a:r>
          </a:p>
          <a:p>
            <a:pPr eaLnBrk="1" hangingPunct="1">
              <a:lnSpc>
                <a:spcPct val="80000"/>
              </a:lnSpc>
              <a:defRPr/>
            </a:pPr>
            <a:r>
              <a:rPr lang="tr-TR" sz="2400"/>
              <a:t>Topraklara büyük miktarlarda organik karakterli gübre ilave edildiğinde,  toprağın gevşetilmesi yoluyla yüzey toprağının geçirgenliği artarken, gübrenin ayrışması sırasında açığa çıkan CO</a:t>
            </a:r>
            <a:r>
              <a:rPr lang="tr-TR" sz="2400" baseline="-25000"/>
              <a:t>2</a:t>
            </a:r>
            <a:r>
              <a:rPr lang="tr-TR" sz="2400"/>
              <a:t>’de artar. Hem tuzlu hem de alkali topraklarda, yukarıda belirtilen birinci etki yararlı olurken, ikinci etki kireçli alkali topraklar üzerine çok daha fazla etkide bulunur. </a:t>
            </a:r>
          </a:p>
        </p:txBody>
      </p:sp>
    </p:spTree>
    <p:extLst>
      <p:ext uri="{BB962C8B-B14F-4D97-AF65-F5344CB8AC3E}">
        <p14:creationId xmlns:p14="http://schemas.microsoft.com/office/powerpoint/2010/main" val="967470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Rot="1" noChangeArrowheads="1"/>
          </p:cNvSpPr>
          <p:nvPr>
            <p:ph type="title"/>
          </p:nvPr>
        </p:nvSpPr>
        <p:spPr/>
        <p:txBody>
          <a:bodyPr/>
          <a:lstStyle/>
          <a:p>
            <a:pPr eaLnBrk="1" hangingPunct="1">
              <a:defRPr/>
            </a:pPr>
            <a:r>
              <a:rPr lang="tr-TR" sz="4000" b="0"/>
              <a:t>Kimyasal ıslah </a:t>
            </a:r>
            <a:r>
              <a:rPr lang="tr-TR" sz="4000"/>
              <a:t/>
            </a:r>
            <a:br>
              <a:rPr lang="tr-TR" sz="4000"/>
            </a:br>
            <a:endParaRPr lang="tr-TR" sz="4000"/>
          </a:p>
        </p:txBody>
      </p:sp>
      <p:sp>
        <p:nvSpPr>
          <p:cNvPr id="248835" name="Rectangle 3"/>
          <p:cNvSpPr>
            <a:spLocks noGrp="1" noChangeArrowheads="1"/>
          </p:cNvSpPr>
          <p:nvPr>
            <p:ph type="body" idx="1"/>
          </p:nvPr>
        </p:nvSpPr>
        <p:spPr>
          <a:xfrm>
            <a:off x="2063750" y="1052513"/>
            <a:ext cx="8147050" cy="5073650"/>
          </a:xfrm>
        </p:spPr>
        <p:txBody>
          <a:bodyPr/>
          <a:lstStyle/>
          <a:p>
            <a:pPr algn="just" eaLnBrk="1" hangingPunct="1">
              <a:lnSpc>
                <a:spcPct val="80000"/>
              </a:lnSpc>
              <a:defRPr/>
            </a:pPr>
            <a:r>
              <a:rPr lang="tr-TR" sz="2400" dirty="0"/>
              <a:t>Kimyasal işlemler, toprak reaksiyonunu nötralize etmek, serbest sodayı (Sodyum karbonat) reaksiyona sokmak ve değişebilir sodyumun kalsiyumla yer değiştirmesini sağlamak amacıyla kullanılır. </a:t>
            </a:r>
          </a:p>
          <a:p>
            <a:pPr algn="just" eaLnBrk="1" hangingPunct="1">
              <a:lnSpc>
                <a:spcPct val="80000"/>
              </a:lnSpc>
              <a:defRPr/>
            </a:pPr>
            <a:r>
              <a:rPr lang="tr-TR" sz="2400" dirty="0"/>
              <a:t>Alkali toprakların ıslahlarının başarılı olması, hidrolojik (yüzey ve yeraltı suyu) sorunların iyi bir şekilde düzenlenmesine bağlıdır. Alkali toprakların ıslahında kullanılan ıslah ediciler, toprağın genetik tipine ve kimyasal özelliklerine bağlı olup, 3 gruba ayrılır:</a:t>
            </a:r>
          </a:p>
          <a:p>
            <a:pPr algn="just" eaLnBrk="1" hangingPunct="1">
              <a:lnSpc>
                <a:spcPct val="80000"/>
              </a:lnSpc>
              <a:defRPr/>
            </a:pPr>
            <a:r>
              <a:rPr lang="tr-TR" sz="2400" dirty="0"/>
              <a:t>Kalsiyum klorür ve jips gibi çözünebilir kalsiyum tuzları, </a:t>
            </a:r>
          </a:p>
          <a:p>
            <a:pPr algn="just" eaLnBrk="1" hangingPunct="1">
              <a:lnSpc>
                <a:spcPct val="80000"/>
              </a:lnSpc>
              <a:defRPr/>
            </a:pPr>
            <a:r>
              <a:rPr lang="tr-TR" sz="2400" dirty="0"/>
              <a:t>Kireçtaşı (CaCO</a:t>
            </a:r>
            <a:r>
              <a:rPr lang="tr-TR" sz="2400" baseline="-25000" dirty="0"/>
              <a:t>3</a:t>
            </a:r>
            <a:r>
              <a:rPr lang="tr-TR" sz="2400" dirty="0"/>
              <a:t>) ve şeker fabrikalarının kireçli atıkları (</a:t>
            </a:r>
            <a:r>
              <a:rPr lang="tr-TR" sz="2400" dirty="0" err="1"/>
              <a:t>şılam</a:t>
            </a:r>
            <a:r>
              <a:rPr lang="tr-TR" sz="2400" dirty="0"/>
              <a:t>, kalsiyum bileşiklerinin karışımı) gibi yavaş çözünen kalsiyum bileşikleri, </a:t>
            </a:r>
          </a:p>
          <a:p>
            <a:pPr algn="just" eaLnBrk="1" hangingPunct="1">
              <a:lnSpc>
                <a:spcPct val="80000"/>
              </a:lnSpc>
              <a:defRPr/>
            </a:pPr>
            <a:r>
              <a:rPr lang="tr-TR" sz="2400" dirty="0"/>
              <a:t>Sülfürik asit, kükürt, pirit ve demir sülfat gibi </a:t>
            </a:r>
            <a:r>
              <a:rPr lang="tr-TR" sz="2400" dirty="0" err="1"/>
              <a:t>asitlendirici</a:t>
            </a:r>
            <a:r>
              <a:rPr lang="tr-TR" sz="2400" dirty="0"/>
              <a:t> materyaller.</a:t>
            </a:r>
          </a:p>
        </p:txBody>
      </p:sp>
    </p:spTree>
    <p:extLst>
      <p:ext uri="{BB962C8B-B14F-4D97-AF65-F5344CB8AC3E}">
        <p14:creationId xmlns:p14="http://schemas.microsoft.com/office/powerpoint/2010/main" val="2955814010"/>
      </p:ext>
    </p:extLst>
  </p:cSld>
  <p:clrMapOvr>
    <a:masterClrMapping/>
  </p:clrMapOvr>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1528</Words>
  <Application>Microsoft Office PowerPoint</Application>
  <PresentationFormat>Geniş ekran</PresentationFormat>
  <Paragraphs>122</Paragraphs>
  <Slides>26</Slides>
  <Notes>0</Notes>
  <HiddenSlides>0</HiddenSlides>
  <MMClips>0</MMClips>
  <ScaleCrop>false</ScaleCrop>
  <HeadingPairs>
    <vt:vector size="8" baseType="variant">
      <vt:variant>
        <vt:lpstr>Kullanılan Yazı Tipleri</vt:lpstr>
      </vt:variant>
      <vt:variant>
        <vt:i4>3</vt:i4>
      </vt:variant>
      <vt:variant>
        <vt:lpstr>Tema</vt:lpstr>
      </vt:variant>
      <vt:variant>
        <vt:i4>1</vt:i4>
      </vt:variant>
      <vt:variant>
        <vt:lpstr>Eklenmiş OLE Hizmet Programları</vt:lpstr>
      </vt:variant>
      <vt:variant>
        <vt:i4>1</vt:i4>
      </vt:variant>
      <vt:variant>
        <vt:lpstr>Slayt Başlıkları</vt:lpstr>
      </vt:variant>
      <vt:variant>
        <vt:i4>26</vt:i4>
      </vt:variant>
    </vt:vector>
  </HeadingPairs>
  <TitlesOfParts>
    <vt:vector size="31" baseType="lpstr">
      <vt:lpstr>Arial</vt:lpstr>
      <vt:lpstr>Garamond</vt:lpstr>
      <vt:lpstr>Wingdings</vt:lpstr>
      <vt:lpstr>Dere</vt:lpstr>
      <vt:lpstr>Denklem</vt:lpstr>
      <vt:lpstr>Toprak Islah Yöntemleri</vt:lpstr>
      <vt:lpstr> Fiziksel ıslah  </vt:lpstr>
      <vt:lpstr>  Fiziksel ıslah </vt:lpstr>
      <vt:lpstr>Fiziksel ıslah</vt:lpstr>
      <vt:lpstr>Fiziksel ıslah</vt:lpstr>
      <vt:lpstr>Fiziksel ıslah</vt:lpstr>
      <vt:lpstr>Profilin alt-üst edilmesi</vt:lpstr>
      <vt:lpstr>Biyolojik Islah  </vt:lpstr>
      <vt:lpstr>Kimyasal ıslah  </vt:lpstr>
      <vt:lpstr>Kimyasal ıslah</vt:lpstr>
      <vt:lpstr>Kimyasal ıslah</vt:lpstr>
      <vt:lpstr>Kimyasal ıslah</vt:lpstr>
      <vt:lpstr>Yıkama</vt:lpstr>
      <vt:lpstr>Islah Yönteminin Seçiminde Dikkat Edilecek Hususlar </vt:lpstr>
      <vt:lpstr>Islah Yönteminin Seçiminde Dikkat Edilecek Hususlar</vt:lpstr>
      <vt:lpstr>Tuzlu Toprakların Islahı</vt:lpstr>
      <vt:lpstr>Tuzlu Toprakların Islahı</vt:lpstr>
      <vt:lpstr>Yıkama Fraksiyonu</vt:lpstr>
      <vt:lpstr>Yıkama Gereksinimi</vt:lpstr>
      <vt:lpstr>Yıkama Gereksinimi</vt:lpstr>
      <vt:lpstr>Yıkama Gereksinimi (pratik yol)</vt:lpstr>
      <vt:lpstr>Yıkama Gereksinimi</vt:lpstr>
      <vt:lpstr>  Yağmurlama sulama için Yıkama Gereksinimi  </vt:lpstr>
      <vt:lpstr>Yıkama Gereksinimi</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Toprak Islah Yöntemleri</dc:title>
  <dc:creator>Gökhan</dc:creator>
  <cp:lastModifiedBy>Gökhan</cp:lastModifiedBy>
  <cp:revision>2</cp:revision>
  <dcterms:created xsi:type="dcterms:W3CDTF">2017-12-07T07:02:49Z</dcterms:created>
  <dcterms:modified xsi:type="dcterms:W3CDTF">2017-12-08T11:27:53Z</dcterms:modified>
</cp:coreProperties>
</file>