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57" r:id="rId3"/>
    <p:sldId id="327" r:id="rId4"/>
    <p:sldId id="326" r:id="rId5"/>
    <p:sldId id="328" r:id="rId6"/>
    <p:sldId id="329" r:id="rId7"/>
    <p:sldId id="330" r:id="rId8"/>
    <p:sldId id="331" r:id="rId9"/>
    <p:sldId id="332" r:id="rId10"/>
    <p:sldId id="333" r:id="rId11"/>
    <p:sldId id="334" r:id="rId12"/>
    <p:sldId id="335" r:id="rId13"/>
    <p:sldId id="336" r:id="rId14"/>
    <p:sldId id="300"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3" autoAdjust="0"/>
    <p:restoredTop sz="94660"/>
  </p:normalViewPr>
  <p:slideViewPr>
    <p:cSldViewPr snapToGrid="0">
      <p:cViewPr varScale="1">
        <p:scale>
          <a:sx n="86" d="100"/>
          <a:sy n="86"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9CB99F-ABC4-48A2-AF43-4E0532DA682D}" type="datetimeFigureOut">
              <a:rPr lang="tr-TR" smtClean="0"/>
              <a:t>21.01.2020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067FA6-F24F-4229-A7B0-BC8F25346AE4}" type="slidenum">
              <a:rPr lang="tr-TR" smtClean="0"/>
              <a:t>‹#›</a:t>
            </a:fld>
            <a:endParaRPr lang="tr-TR"/>
          </a:p>
        </p:txBody>
      </p:sp>
    </p:spTree>
    <p:extLst>
      <p:ext uri="{BB962C8B-B14F-4D97-AF65-F5344CB8AC3E}">
        <p14:creationId xmlns:p14="http://schemas.microsoft.com/office/powerpoint/2010/main" val="23118375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575BE1C9-D51A-4B5F-B120-1DD67716EB4F}" type="datetimeFigureOut">
              <a:rPr lang="tr-TR" smtClean="0"/>
              <a:t>21.01.2020</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D6901BDD-CF6E-4177-A51A-12208DFD373A}"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p:nvSpPr>
        <p:spPr>
          <a:xfrm>
            <a:off x="3929604" y="1051995"/>
            <a:ext cx="5188408" cy="1077218"/>
          </a:xfrm>
          <a:prstGeom prst="rect">
            <a:avLst/>
          </a:prstGeom>
          <a:noFill/>
        </p:spPr>
        <p:txBody>
          <a:bodyPr wrap="none" rtlCol="0">
            <a:spAutoFit/>
          </a:bodyPr>
          <a:lstStyle/>
          <a:p>
            <a:pPr algn="ctr"/>
            <a:r>
              <a:rPr lang="tr-TR" sz="3200" b="0" dirty="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a:solidFill>
                  <a:srgbClr val="204788"/>
                </a:solidFill>
                <a:latin typeface="Times New Roman" panose="02020603050405020304" pitchFamily="18" charset="0"/>
                <a:cs typeface="Times New Roman" panose="02020603050405020304" pitchFamily="18" charset="0"/>
              </a:rPr>
              <a:t>Nallıhan</a:t>
            </a:r>
            <a:r>
              <a:rPr lang="tr-TR" sz="3200" b="0" baseline="0" dirty="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7774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75BE1C9-D51A-4B5F-B120-1DD67716EB4F}" type="datetimeFigureOut">
              <a:rPr lang="tr-TR" smtClean="0"/>
              <a:t>21.01.2020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5652876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75BE1C9-D51A-4B5F-B120-1DD67716EB4F}" type="datetimeFigureOut">
              <a:rPr lang="tr-TR" smtClean="0"/>
              <a:t>21.01.2020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22158346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575BE1C9-D51A-4B5F-B120-1DD67716EB4F}" type="datetimeFigureOut">
              <a:rPr lang="tr-TR" smtClean="0"/>
              <a:t>21.01.2020</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D6901BDD-CF6E-4177-A51A-12208DFD373A}" type="slidenum">
              <a:rPr lang="tr-TR" smtClean="0"/>
              <a:t>‹#›</a:t>
            </a:fld>
            <a:endParaRPr lang="tr-TR"/>
          </a:p>
        </p:txBody>
      </p:sp>
    </p:spTree>
    <p:extLst>
      <p:ext uri="{BB962C8B-B14F-4D97-AF65-F5344CB8AC3E}">
        <p14:creationId xmlns:p14="http://schemas.microsoft.com/office/powerpoint/2010/main" val="41615127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575BE1C9-D51A-4B5F-B120-1DD67716EB4F}" type="datetimeFigureOut">
              <a:rPr lang="tr-TR" smtClean="0"/>
              <a:t>21.01.2020</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D6901BDD-CF6E-4177-A51A-12208DFD373A}"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49776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575BE1C9-D51A-4B5F-B120-1DD67716EB4F}" type="datetimeFigureOut">
              <a:rPr lang="tr-TR" smtClean="0"/>
              <a:t>21.01.2020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32492443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1097280" y="2582335"/>
            <a:ext cx="4937760" cy="32867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6217920" y="2582334"/>
            <a:ext cx="4937760" cy="32867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575BE1C9-D51A-4B5F-B120-1DD67716EB4F}" type="datetimeFigureOut">
              <a:rPr lang="tr-TR" smtClean="0"/>
              <a:t>21.01.2020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40484051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575BE1C9-D51A-4B5F-B120-1DD67716EB4F}" type="datetimeFigureOut">
              <a:rPr lang="tr-TR" smtClean="0"/>
              <a:t>21.01.2020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40679167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575BE1C9-D51A-4B5F-B120-1DD67716EB4F}" type="datetimeFigureOut">
              <a:rPr lang="tr-TR" smtClean="0"/>
              <a:t>21.01.2020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16157888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575BE1C9-D51A-4B5F-B120-1DD67716EB4F}" type="datetimeFigureOut">
              <a:rPr lang="tr-TR" smtClean="0"/>
              <a:t>21.01.2020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D6901BDD-CF6E-4177-A51A-12208DFD373A}" type="slidenum">
              <a:rPr lang="tr-TR" smtClean="0"/>
              <a:t>‹#›</a:t>
            </a:fld>
            <a:endParaRPr lang="tr-TR"/>
          </a:p>
        </p:txBody>
      </p:sp>
    </p:spTree>
    <p:extLst>
      <p:ext uri="{BB962C8B-B14F-4D97-AF65-F5344CB8AC3E}">
        <p14:creationId xmlns:p14="http://schemas.microsoft.com/office/powerpoint/2010/main" val="9104004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575BE1C9-D51A-4B5F-B120-1DD67716EB4F}" type="datetimeFigureOut">
              <a:rPr lang="tr-TR" smtClean="0"/>
              <a:t>21.01.2020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29128026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575BE1C9-D51A-4B5F-B120-1DD67716EB4F}" type="datetimeFigureOut">
              <a:rPr lang="tr-TR" smtClean="0"/>
              <a:t>21.01.2020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D6901BDD-CF6E-4177-A51A-12208DFD373A}"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86678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46485" y="3567660"/>
            <a:ext cx="9144000" cy="706802"/>
          </a:xfrm>
        </p:spPr>
        <p:txBody>
          <a:bodyPr>
            <a:normAutofit fontScale="90000"/>
          </a:bodyPr>
          <a:lstStyle/>
          <a:p>
            <a:r>
              <a:rPr lang="tr-TR" dirty="0"/>
              <a:t/>
            </a:r>
            <a:br>
              <a:rPr lang="tr-TR" dirty="0"/>
            </a:br>
            <a:r>
              <a:rPr lang="tr-TR" dirty="0"/>
              <a:t> Diyot çeşitleri (bağlantıları, sağlamlık testi ve uygulamaları) 	</a:t>
            </a:r>
          </a:p>
        </p:txBody>
      </p:sp>
      <p:sp>
        <p:nvSpPr>
          <p:cNvPr id="3" name="Alt Başlık 2"/>
          <p:cNvSpPr>
            <a:spLocks noGrp="1"/>
          </p:cNvSpPr>
          <p:nvPr>
            <p:ph type="subTitle" idx="1"/>
          </p:nvPr>
        </p:nvSpPr>
        <p:spPr>
          <a:xfrm>
            <a:off x="1748852" y="4347147"/>
            <a:ext cx="9144000" cy="771763"/>
          </a:xfrm>
        </p:spPr>
        <p:txBody>
          <a:bodyPr/>
          <a:lstStyle/>
          <a:p>
            <a:r>
              <a:rPr lang="tr-TR" dirty="0"/>
              <a:t>NET 115- Temel </a:t>
            </a:r>
            <a:r>
              <a:rPr lang="tr-TR" dirty="0" smtClean="0"/>
              <a:t>Elektronik</a:t>
            </a:r>
          </a:p>
          <a:p>
            <a:r>
              <a:rPr lang="tr-TR" dirty="0" err="1" smtClean="0"/>
              <a:t>Ö</a:t>
            </a:r>
            <a:r>
              <a:rPr lang="tr-TR" cap="none" dirty="0" err="1" smtClean="0"/>
              <a:t>ğr</a:t>
            </a:r>
            <a:r>
              <a:rPr lang="tr-TR" dirty="0"/>
              <a:t>. G</a:t>
            </a:r>
            <a:r>
              <a:rPr lang="tr-TR" cap="none" dirty="0"/>
              <a:t>ör</a:t>
            </a:r>
            <a:r>
              <a:rPr lang="tr-TR" dirty="0"/>
              <a:t>. </a:t>
            </a:r>
            <a:r>
              <a:rPr lang="tr-TR" dirty="0" smtClean="0"/>
              <a:t>Nuri Furkan koçak</a:t>
            </a:r>
            <a:endParaRPr lang="tr-TR" cap="none" dirty="0"/>
          </a:p>
        </p:txBody>
      </p:sp>
    </p:spTree>
    <p:extLst>
      <p:ext uri="{BB962C8B-B14F-4D97-AF65-F5344CB8AC3E}">
        <p14:creationId xmlns:p14="http://schemas.microsoft.com/office/powerpoint/2010/main" val="3649907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
            </a:r>
            <a:br>
              <a:rPr lang="tr-TR" dirty="0"/>
            </a:br>
            <a:r>
              <a:rPr lang="tr-TR" dirty="0"/>
              <a:t> Diyot </a:t>
            </a:r>
            <a:r>
              <a:rPr lang="tr-TR" dirty="0" smtClean="0"/>
              <a:t>çeşitleri</a:t>
            </a:r>
            <a:endParaRPr lang="tr-TR" dirty="0"/>
          </a:p>
        </p:txBody>
      </p:sp>
      <p:sp>
        <p:nvSpPr>
          <p:cNvPr id="3" name="İçerik Yer Tutucusu 2"/>
          <p:cNvSpPr>
            <a:spLocks noGrp="1"/>
          </p:cNvSpPr>
          <p:nvPr>
            <p:ph idx="1"/>
          </p:nvPr>
        </p:nvSpPr>
        <p:spPr>
          <a:xfrm>
            <a:off x="1097280" y="1946725"/>
            <a:ext cx="8247442" cy="4152992"/>
          </a:xfrm>
        </p:spPr>
        <p:txBody>
          <a:bodyPr>
            <a:noAutofit/>
          </a:bodyPr>
          <a:lstStyle/>
          <a:p>
            <a:pPr algn="just"/>
            <a:r>
              <a:rPr lang="tr-TR" b="1" dirty="0" smtClean="0"/>
              <a:t>FOTODİYOT</a:t>
            </a:r>
          </a:p>
          <a:p>
            <a:pPr algn="just"/>
            <a:r>
              <a:rPr lang="tr-TR" dirty="0"/>
              <a:t>Normal bir diyot ters yönde </a:t>
            </a:r>
            <a:r>
              <a:rPr lang="tr-TR" dirty="0" err="1"/>
              <a:t>kutuplandığında</a:t>
            </a:r>
            <a:r>
              <a:rPr lang="tr-TR" dirty="0"/>
              <a:t>, akan ters yönlü akım sızıntı akımıdır ve değeri çok küçüktür. Bu akıma azınlık akım taşıyıcıları neden olur ve eğer dışarıdan müdahale edilmez ise değeri çok küçük olur. Bu akımı arttırmanın yolu dışarıdan bir enerji vererek </a:t>
            </a:r>
            <a:r>
              <a:rPr lang="tr-TR" dirty="0" err="1"/>
              <a:t>valans</a:t>
            </a:r>
            <a:r>
              <a:rPr lang="tr-TR" dirty="0"/>
              <a:t> bağlarının koparılması ve dolayısı ile azınlık akım taşıyıcı sayılarının arttırılması ile mümkündür. </a:t>
            </a:r>
          </a:p>
          <a:p>
            <a:pPr algn="just"/>
            <a:r>
              <a:rPr lang="tr-TR" dirty="0"/>
              <a:t>Bu enerji ısı enerjisi olabildiği gibi, ışık </a:t>
            </a:r>
            <a:r>
              <a:rPr lang="tr-TR" dirty="0" err="1"/>
              <a:t>enerjiside</a:t>
            </a:r>
            <a:r>
              <a:rPr lang="tr-TR" dirty="0"/>
              <a:t> olabilir. Bu amaçla bir mercek vasıtası ile toplanan ışık enerjisi, tam birleşim yüzeyine odaklanarak </a:t>
            </a:r>
            <a:r>
              <a:rPr lang="tr-TR" dirty="0" err="1"/>
              <a:t>valans</a:t>
            </a:r>
            <a:r>
              <a:rPr lang="tr-TR" dirty="0"/>
              <a:t> bağları koparılıp, azınlık akım taşıyıcıları sayısı ve buna bağlı </a:t>
            </a:r>
            <a:r>
              <a:rPr lang="tr-TR" dirty="0" err="1"/>
              <a:t>olarakta</a:t>
            </a:r>
            <a:r>
              <a:rPr lang="tr-TR" dirty="0"/>
              <a:t> ters yön akımı arttırılabilir. Bu tür diyotlara </a:t>
            </a:r>
            <a:r>
              <a:rPr lang="tr-TR" dirty="0" err="1"/>
              <a:t>fotodiyot</a:t>
            </a:r>
            <a:r>
              <a:rPr lang="tr-TR" dirty="0"/>
              <a:t> denir. Bu diyotlar elektronik devrelerde ters yönde </a:t>
            </a:r>
            <a:r>
              <a:rPr lang="tr-TR" dirty="0" err="1"/>
              <a:t>kutuplanarak</a:t>
            </a:r>
            <a:r>
              <a:rPr lang="tr-TR" dirty="0"/>
              <a:t> ışık şiddeti ölçme ve ışıkla kontrol devrelerinde ışık şiddeti ve dalga boyunu değişken akıma çeviren dönüştürücüler olarak kullanılırlar. </a:t>
            </a:r>
          </a:p>
        </p:txBody>
      </p:sp>
      <p:pic>
        <p:nvPicPr>
          <p:cNvPr id="4" name="Resim 3"/>
          <p:cNvPicPr>
            <a:picLocks noChangeAspect="1"/>
          </p:cNvPicPr>
          <p:nvPr/>
        </p:nvPicPr>
        <p:blipFill>
          <a:blip r:embed="rId2"/>
          <a:stretch>
            <a:fillRect/>
          </a:stretch>
        </p:blipFill>
        <p:spPr>
          <a:xfrm>
            <a:off x="9801884" y="2525232"/>
            <a:ext cx="1572820" cy="1243880"/>
          </a:xfrm>
          <a:prstGeom prst="rect">
            <a:avLst/>
          </a:prstGeom>
        </p:spPr>
      </p:pic>
      <p:sp>
        <p:nvSpPr>
          <p:cNvPr id="5" name="Dikdörtgen 4"/>
          <p:cNvSpPr/>
          <p:nvPr/>
        </p:nvSpPr>
        <p:spPr>
          <a:xfrm>
            <a:off x="9500496" y="3911709"/>
            <a:ext cx="2175596" cy="400110"/>
          </a:xfrm>
          <a:prstGeom prst="rect">
            <a:avLst/>
          </a:prstGeom>
        </p:spPr>
        <p:txBody>
          <a:bodyPr wrap="none">
            <a:spAutoFit/>
          </a:bodyPr>
          <a:lstStyle/>
          <a:p>
            <a:r>
              <a:rPr lang="tr-TR" sz="2000" dirty="0" err="1">
                <a:solidFill>
                  <a:schemeClr val="bg2">
                    <a:lumMod val="25000"/>
                  </a:schemeClr>
                </a:solidFill>
                <a:latin typeface="Times New Roman" panose="02020603050405020304" pitchFamily="18" charset="0"/>
                <a:cs typeface="Times New Roman" panose="02020603050405020304" pitchFamily="18" charset="0"/>
              </a:rPr>
              <a:t>Fotodiyot</a:t>
            </a:r>
            <a:r>
              <a:rPr lang="tr-TR" sz="2000" dirty="0">
                <a:solidFill>
                  <a:schemeClr val="bg2">
                    <a:lumMod val="25000"/>
                  </a:schemeClr>
                </a:solidFill>
                <a:latin typeface="Times New Roman" panose="02020603050405020304" pitchFamily="18" charset="0"/>
                <a:cs typeface="Times New Roman" panose="02020603050405020304" pitchFamily="18" charset="0"/>
              </a:rPr>
              <a:t> sembolü </a:t>
            </a:r>
          </a:p>
        </p:txBody>
      </p:sp>
    </p:spTree>
    <p:extLst>
      <p:ext uri="{BB962C8B-B14F-4D97-AF65-F5344CB8AC3E}">
        <p14:creationId xmlns:p14="http://schemas.microsoft.com/office/powerpoint/2010/main" val="37095254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
            </a:r>
            <a:br>
              <a:rPr lang="tr-TR" dirty="0"/>
            </a:br>
            <a:r>
              <a:rPr lang="tr-TR" dirty="0"/>
              <a:t> Diyot </a:t>
            </a:r>
            <a:r>
              <a:rPr lang="tr-TR" dirty="0" smtClean="0"/>
              <a:t>çeşitleri</a:t>
            </a:r>
            <a:endParaRPr lang="tr-TR" dirty="0"/>
          </a:p>
        </p:txBody>
      </p:sp>
      <p:sp>
        <p:nvSpPr>
          <p:cNvPr id="3" name="İçerik Yer Tutucusu 2"/>
          <p:cNvSpPr>
            <a:spLocks noGrp="1"/>
          </p:cNvSpPr>
          <p:nvPr>
            <p:ph idx="1"/>
          </p:nvPr>
        </p:nvSpPr>
        <p:spPr>
          <a:xfrm>
            <a:off x="379141" y="1946725"/>
            <a:ext cx="11519209" cy="4152992"/>
          </a:xfrm>
        </p:spPr>
        <p:txBody>
          <a:bodyPr>
            <a:noAutofit/>
          </a:bodyPr>
          <a:lstStyle/>
          <a:p>
            <a:pPr algn="just"/>
            <a:r>
              <a:rPr lang="tr-TR" b="1" dirty="0"/>
              <a:t>SCHOTTKY DİYOTLAR </a:t>
            </a:r>
            <a:endParaRPr lang="tr-TR" b="1" dirty="0" smtClean="0"/>
          </a:p>
          <a:p>
            <a:pPr algn="just"/>
            <a:r>
              <a:rPr lang="tr-TR" dirty="0" err="1" smtClean="0"/>
              <a:t>Schottky</a:t>
            </a:r>
            <a:r>
              <a:rPr lang="tr-TR" dirty="0" smtClean="0"/>
              <a:t> </a:t>
            </a:r>
            <a:r>
              <a:rPr lang="tr-TR" dirty="0"/>
              <a:t>diyotlar, yüksek anahtarlama hızlarına ihtiyaç duyulan bilgisayarlar ve radyo frekans devrelerinde doğrultma amacı ile kullanılırlar. Diyot yapısı yukarıdaki şekilden de görüldüğü gibi ilginç bir özellik gösterir. Yapısında az bir oranda </a:t>
            </a:r>
            <a:r>
              <a:rPr lang="tr-TR" dirty="0" err="1" smtClean="0"/>
              <a:t>katkılandırılmış</a:t>
            </a:r>
            <a:r>
              <a:rPr lang="tr-TR" dirty="0" smtClean="0"/>
              <a:t> (</a:t>
            </a:r>
            <a:r>
              <a:rPr lang="tr-TR" dirty="0"/>
              <a:t>genellikle N tipi) silisyum(Si) ve bununla yüzey temasına tutulmuş bir metal(genellikle altın, gümüş veya platin) vardır. Bu diyot yapımında P tipi madde olmadığından ileri yön polarması altında </a:t>
            </a:r>
            <a:r>
              <a:rPr lang="tr-TR" dirty="0" err="1"/>
              <a:t>valans</a:t>
            </a:r>
            <a:r>
              <a:rPr lang="tr-TR" dirty="0"/>
              <a:t> bandı iletimi sadece N tipi madde ve metal iletim bandında oluşur. Bu yüzden iletime geçme hızları oldukça yüksektir</a:t>
            </a:r>
            <a:r>
              <a:rPr lang="tr-TR" dirty="0" smtClean="0"/>
              <a:t>.</a:t>
            </a:r>
          </a:p>
          <a:p>
            <a:pPr algn="just"/>
            <a:r>
              <a:rPr lang="tr-TR" dirty="0"/>
              <a:t>N tipi madde içerisindeki elektronların sahip oldukları enerji seviyeleri metale göre daha düşük seçildiğinden, diyotun iletime geçmesi için bir ileri yön polarmasına(gerilimine) ihtiyaç vardır. Bu dizayn şekli, ileri yön polarmasının diyot üzerinden kaldırıldığı durumda, birleşim yüzeyinin yüksek seviyede şarj tutmasına engel olur. Böylece diyot çok hızlı bir şekilde iletim durumundan kesim durumuna geçirilebilir. Örneğin 30 MHz(30000000 Hz) frekansında çalışan normal diyotun 10 </a:t>
            </a:r>
            <a:r>
              <a:rPr lang="tr-TR" dirty="0" err="1"/>
              <a:t>ns’de</a:t>
            </a:r>
            <a:r>
              <a:rPr lang="tr-TR" dirty="0"/>
              <a:t> kesime gittiğini düşünsek bile, sinyalin bir </a:t>
            </a:r>
            <a:r>
              <a:rPr lang="tr-TR" dirty="0" err="1"/>
              <a:t>alternansı</a:t>
            </a:r>
            <a:r>
              <a:rPr lang="tr-TR" dirty="0"/>
              <a:t> 16.7 </a:t>
            </a:r>
            <a:r>
              <a:rPr lang="tr-TR" dirty="0" err="1" smtClean="0"/>
              <a:t>ns</a:t>
            </a:r>
            <a:r>
              <a:rPr lang="tr-TR" dirty="0"/>
              <a:t> olacağından bu sinyalin büyük bir kısmında iletim durumunda kalacak ve görevini yapamayacaktır. </a:t>
            </a:r>
            <a:r>
              <a:rPr lang="tr-TR" dirty="0" err="1"/>
              <a:t>Schottky</a:t>
            </a:r>
            <a:r>
              <a:rPr lang="tr-TR" dirty="0"/>
              <a:t> diyotta ise bu durum söz konusu değildir. </a:t>
            </a:r>
          </a:p>
        </p:txBody>
      </p:sp>
    </p:spTree>
    <p:extLst>
      <p:ext uri="{BB962C8B-B14F-4D97-AF65-F5344CB8AC3E}">
        <p14:creationId xmlns:p14="http://schemas.microsoft.com/office/powerpoint/2010/main" val="27843424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
            </a:r>
            <a:br>
              <a:rPr lang="tr-TR" dirty="0"/>
            </a:br>
            <a:r>
              <a:rPr lang="tr-TR" dirty="0"/>
              <a:t> Diyot </a:t>
            </a:r>
            <a:r>
              <a:rPr lang="tr-TR" dirty="0" smtClean="0"/>
              <a:t>çeşitleri</a:t>
            </a:r>
            <a:endParaRPr lang="tr-TR" dirty="0"/>
          </a:p>
        </p:txBody>
      </p:sp>
      <p:sp>
        <p:nvSpPr>
          <p:cNvPr id="3" name="İçerik Yer Tutucusu 2"/>
          <p:cNvSpPr>
            <a:spLocks noGrp="1"/>
          </p:cNvSpPr>
          <p:nvPr>
            <p:ph idx="1"/>
          </p:nvPr>
        </p:nvSpPr>
        <p:spPr>
          <a:xfrm>
            <a:off x="379141" y="1946725"/>
            <a:ext cx="11519209" cy="4152992"/>
          </a:xfrm>
        </p:spPr>
        <p:txBody>
          <a:bodyPr>
            <a:noAutofit/>
          </a:bodyPr>
          <a:lstStyle/>
          <a:p>
            <a:pPr algn="just"/>
            <a:r>
              <a:rPr lang="tr-TR" b="1" dirty="0"/>
              <a:t>SCHOTTKY DİYOTLAR </a:t>
            </a:r>
            <a:endParaRPr lang="tr-TR" b="1" dirty="0" smtClean="0"/>
          </a:p>
        </p:txBody>
      </p:sp>
      <p:pic>
        <p:nvPicPr>
          <p:cNvPr id="4" name="Resim 3"/>
          <p:cNvPicPr>
            <a:picLocks noChangeAspect="1"/>
          </p:cNvPicPr>
          <p:nvPr/>
        </p:nvPicPr>
        <p:blipFill>
          <a:blip r:embed="rId2"/>
          <a:stretch>
            <a:fillRect/>
          </a:stretch>
        </p:blipFill>
        <p:spPr>
          <a:xfrm>
            <a:off x="379141" y="2376495"/>
            <a:ext cx="4909434" cy="2307018"/>
          </a:xfrm>
          <a:prstGeom prst="rect">
            <a:avLst/>
          </a:prstGeom>
        </p:spPr>
      </p:pic>
      <p:sp>
        <p:nvSpPr>
          <p:cNvPr id="5" name="Dikdörtgen 4"/>
          <p:cNvSpPr/>
          <p:nvPr/>
        </p:nvSpPr>
        <p:spPr>
          <a:xfrm>
            <a:off x="845974" y="4788724"/>
            <a:ext cx="3975768" cy="400110"/>
          </a:xfrm>
          <a:prstGeom prst="rect">
            <a:avLst/>
          </a:prstGeom>
        </p:spPr>
        <p:txBody>
          <a:bodyPr wrap="none">
            <a:spAutoFit/>
          </a:bodyPr>
          <a:lstStyle/>
          <a:p>
            <a:r>
              <a:rPr lang="tr-TR" sz="2000" dirty="0" err="1">
                <a:solidFill>
                  <a:schemeClr val="bg2">
                    <a:lumMod val="25000"/>
                  </a:schemeClr>
                </a:solidFill>
                <a:latin typeface="Times New Roman" panose="02020603050405020304" pitchFamily="18" charset="0"/>
                <a:cs typeface="Times New Roman" panose="02020603050405020304" pitchFamily="18" charset="0"/>
              </a:rPr>
              <a:t>Schottky</a:t>
            </a:r>
            <a:r>
              <a:rPr lang="tr-TR" sz="2000" dirty="0">
                <a:solidFill>
                  <a:schemeClr val="bg2">
                    <a:lumMod val="25000"/>
                  </a:schemeClr>
                </a:solidFill>
                <a:latin typeface="Times New Roman" panose="02020603050405020304" pitchFamily="18" charset="0"/>
                <a:cs typeface="Times New Roman" panose="02020603050405020304" pitchFamily="18" charset="0"/>
              </a:rPr>
              <a:t> </a:t>
            </a:r>
            <a:r>
              <a:rPr lang="tr-TR" sz="2000" dirty="0" err="1">
                <a:solidFill>
                  <a:schemeClr val="bg2">
                    <a:lumMod val="25000"/>
                  </a:schemeClr>
                </a:solidFill>
                <a:latin typeface="Times New Roman" panose="02020603050405020304" pitchFamily="18" charset="0"/>
                <a:cs typeface="Times New Roman" panose="02020603050405020304" pitchFamily="18" charset="0"/>
              </a:rPr>
              <a:t>diyodun</a:t>
            </a:r>
            <a:r>
              <a:rPr lang="tr-TR" sz="2000" dirty="0">
                <a:solidFill>
                  <a:schemeClr val="bg2">
                    <a:lumMod val="25000"/>
                  </a:schemeClr>
                </a:solidFill>
                <a:latin typeface="Times New Roman" panose="02020603050405020304" pitchFamily="18" charset="0"/>
                <a:cs typeface="Times New Roman" panose="02020603050405020304" pitchFamily="18" charset="0"/>
              </a:rPr>
              <a:t> sembolü ve yapısı </a:t>
            </a:r>
          </a:p>
        </p:txBody>
      </p:sp>
    </p:spTree>
    <p:extLst>
      <p:ext uri="{BB962C8B-B14F-4D97-AF65-F5344CB8AC3E}">
        <p14:creationId xmlns:p14="http://schemas.microsoft.com/office/powerpoint/2010/main" val="28747648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
            </a:r>
            <a:br>
              <a:rPr lang="tr-TR" dirty="0"/>
            </a:br>
            <a:r>
              <a:rPr lang="tr-TR" dirty="0"/>
              <a:t> Diyot </a:t>
            </a:r>
            <a:r>
              <a:rPr lang="tr-TR" dirty="0" smtClean="0"/>
              <a:t>çeşitleri</a:t>
            </a:r>
            <a:endParaRPr lang="tr-TR" dirty="0"/>
          </a:p>
        </p:txBody>
      </p:sp>
      <p:sp>
        <p:nvSpPr>
          <p:cNvPr id="3" name="İçerik Yer Tutucusu 2"/>
          <p:cNvSpPr>
            <a:spLocks noGrp="1"/>
          </p:cNvSpPr>
          <p:nvPr>
            <p:ph idx="1"/>
          </p:nvPr>
        </p:nvSpPr>
        <p:spPr>
          <a:xfrm>
            <a:off x="216334" y="1946725"/>
            <a:ext cx="6407491" cy="4152992"/>
          </a:xfrm>
        </p:spPr>
        <p:txBody>
          <a:bodyPr>
            <a:noAutofit/>
          </a:bodyPr>
          <a:lstStyle/>
          <a:p>
            <a:pPr algn="just"/>
            <a:r>
              <a:rPr lang="tr-TR" b="1" dirty="0"/>
              <a:t>PIN </a:t>
            </a:r>
            <a:r>
              <a:rPr lang="tr-TR" b="1" dirty="0" smtClean="0"/>
              <a:t>DİYOTLAR</a:t>
            </a:r>
          </a:p>
          <a:p>
            <a:pPr algn="just"/>
            <a:r>
              <a:rPr lang="tr-TR" dirty="0"/>
              <a:t>PIN diyotlar şekilde görüldüğü gibi katkı bakımından zenginleştirilmiş P ve N tipi iki yarı iletken arasına saf bir yarı iletken yerleştirilmek sureti ile elde edilirler. İleri yönde </a:t>
            </a:r>
            <a:r>
              <a:rPr lang="tr-TR" dirty="0" err="1"/>
              <a:t>kutuplandırıldığında</a:t>
            </a:r>
            <a:r>
              <a:rPr lang="tr-TR" dirty="0"/>
              <a:t> değişken bir direnç gibi, ters yönde </a:t>
            </a:r>
            <a:r>
              <a:rPr lang="tr-TR" dirty="0" err="1"/>
              <a:t>kutuplandırıldığında</a:t>
            </a:r>
            <a:r>
              <a:rPr lang="tr-TR" dirty="0"/>
              <a:t> ise yaklaşık olarak sabit bir kondansatör gibi davranırlar. İleri yönde geçen akım miktarı arttıkça, saf haldeki maddenin direnci azalır. </a:t>
            </a:r>
          </a:p>
          <a:p>
            <a:pPr algn="just"/>
            <a:r>
              <a:rPr lang="tr-TR" dirty="0"/>
              <a:t>Bu diyotlar doğru yönde </a:t>
            </a:r>
            <a:r>
              <a:rPr lang="tr-TR" dirty="0" err="1"/>
              <a:t>kutuplandırılarak</a:t>
            </a:r>
            <a:r>
              <a:rPr lang="tr-TR" dirty="0"/>
              <a:t> yüksek frekanslı radyo sinyallerinin genliğini, düşük frekanslı ses frekanslarının genliğine bağlı olarak değiştirmek yani genlik modülasyonu yapmak amacı ile kullanılırlar. Yine ileri yöndeki akımı değiştirilerek, değişken direnç ihtiyacının olduğu elektronik devrelerde kullanılırlar. </a:t>
            </a:r>
          </a:p>
        </p:txBody>
      </p:sp>
      <p:pic>
        <p:nvPicPr>
          <p:cNvPr id="4" name="Resim 3"/>
          <p:cNvPicPr>
            <a:picLocks noChangeAspect="1"/>
          </p:cNvPicPr>
          <p:nvPr/>
        </p:nvPicPr>
        <p:blipFill>
          <a:blip r:embed="rId2"/>
          <a:stretch>
            <a:fillRect/>
          </a:stretch>
        </p:blipFill>
        <p:spPr>
          <a:xfrm>
            <a:off x="6900804" y="1946724"/>
            <a:ext cx="5198269" cy="1822387"/>
          </a:xfrm>
          <a:prstGeom prst="rect">
            <a:avLst/>
          </a:prstGeom>
        </p:spPr>
      </p:pic>
      <p:sp>
        <p:nvSpPr>
          <p:cNvPr id="5" name="Dikdörtgen 4"/>
          <p:cNvSpPr/>
          <p:nvPr/>
        </p:nvSpPr>
        <p:spPr>
          <a:xfrm>
            <a:off x="7520069" y="3978475"/>
            <a:ext cx="3959738" cy="400110"/>
          </a:xfrm>
          <a:prstGeom prst="rect">
            <a:avLst/>
          </a:prstGeom>
        </p:spPr>
        <p:txBody>
          <a:bodyPr wrap="none">
            <a:spAutoFit/>
          </a:bodyPr>
          <a:lstStyle/>
          <a:p>
            <a:r>
              <a:rPr lang="tr-TR" sz="2000" dirty="0">
                <a:solidFill>
                  <a:schemeClr val="bg2">
                    <a:lumMod val="25000"/>
                  </a:schemeClr>
                </a:solidFill>
                <a:latin typeface="Times New Roman" panose="02020603050405020304" pitchFamily="18" charset="0"/>
                <a:cs typeface="Times New Roman" panose="02020603050405020304" pitchFamily="18" charset="0"/>
              </a:rPr>
              <a:t>PIN </a:t>
            </a:r>
            <a:r>
              <a:rPr lang="tr-TR" sz="2000" dirty="0" err="1">
                <a:solidFill>
                  <a:schemeClr val="bg2">
                    <a:lumMod val="25000"/>
                  </a:schemeClr>
                </a:solidFill>
                <a:latin typeface="Times New Roman" panose="02020603050405020304" pitchFamily="18" charset="0"/>
                <a:cs typeface="Times New Roman" panose="02020603050405020304" pitchFamily="18" charset="0"/>
              </a:rPr>
              <a:t>diyodun</a:t>
            </a:r>
            <a:r>
              <a:rPr lang="tr-TR" sz="2000" dirty="0">
                <a:solidFill>
                  <a:schemeClr val="bg2">
                    <a:lumMod val="25000"/>
                  </a:schemeClr>
                </a:solidFill>
                <a:latin typeface="Times New Roman" panose="02020603050405020304" pitchFamily="18" charset="0"/>
                <a:cs typeface="Times New Roman" panose="02020603050405020304" pitchFamily="18" charset="0"/>
              </a:rPr>
              <a:t> yapısı ve karakteristiği </a:t>
            </a:r>
          </a:p>
        </p:txBody>
      </p:sp>
    </p:spTree>
    <p:extLst>
      <p:ext uri="{BB962C8B-B14F-4D97-AF65-F5344CB8AC3E}">
        <p14:creationId xmlns:p14="http://schemas.microsoft.com/office/powerpoint/2010/main" val="22959050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KAYNAKLAR</a:t>
            </a:r>
          </a:p>
        </p:txBody>
      </p:sp>
      <p:sp>
        <p:nvSpPr>
          <p:cNvPr id="3" name="İçerik Yer Tutucusu 2"/>
          <p:cNvSpPr>
            <a:spLocks noGrp="1"/>
          </p:cNvSpPr>
          <p:nvPr>
            <p:ph idx="1"/>
          </p:nvPr>
        </p:nvSpPr>
        <p:spPr>
          <a:xfrm>
            <a:off x="1097279" y="1845734"/>
            <a:ext cx="10394135" cy="4023360"/>
          </a:xfrm>
        </p:spPr>
        <p:txBody>
          <a:bodyPr>
            <a:normAutofit/>
          </a:bodyPr>
          <a:lstStyle/>
          <a:p>
            <a:pPr marL="0" indent="0">
              <a:buNone/>
            </a:pPr>
            <a:r>
              <a:rPr lang="tr-TR" b="1" dirty="0" smtClean="0"/>
              <a:t>1</a:t>
            </a:r>
            <a:r>
              <a:rPr lang="tr-TR" b="1" dirty="0"/>
              <a:t>. </a:t>
            </a:r>
            <a:r>
              <a:rPr lang="tr-TR" dirty="0"/>
              <a:t>Dr. </a:t>
            </a:r>
            <a:r>
              <a:rPr lang="tr-TR" dirty="0" err="1"/>
              <a:t>Öğr</a:t>
            </a:r>
            <a:r>
              <a:rPr lang="tr-TR" dirty="0"/>
              <a:t>. Üyesi Tarık </a:t>
            </a:r>
            <a:r>
              <a:rPr lang="tr-TR" dirty="0" err="1"/>
              <a:t>Erfidan</a:t>
            </a:r>
            <a:r>
              <a:rPr lang="tr-TR" dirty="0"/>
              <a:t>, Kocaeli Üniversitesi, Elektrik Mühendisliği, Elektronik Ders Notu, Kocaeli 2012</a:t>
            </a:r>
          </a:p>
        </p:txBody>
      </p:sp>
    </p:spTree>
    <p:extLst>
      <p:ext uri="{BB962C8B-B14F-4D97-AF65-F5344CB8AC3E}">
        <p14:creationId xmlns:p14="http://schemas.microsoft.com/office/powerpoint/2010/main" val="11432395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
            </a:r>
            <a:br>
              <a:rPr lang="tr-TR" dirty="0"/>
            </a:br>
            <a:r>
              <a:rPr lang="tr-TR" dirty="0"/>
              <a:t> Diyot </a:t>
            </a:r>
            <a:r>
              <a:rPr lang="tr-TR" dirty="0" smtClean="0"/>
              <a:t>çeşitleri</a:t>
            </a:r>
            <a:endParaRPr lang="tr-TR" dirty="0"/>
          </a:p>
        </p:txBody>
      </p:sp>
      <p:sp>
        <p:nvSpPr>
          <p:cNvPr id="3" name="İçerik Yer Tutucusu 2"/>
          <p:cNvSpPr>
            <a:spLocks noGrp="1"/>
          </p:cNvSpPr>
          <p:nvPr>
            <p:ph idx="1"/>
          </p:nvPr>
        </p:nvSpPr>
        <p:spPr>
          <a:xfrm>
            <a:off x="1097280" y="1946725"/>
            <a:ext cx="10058400" cy="3755577"/>
          </a:xfrm>
        </p:spPr>
        <p:txBody>
          <a:bodyPr>
            <a:noAutofit/>
          </a:bodyPr>
          <a:lstStyle/>
          <a:p>
            <a:pPr algn="just"/>
            <a:r>
              <a:rPr lang="tr-TR" b="1" dirty="0"/>
              <a:t>IŞIK YAYAN DİYOTLAR (LEDLER</a:t>
            </a:r>
            <a:r>
              <a:rPr lang="tr-TR" b="1" dirty="0" smtClean="0"/>
              <a:t>)</a:t>
            </a:r>
          </a:p>
          <a:p>
            <a:pPr algn="just"/>
            <a:r>
              <a:rPr lang="tr-TR" dirty="0" smtClean="0"/>
              <a:t>Işık </a:t>
            </a:r>
            <a:r>
              <a:rPr lang="tr-TR" dirty="0"/>
              <a:t>yayan diyot (LED), adından da anlaşılacağı gibi enerji verildiği zaman görülebilir bir ışık yayan diyottur. Genel olarak kırmızı, sarı ve yeşil olmak üzere üç değişik renkte yapılırlar. Çalışma akımları 5 </a:t>
            </a:r>
            <a:r>
              <a:rPr lang="tr-TR" dirty="0" err="1"/>
              <a:t>mA</a:t>
            </a:r>
            <a:r>
              <a:rPr lang="tr-TR" dirty="0"/>
              <a:t> ile 50 </a:t>
            </a:r>
            <a:r>
              <a:rPr lang="tr-TR" dirty="0" err="1"/>
              <a:t>mA</a:t>
            </a:r>
            <a:r>
              <a:rPr lang="tr-TR" dirty="0"/>
              <a:t> arasındadır. Çalışma gerilimleri ise, sırası ile kırmızının 1.5V, sarının 1.8V, yeşilin 2.2V civarındadır. </a:t>
            </a:r>
          </a:p>
          <a:p>
            <a:pPr algn="just"/>
            <a:r>
              <a:rPr lang="tr-TR" dirty="0"/>
              <a:t>LED diyotların verdikleri ışık rengi ve ışığın dalga boyu, yapımlarında kullanılan katkı maddelerinin oranlarına bağlıdır. Katkı maddeleri ve oranları değiştirilerek istenilen renkte ve istenilen dalga boyunda LED diyotlar yapılabilir</a:t>
            </a:r>
            <a:r>
              <a:rPr lang="tr-TR" dirty="0" smtClean="0"/>
              <a:t>.</a:t>
            </a:r>
            <a:endParaRPr lang="tr-TR" dirty="0"/>
          </a:p>
        </p:txBody>
      </p:sp>
    </p:spTree>
    <p:extLst>
      <p:ext uri="{BB962C8B-B14F-4D97-AF65-F5344CB8AC3E}">
        <p14:creationId xmlns:p14="http://schemas.microsoft.com/office/powerpoint/2010/main" val="549356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
            </a:r>
            <a:br>
              <a:rPr lang="tr-TR" dirty="0"/>
            </a:br>
            <a:r>
              <a:rPr lang="tr-TR" dirty="0"/>
              <a:t> Diyot </a:t>
            </a:r>
            <a:r>
              <a:rPr lang="tr-TR" dirty="0" smtClean="0"/>
              <a:t>çeşitleri</a:t>
            </a:r>
            <a:endParaRPr lang="tr-TR" dirty="0"/>
          </a:p>
        </p:txBody>
      </p:sp>
      <p:sp>
        <p:nvSpPr>
          <p:cNvPr id="3" name="İçerik Yer Tutucusu 2"/>
          <p:cNvSpPr>
            <a:spLocks noGrp="1"/>
          </p:cNvSpPr>
          <p:nvPr>
            <p:ph idx="1"/>
          </p:nvPr>
        </p:nvSpPr>
        <p:spPr>
          <a:xfrm>
            <a:off x="1097280" y="1946725"/>
            <a:ext cx="10058400" cy="3755577"/>
          </a:xfrm>
        </p:spPr>
        <p:txBody>
          <a:bodyPr>
            <a:noAutofit/>
          </a:bodyPr>
          <a:lstStyle/>
          <a:p>
            <a:pPr algn="just"/>
            <a:r>
              <a:rPr lang="tr-TR" b="1" dirty="0"/>
              <a:t>IŞIK YAYAN DİYOTLAR (LEDLER</a:t>
            </a:r>
            <a:r>
              <a:rPr lang="tr-TR" b="1" dirty="0" smtClean="0"/>
              <a:t>)</a:t>
            </a:r>
          </a:p>
          <a:p>
            <a:pPr algn="just"/>
            <a:r>
              <a:rPr lang="tr-TR" dirty="0"/>
              <a:t>Galyum </a:t>
            </a:r>
            <a:r>
              <a:rPr lang="tr-TR" dirty="0" err="1"/>
              <a:t>Arsenit</a:t>
            </a:r>
            <a:r>
              <a:rPr lang="tr-TR" dirty="0"/>
              <a:t> (</a:t>
            </a:r>
            <a:r>
              <a:rPr lang="tr-TR" dirty="0" err="1"/>
              <a:t>GaAs</a:t>
            </a:r>
            <a:r>
              <a:rPr lang="tr-TR" dirty="0"/>
              <a:t>) katkısı ile gerçekleştirilen diyot, kızıl ötesi yani gözle görülmeyen diyottur. </a:t>
            </a:r>
            <a:r>
              <a:rPr lang="tr-TR" dirty="0" err="1"/>
              <a:t>Infrared</a:t>
            </a:r>
            <a:r>
              <a:rPr lang="tr-TR" dirty="0"/>
              <a:t> diyot yada kısaca IRED diyot olarak da anılır. Katkı maddesi ayarlanarak gerçekleştirilen hızlı </a:t>
            </a:r>
            <a:r>
              <a:rPr lang="tr-TR" dirty="0" err="1"/>
              <a:t>GaAs</a:t>
            </a:r>
            <a:r>
              <a:rPr lang="tr-TR" dirty="0"/>
              <a:t> IRED diyotları, MHz`lere varan frekans bantlarında, </a:t>
            </a:r>
            <a:r>
              <a:rPr lang="tr-TR" dirty="0" err="1"/>
              <a:t>fiberoptik</a:t>
            </a:r>
            <a:r>
              <a:rPr lang="tr-TR" dirty="0"/>
              <a:t> kablolu optik veri aktarma sistemlerinde kullanılırlar. </a:t>
            </a:r>
          </a:p>
          <a:p>
            <a:pPr algn="just"/>
            <a:r>
              <a:rPr lang="tr-TR" dirty="0"/>
              <a:t>LED diyot deyimi ise genelde gözle görülebilir dalga boyunda ışık veren diyotlar için kullanılır. Galyum </a:t>
            </a:r>
            <a:r>
              <a:rPr lang="tr-TR" dirty="0" err="1"/>
              <a:t>Arsenit</a:t>
            </a:r>
            <a:r>
              <a:rPr lang="tr-TR" dirty="0"/>
              <a:t> Fosfat (</a:t>
            </a:r>
            <a:r>
              <a:rPr lang="tr-TR" dirty="0" err="1"/>
              <a:t>GaAsP</a:t>
            </a:r>
            <a:r>
              <a:rPr lang="tr-TR" dirty="0"/>
              <a:t>) ve Galyum Fosfat (</a:t>
            </a:r>
            <a:r>
              <a:rPr lang="tr-TR" dirty="0" err="1"/>
              <a:t>GaP</a:t>
            </a:r>
            <a:r>
              <a:rPr lang="tr-TR" dirty="0"/>
              <a:t>) katkıları değişik oranlarda gerçekleştirilerek kırmızıdan yeşile kadar değişik renklerde görünür ışık veren LED`ler yapılır. </a:t>
            </a:r>
          </a:p>
        </p:txBody>
      </p:sp>
    </p:spTree>
    <p:extLst>
      <p:ext uri="{BB962C8B-B14F-4D97-AF65-F5344CB8AC3E}">
        <p14:creationId xmlns:p14="http://schemas.microsoft.com/office/powerpoint/2010/main" val="39116299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
            </a:r>
            <a:br>
              <a:rPr lang="tr-TR" dirty="0"/>
            </a:br>
            <a:r>
              <a:rPr lang="tr-TR" dirty="0"/>
              <a:t> Diyot </a:t>
            </a:r>
            <a:r>
              <a:rPr lang="tr-TR" dirty="0" smtClean="0"/>
              <a:t>çeşitleri</a:t>
            </a:r>
            <a:endParaRPr lang="tr-TR" dirty="0"/>
          </a:p>
        </p:txBody>
      </p:sp>
      <p:sp>
        <p:nvSpPr>
          <p:cNvPr id="3" name="İçerik Yer Tutucusu 2"/>
          <p:cNvSpPr>
            <a:spLocks noGrp="1"/>
          </p:cNvSpPr>
          <p:nvPr>
            <p:ph idx="1"/>
          </p:nvPr>
        </p:nvSpPr>
        <p:spPr>
          <a:xfrm>
            <a:off x="5812926" y="1946725"/>
            <a:ext cx="5342753" cy="3755577"/>
          </a:xfrm>
        </p:spPr>
        <p:txBody>
          <a:bodyPr>
            <a:noAutofit/>
          </a:bodyPr>
          <a:lstStyle/>
          <a:p>
            <a:pPr algn="just"/>
            <a:r>
              <a:rPr lang="tr-TR" dirty="0" err="1" smtClean="0"/>
              <a:t>Şekil′de</a:t>
            </a:r>
            <a:r>
              <a:rPr lang="tr-TR" dirty="0" smtClean="0"/>
              <a:t> </a:t>
            </a:r>
            <a:r>
              <a:rPr lang="tr-TR" dirty="0"/>
              <a:t>görüldüğü gibi LED diyot doğru </a:t>
            </a:r>
            <a:r>
              <a:rPr lang="tr-TR" dirty="0" err="1"/>
              <a:t>polarmalandırıldığı</a:t>
            </a:r>
            <a:r>
              <a:rPr lang="tr-TR" dirty="0"/>
              <a:t> zaman, enerji seviyeleri farklı elektron ve oyuklar birleşebilmek için enerjilerinin bir kısmını vermek zorunda kalırlar. Elektronlar bu enerjilerini ısı ve ışık şeklinde ortama verirler. Eğer PN birleşimi şeffaf plastik bir kılıfla kaplanırsa, PN yapıda elektron-oyuk birleşimi anında harcanan enerji ışık şeklinde ortama yayılır</a:t>
            </a:r>
            <a:r>
              <a:rPr lang="tr-TR" dirty="0" smtClean="0"/>
              <a:t>. </a:t>
            </a:r>
          </a:p>
        </p:txBody>
      </p:sp>
      <p:sp>
        <p:nvSpPr>
          <p:cNvPr id="5" name="Dikdörtgen 4"/>
          <p:cNvSpPr/>
          <p:nvPr/>
        </p:nvSpPr>
        <p:spPr>
          <a:xfrm>
            <a:off x="651231" y="4532972"/>
            <a:ext cx="4596130" cy="400110"/>
          </a:xfrm>
          <a:prstGeom prst="rect">
            <a:avLst/>
          </a:prstGeom>
        </p:spPr>
        <p:txBody>
          <a:bodyPr wrap="none">
            <a:spAutoFit/>
          </a:bodyPr>
          <a:lstStyle/>
          <a:p>
            <a:r>
              <a:rPr lang="tr-TR" sz="2000" dirty="0">
                <a:solidFill>
                  <a:schemeClr val="bg2">
                    <a:lumMod val="25000"/>
                  </a:schemeClr>
                </a:solidFill>
                <a:latin typeface="Times New Roman" panose="02020603050405020304" pitchFamily="18" charset="0"/>
                <a:cs typeface="Times New Roman" panose="02020603050405020304" pitchFamily="18" charset="0"/>
              </a:rPr>
              <a:t>LED </a:t>
            </a:r>
            <a:r>
              <a:rPr lang="tr-TR" sz="2000" dirty="0" err="1">
                <a:solidFill>
                  <a:schemeClr val="bg2">
                    <a:lumMod val="25000"/>
                  </a:schemeClr>
                </a:solidFill>
                <a:latin typeface="Times New Roman" panose="02020603050405020304" pitchFamily="18" charset="0"/>
                <a:cs typeface="Times New Roman" panose="02020603050405020304" pitchFamily="18" charset="0"/>
              </a:rPr>
              <a:t>diyodun</a:t>
            </a:r>
            <a:r>
              <a:rPr lang="tr-TR" sz="2000" dirty="0">
                <a:solidFill>
                  <a:schemeClr val="bg2">
                    <a:lumMod val="25000"/>
                  </a:schemeClr>
                </a:solidFill>
                <a:latin typeface="Times New Roman" panose="02020603050405020304" pitchFamily="18" charset="0"/>
                <a:cs typeface="Times New Roman" panose="02020603050405020304" pitchFamily="18" charset="0"/>
              </a:rPr>
              <a:t> sembolü      </a:t>
            </a:r>
            <a:r>
              <a:rPr lang="tr-TR" sz="2000" dirty="0" smtClean="0">
                <a:solidFill>
                  <a:schemeClr val="bg2">
                    <a:lumMod val="25000"/>
                  </a:schemeClr>
                </a:solidFill>
                <a:latin typeface="Times New Roman" panose="02020603050405020304" pitchFamily="18" charset="0"/>
                <a:cs typeface="Times New Roman" panose="02020603050405020304" pitchFamily="18" charset="0"/>
              </a:rPr>
              <a:t>Bağlantı </a:t>
            </a:r>
            <a:r>
              <a:rPr lang="tr-TR" sz="2000" dirty="0">
                <a:solidFill>
                  <a:schemeClr val="bg2">
                    <a:lumMod val="25000"/>
                  </a:schemeClr>
                </a:solidFill>
                <a:latin typeface="Times New Roman" panose="02020603050405020304" pitchFamily="18" charset="0"/>
                <a:cs typeface="Times New Roman" panose="02020603050405020304" pitchFamily="18" charset="0"/>
              </a:rPr>
              <a:t>şeması </a:t>
            </a:r>
          </a:p>
        </p:txBody>
      </p:sp>
      <p:pic>
        <p:nvPicPr>
          <p:cNvPr id="6" name="Resim 5"/>
          <p:cNvPicPr>
            <a:picLocks noChangeAspect="1"/>
          </p:cNvPicPr>
          <p:nvPr/>
        </p:nvPicPr>
        <p:blipFill>
          <a:blip r:embed="rId2"/>
          <a:stretch>
            <a:fillRect/>
          </a:stretch>
        </p:blipFill>
        <p:spPr>
          <a:xfrm>
            <a:off x="957528" y="2685238"/>
            <a:ext cx="4875634" cy="1847734"/>
          </a:xfrm>
          <a:prstGeom prst="rect">
            <a:avLst/>
          </a:prstGeom>
        </p:spPr>
      </p:pic>
    </p:spTree>
    <p:extLst>
      <p:ext uri="{BB962C8B-B14F-4D97-AF65-F5344CB8AC3E}">
        <p14:creationId xmlns:p14="http://schemas.microsoft.com/office/powerpoint/2010/main" val="13767925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
            </a:r>
            <a:br>
              <a:rPr lang="tr-TR" dirty="0"/>
            </a:br>
            <a:r>
              <a:rPr lang="tr-TR" dirty="0"/>
              <a:t> Diyot </a:t>
            </a:r>
            <a:r>
              <a:rPr lang="tr-TR" dirty="0" smtClean="0"/>
              <a:t>çeşitleri</a:t>
            </a:r>
            <a:endParaRPr lang="tr-TR" dirty="0"/>
          </a:p>
        </p:txBody>
      </p:sp>
      <p:sp>
        <p:nvSpPr>
          <p:cNvPr id="3" name="İçerik Yer Tutucusu 2"/>
          <p:cNvSpPr>
            <a:spLocks noGrp="1"/>
          </p:cNvSpPr>
          <p:nvPr>
            <p:ph idx="1"/>
          </p:nvPr>
        </p:nvSpPr>
        <p:spPr>
          <a:xfrm>
            <a:off x="1097280" y="1946725"/>
            <a:ext cx="10058400" cy="3755577"/>
          </a:xfrm>
        </p:spPr>
        <p:txBody>
          <a:bodyPr>
            <a:noAutofit/>
          </a:bodyPr>
          <a:lstStyle/>
          <a:p>
            <a:pPr algn="just"/>
            <a:r>
              <a:rPr lang="tr-TR" b="1" dirty="0"/>
              <a:t>IŞIK YAYAN DİYOTLAR (LEDLER</a:t>
            </a:r>
            <a:r>
              <a:rPr lang="tr-TR" b="1" dirty="0" smtClean="0"/>
              <a:t>)</a:t>
            </a:r>
          </a:p>
          <a:p>
            <a:pPr algn="just"/>
            <a:r>
              <a:rPr lang="tr-TR" dirty="0"/>
              <a:t>LED diyotların, elektronik devrelerde kullanım alanları iki grupta toplanabilir. Bunlar; </a:t>
            </a:r>
            <a:endParaRPr lang="tr-TR" dirty="0" smtClean="0"/>
          </a:p>
          <a:p>
            <a:pPr algn="just"/>
            <a:r>
              <a:rPr lang="tr-TR" dirty="0" smtClean="0"/>
              <a:t>1)Bir </a:t>
            </a:r>
            <a:r>
              <a:rPr lang="tr-TR" dirty="0"/>
              <a:t>elektronik devrede gerilimin varlığını, polaritesini ve seviyesini göstermek için kullanılırlar.</a:t>
            </a:r>
          </a:p>
          <a:p>
            <a:pPr algn="just"/>
            <a:r>
              <a:rPr lang="tr-TR" dirty="0" smtClean="0"/>
              <a:t>2)Dijital </a:t>
            </a:r>
            <a:r>
              <a:rPr lang="tr-TR" dirty="0"/>
              <a:t>sistemlerde harf ve rakamları göstermek için kullanılırlar</a:t>
            </a:r>
            <a:r>
              <a:rPr lang="tr-TR" dirty="0" smtClean="0"/>
              <a:t>.</a:t>
            </a:r>
          </a:p>
          <a:p>
            <a:pPr algn="just"/>
            <a:r>
              <a:rPr lang="tr-TR" dirty="0" smtClean="0"/>
              <a:t>Harf</a:t>
            </a:r>
            <a:r>
              <a:rPr lang="tr-TR" dirty="0"/>
              <a:t>, rakam ve özel </a:t>
            </a:r>
            <a:r>
              <a:rPr lang="tr-TR" dirty="0" smtClean="0"/>
              <a:t>işaretleri </a:t>
            </a:r>
            <a:r>
              <a:rPr lang="tr-TR" dirty="0"/>
              <a:t>göstermek için kullanılan ve bir gövdeye yerleştirilmiş LED gruplarına </a:t>
            </a:r>
            <a:r>
              <a:rPr lang="tr-TR" dirty="0" err="1"/>
              <a:t>display</a:t>
            </a:r>
            <a:r>
              <a:rPr lang="tr-TR" dirty="0"/>
              <a:t> (gösterge) adı verilir. </a:t>
            </a:r>
            <a:r>
              <a:rPr lang="tr-TR" dirty="0" err="1"/>
              <a:t>Displayler</a:t>
            </a:r>
            <a:r>
              <a:rPr lang="tr-TR" dirty="0"/>
              <a:t> de kullanım yerlerine göre; 7 parçalı gösterge, </a:t>
            </a:r>
            <a:r>
              <a:rPr lang="tr-TR" dirty="0" err="1"/>
              <a:t>matriks</a:t>
            </a:r>
            <a:r>
              <a:rPr lang="tr-TR" dirty="0"/>
              <a:t> gösterge, çok parçalı gösterge gibi adlar alırlar. </a:t>
            </a:r>
          </a:p>
          <a:p>
            <a:pPr algn="just"/>
            <a:r>
              <a:rPr lang="tr-TR" dirty="0"/>
              <a:t>Çalışma akım ve gerilim değerlerine dikkat edilmek şartıyla LED`ler istenilen gerilim değerlerinde istenilen bağlantı şeklinde çalıştırılabilirler. </a:t>
            </a:r>
          </a:p>
        </p:txBody>
      </p:sp>
    </p:spTree>
    <p:extLst>
      <p:ext uri="{BB962C8B-B14F-4D97-AF65-F5344CB8AC3E}">
        <p14:creationId xmlns:p14="http://schemas.microsoft.com/office/powerpoint/2010/main" val="24418318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
            </a:r>
            <a:br>
              <a:rPr lang="tr-TR" dirty="0"/>
            </a:br>
            <a:r>
              <a:rPr lang="tr-TR" dirty="0"/>
              <a:t> Diyot </a:t>
            </a:r>
            <a:r>
              <a:rPr lang="tr-TR" dirty="0" smtClean="0"/>
              <a:t>çeşitleri</a:t>
            </a:r>
            <a:endParaRPr lang="tr-TR" dirty="0"/>
          </a:p>
        </p:txBody>
      </p:sp>
      <p:sp>
        <p:nvSpPr>
          <p:cNvPr id="3" name="İçerik Yer Tutucusu 2"/>
          <p:cNvSpPr>
            <a:spLocks noGrp="1"/>
          </p:cNvSpPr>
          <p:nvPr>
            <p:ph idx="1"/>
          </p:nvPr>
        </p:nvSpPr>
        <p:spPr>
          <a:xfrm>
            <a:off x="1097280" y="1946725"/>
            <a:ext cx="10058400" cy="3755577"/>
          </a:xfrm>
        </p:spPr>
        <p:txBody>
          <a:bodyPr>
            <a:noAutofit/>
          </a:bodyPr>
          <a:lstStyle/>
          <a:p>
            <a:pPr algn="just"/>
            <a:r>
              <a:rPr lang="tr-TR" b="1" dirty="0" smtClean="0"/>
              <a:t>VARİKAP(Değişken Kapasiteli) DİYOT </a:t>
            </a:r>
          </a:p>
          <a:p>
            <a:pPr algn="just"/>
            <a:r>
              <a:rPr lang="tr-TR" dirty="0"/>
              <a:t>Bu tip diyotlar üzerine uygulanan ters yöndeki gerilimin değerine bağlı olarak, uçları arasında görülen </a:t>
            </a:r>
            <a:r>
              <a:rPr lang="tr-TR" dirty="0" err="1"/>
              <a:t>kapasitif</a:t>
            </a:r>
            <a:r>
              <a:rPr lang="tr-TR" dirty="0"/>
              <a:t> değeri değişen diyotlardır. Bu yüzden elektronik devrelerde değeri uçlarındaki voltajla değişen kondansatör olarak kullanılırlar. Normal bir P-N birleşimli diyot ters yönde </a:t>
            </a:r>
            <a:r>
              <a:rPr lang="tr-TR" dirty="0" err="1"/>
              <a:t>kutuplandığında</a:t>
            </a:r>
            <a:r>
              <a:rPr lang="tr-TR" dirty="0"/>
              <a:t>, geçiş bölgesi genişliği artar. Geçiş bölgesi içinde N tipi bölge pozitif, P tipi bölge ise negatif yüke sahiptir. Geçiş bölgesinin genişlemesi ile burada açığa çıkan yük </a:t>
            </a:r>
            <a:r>
              <a:rPr lang="tr-TR" dirty="0" err="1"/>
              <a:t>miktarıda</a:t>
            </a:r>
            <a:r>
              <a:rPr lang="tr-TR" dirty="0"/>
              <a:t> artar. Açığa çıkan yük miktarı direkt olarak diyot uçlarına uygulanan ters yönlü gerilim değerine bağlı olduğundan, birleşim yüzeyinde bir kapasite ortaya çıkar</a:t>
            </a:r>
            <a:r>
              <a:rPr lang="tr-TR" dirty="0" smtClean="0"/>
              <a:t>.</a:t>
            </a:r>
            <a:endParaRPr lang="tr-TR" dirty="0"/>
          </a:p>
        </p:txBody>
      </p:sp>
    </p:spTree>
    <p:extLst>
      <p:ext uri="{BB962C8B-B14F-4D97-AF65-F5344CB8AC3E}">
        <p14:creationId xmlns:p14="http://schemas.microsoft.com/office/powerpoint/2010/main" val="41082367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
            </a:r>
            <a:br>
              <a:rPr lang="tr-TR" dirty="0"/>
            </a:br>
            <a:r>
              <a:rPr lang="tr-TR" dirty="0"/>
              <a:t> Diyot </a:t>
            </a:r>
            <a:r>
              <a:rPr lang="tr-TR" dirty="0" smtClean="0"/>
              <a:t>çeşitleri</a:t>
            </a:r>
            <a:endParaRPr lang="tr-TR" dirty="0"/>
          </a:p>
        </p:txBody>
      </p:sp>
      <p:sp>
        <p:nvSpPr>
          <p:cNvPr id="3" name="İçerik Yer Tutucusu 2"/>
          <p:cNvSpPr>
            <a:spLocks noGrp="1"/>
          </p:cNvSpPr>
          <p:nvPr>
            <p:ph idx="1"/>
          </p:nvPr>
        </p:nvSpPr>
        <p:spPr>
          <a:xfrm>
            <a:off x="1197641" y="1969027"/>
            <a:ext cx="7857150" cy="3755577"/>
          </a:xfrm>
        </p:spPr>
        <p:txBody>
          <a:bodyPr>
            <a:noAutofit/>
          </a:bodyPr>
          <a:lstStyle/>
          <a:p>
            <a:pPr algn="just"/>
            <a:r>
              <a:rPr lang="tr-TR" b="1" dirty="0" smtClean="0"/>
              <a:t>VARİKAP(Değişken Kapasiteli) DİYOT </a:t>
            </a:r>
          </a:p>
          <a:p>
            <a:pPr algn="just"/>
            <a:r>
              <a:rPr lang="tr-TR" dirty="0"/>
              <a:t>Bu kapasiteye birleşim(</a:t>
            </a:r>
            <a:r>
              <a:rPr lang="tr-TR" dirty="0" err="1"/>
              <a:t>jonksiyon</a:t>
            </a:r>
            <a:r>
              <a:rPr lang="tr-TR" dirty="0"/>
              <a:t>) kapasitesi ismi verilir. Bu kapasitenin değeri diyot uçlarına uygulanan ters yönlü voltajla ters orantılı olarak değişir. Yani gerilim artarsa kapasite düşer. Çünkü diyot uçlarına uygulanacak ters yönlü gerilim değerinin artması, geçiş bölgesinin genişlemesine neden olur. Bildiğimiz gibi </a:t>
            </a:r>
            <a:r>
              <a:rPr lang="tr-TR" dirty="0" err="1"/>
              <a:t>kapasitif</a:t>
            </a:r>
            <a:r>
              <a:rPr lang="tr-TR" dirty="0"/>
              <a:t> etki iki iletken arasındaki mesafe ile ters orantılı olduğundan, diyotun </a:t>
            </a:r>
            <a:r>
              <a:rPr lang="tr-TR" dirty="0" err="1"/>
              <a:t>kapasiteside</a:t>
            </a:r>
            <a:r>
              <a:rPr lang="tr-TR" dirty="0"/>
              <a:t> düşecektir. Bu diyotlar özellikle radyo ve televizyonlarda kanal ayarı amacı ile kullanılır. Daha önceden belirlenen farklı değerdeki gerilimler diyot uçlarına ters yönlü olarak uygulanarak, farklı frekanstaki kanallar seçilebilir. </a:t>
            </a:r>
            <a:r>
              <a:rPr lang="tr-TR" dirty="0" err="1"/>
              <a:t>Varikap</a:t>
            </a:r>
            <a:r>
              <a:rPr lang="tr-TR" dirty="0"/>
              <a:t> diyotun sembolü Şekil ′de verilmiştir. </a:t>
            </a:r>
          </a:p>
        </p:txBody>
      </p:sp>
      <p:pic>
        <p:nvPicPr>
          <p:cNvPr id="4" name="Resim 3"/>
          <p:cNvPicPr>
            <a:picLocks noChangeAspect="1"/>
          </p:cNvPicPr>
          <p:nvPr/>
        </p:nvPicPr>
        <p:blipFill>
          <a:blip r:embed="rId2"/>
          <a:stretch>
            <a:fillRect/>
          </a:stretch>
        </p:blipFill>
        <p:spPr>
          <a:xfrm>
            <a:off x="9930889" y="2481788"/>
            <a:ext cx="1632577" cy="2015989"/>
          </a:xfrm>
          <a:prstGeom prst="rect">
            <a:avLst/>
          </a:prstGeom>
        </p:spPr>
      </p:pic>
      <p:sp>
        <p:nvSpPr>
          <p:cNvPr id="5" name="Dikdörtgen 4"/>
          <p:cNvSpPr/>
          <p:nvPr/>
        </p:nvSpPr>
        <p:spPr>
          <a:xfrm>
            <a:off x="9367409" y="4322418"/>
            <a:ext cx="2759538" cy="400110"/>
          </a:xfrm>
          <a:prstGeom prst="rect">
            <a:avLst/>
          </a:prstGeom>
        </p:spPr>
        <p:txBody>
          <a:bodyPr wrap="none">
            <a:spAutoFit/>
          </a:bodyPr>
          <a:lstStyle/>
          <a:p>
            <a:r>
              <a:rPr lang="tr-TR" sz="2000" dirty="0" err="1">
                <a:solidFill>
                  <a:schemeClr val="bg2">
                    <a:lumMod val="25000"/>
                  </a:schemeClr>
                </a:solidFill>
                <a:latin typeface="Times New Roman" panose="02020603050405020304" pitchFamily="18" charset="0"/>
                <a:cs typeface="Times New Roman" panose="02020603050405020304" pitchFamily="18" charset="0"/>
              </a:rPr>
              <a:t>Varikap</a:t>
            </a:r>
            <a:r>
              <a:rPr lang="tr-TR" sz="2000" dirty="0">
                <a:solidFill>
                  <a:schemeClr val="bg2">
                    <a:lumMod val="25000"/>
                  </a:schemeClr>
                </a:solidFill>
                <a:latin typeface="Times New Roman" panose="02020603050405020304" pitchFamily="18" charset="0"/>
                <a:cs typeface="Times New Roman" panose="02020603050405020304" pitchFamily="18" charset="0"/>
              </a:rPr>
              <a:t> diyotun sembolü</a:t>
            </a:r>
          </a:p>
        </p:txBody>
      </p:sp>
    </p:spTree>
    <p:extLst>
      <p:ext uri="{BB962C8B-B14F-4D97-AF65-F5344CB8AC3E}">
        <p14:creationId xmlns:p14="http://schemas.microsoft.com/office/powerpoint/2010/main" val="41867889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
            </a:r>
            <a:br>
              <a:rPr lang="tr-TR" dirty="0"/>
            </a:br>
            <a:r>
              <a:rPr lang="tr-TR" dirty="0"/>
              <a:t> Diyot </a:t>
            </a:r>
            <a:r>
              <a:rPr lang="tr-TR" dirty="0" smtClean="0"/>
              <a:t>çeşitleri</a:t>
            </a:r>
            <a:endParaRPr lang="tr-TR" dirty="0"/>
          </a:p>
        </p:txBody>
      </p:sp>
      <p:sp>
        <p:nvSpPr>
          <p:cNvPr id="3" name="İçerik Yer Tutucusu 2"/>
          <p:cNvSpPr>
            <a:spLocks noGrp="1"/>
          </p:cNvSpPr>
          <p:nvPr>
            <p:ph idx="1"/>
          </p:nvPr>
        </p:nvSpPr>
        <p:spPr>
          <a:xfrm>
            <a:off x="1097280" y="1946725"/>
            <a:ext cx="10058400" cy="3755577"/>
          </a:xfrm>
        </p:spPr>
        <p:txBody>
          <a:bodyPr>
            <a:noAutofit/>
          </a:bodyPr>
          <a:lstStyle/>
          <a:p>
            <a:pPr algn="just"/>
            <a:r>
              <a:rPr lang="tr-TR" b="1" dirty="0"/>
              <a:t>TUNNEL DİYOTLAR </a:t>
            </a:r>
            <a:endParaRPr lang="tr-TR" b="1" dirty="0" smtClean="0"/>
          </a:p>
          <a:p>
            <a:pPr algn="just"/>
            <a:r>
              <a:rPr lang="tr-TR" dirty="0"/>
              <a:t>Aşağıdaki Şekilde tipik bir </a:t>
            </a:r>
            <a:r>
              <a:rPr lang="tr-TR" dirty="0" err="1"/>
              <a:t>tunnel</a:t>
            </a:r>
            <a:r>
              <a:rPr lang="tr-TR" dirty="0"/>
              <a:t> diyotun sembolünü ve akım-gerilim(I-V) karakteristiğini göstermektedir. </a:t>
            </a:r>
            <a:r>
              <a:rPr lang="tr-TR" dirty="0" err="1"/>
              <a:t>Tunnel</a:t>
            </a:r>
            <a:r>
              <a:rPr lang="tr-TR" dirty="0"/>
              <a:t> diyotlar oldukça zenginleştirilmiş germanyum(Ge) veya galyum arsenik(</a:t>
            </a:r>
            <a:r>
              <a:rPr lang="tr-TR" dirty="0" err="1"/>
              <a:t>GaAs</a:t>
            </a:r>
            <a:r>
              <a:rPr lang="tr-TR" dirty="0"/>
              <a:t>) maddelerinden yapılmış, P ve N tipindeki iki yarıiletkenin yüzey birleşmesine tabi tutulması ile elde edilirler. Dolayısı ile ileri(doğru) yönde </a:t>
            </a:r>
            <a:r>
              <a:rPr lang="tr-TR" dirty="0" err="1"/>
              <a:t>kutuplandırıldıklarında</a:t>
            </a:r>
            <a:r>
              <a:rPr lang="tr-TR" dirty="0"/>
              <a:t> çok küçük gerilimlerde dahi iletime geçerler. Grafikte görülen </a:t>
            </a:r>
            <a:r>
              <a:rPr lang="tr-TR" dirty="0" err="1"/>
              <a:t>Vp</a:t>
            </a:r>
            <a:r>
              <a:rPr lang="tr-TR" dirty="0"/>
              <a:t> voltajının altında kalan çok küçük voltaj değerlerinde bir iletken gibi davranır ve üzerinden büyük bir akım akar. Üzerine uygulanan voltaj </a:t>
            </a:r>
            <a:r>
              <a:rPr lang="tr-TR" dirty="0" err="1"/>
              <a:t>Vp</a:t>
            </a:r>
            <a:r>
              <a:rPr lang="tr-TR" dirty="0"/>
              <a:t> değerini aştığı anda diyot negatif dirence sahip bir eleman gibi davranır ve gerilim arttıkça direnci artar. Buna bağlı olarak üzerinden geçen ileri yön akımı azalır. </a:t>
            </a:r>
          </a:p>
        </p:txBody>
      </p:sp>
    </p:spTree>
    <p:extLst>
      <p:ext uri="{BB962C8B-B14F-4D97-AF65-F5344CB8AC3E}">
        <p14:creationId xmlns:p14="http://schemas.microsoft.com/office/powerpoint/2010/main" val="27657132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
            </a:r>
            <a:br>
              <a:rPr lang="tr-TR" dirty="0"/>
            </a:br>
            <a:r>
              <a:rPr lang="tr-TR" dirty="0"/>
              <a:t> Diyot </a:t>
            </a:r>
            <a:r>
              <a:rPr lang="tr-TR" dirty="0" smtClean="0"/>
              <a:t>çeşitleri</a:t>
            </a:r>
            <a:endParaRPr lang="tr-TR" dirty="0"/>
          </a:p>
        </p:txBody>
      </p:sp>
      <p:sp>
        <p:nvSpPr>
          <p:cNvPr id="3" name="İçerik Yer Tutucusu 2"/>
          <p:cNvSpPr>
            <a:spLocks noGrp="1"/>
          </p:cNvSpPr>
          <p:nvPr>
            <p:ph idx="1"/>
          </p:nvPr>
        </p:nvSpPr>
        <p:spPr>
          <a:xfrm>
            <a:off x="1097280" y="1946725"/>
            <a:ext cx="6563608" cy="3755577"/>
          </a:xfrm>
        </p:spPr>
        <p:txBody>
          <a:bodyPr>
            <a:noAutofit/>
          </a:bodyPr>
          <a:lstStyle/>
          <a:p>
            <a:pPr algn="just"/>
            <a:r>
              <a:rPr lang="tr-TR" b="1" dirty="0"/>
              <a:t>TUNNEL DİYOTLAR </a:t>
            </a:r>
            <a:endParaRPr lang="tr-TR" b="1" dirty="0" smtClean="0"/>
          </a:p>
          <a:p>
            <a:pPr algn="just"/>
            <a:r>
              <a:rPr lang="tr-TR" dirty="0"/>
              <a:t>Bu durum </a:t>
            </a:r>
            <a:r>
              <a:rPr lang="tr-TR" dirty="0" err="1"/>
              <a:t>Vv</a:t>
            </a:r>
            <a:r>
              <a:rPr lang="tr-TR" dirty="0"/>
              <a:t> voltaj değerine kadar devam eder. Bu voltaj değerinden sonra </a:t>
            </a:r>
            <a:r>
              <a:rPr lang="tr-TR" dirty="0" err="1"/>
              <a:t>tunnel</a:t>
            </a:r>
            <a:r>
              <a:rPr lang="tr-TR" dirty="0"/>
              <a:t> diyot normal bir diyot gibi çalışmaya başlar. Uygulama devrelerinde </a:t>
            </a:r>
            <a:r>
              <a:rPr lang="tr-TR" dirty="0" err="1"/>
              <a:t>tunnel</a:t>
            </a:r>
            <a:r>
              <a:rPr lang="tr-TR" dirty="0"/>
              <a:t> diyot grafik üzerinde gösterilen negatif direnç bölgesinde çalıştırılır. Böylece üzerine uygulanan gerilim değeri düştüğünde, üzerinden geçen akım miktarını arttırır. Bu durum özellikle L-C devrelerinde </a:t>
            </a:r>
            <a:r>
              <a:rPr lang="tr-TR" dirty="0" err="1"/>
              <a:t>osilasyonun</a:t>
            </a:r>
            <a:r>
              <a:rPr lang="tr-TR" dirty="0"/>
              <a:t> devamlılığı için kullanılır. Böylece LC devresindeki voltaj değeri azaldığında, devreye artan miktarda akım pompalayarak, </a:t>
            </a:r>
            <a:r>
              <a:rPr lang="tr-TR" dirty="0" err="1"/>
              <a:t>osilasyonun</a:t>
            </a:r>
            <a:r>
              <a:rPr lang="tr-TR" dirty="0"/>
              <a:t>(salınımın) devamlılığını sağlar</a:t>
            </a:r>
            <a:r>
              <a:rPr lang="tr-TR" dirty="0" smtClean="0"/>
              <a:t>.</a:t>
            </a:r>
            <a:endParaRPr lang="tr-TR" dirty="0"/>
          </a:p>
        </p:txBody>
      </p:sp>
      <p:pic>
        <p:nvPicPr>
          <p:cNvPr id="4" name="Resim 3"/>
          <p:cNvPicPr>
            <a:picLocks noChangeAspect="1"/>
          </p:cNvPicPr>
          <p:nvPr/>
        </p:nvPicPr>
        <p:blipFill>
          <a:blip r:embed="rId2"/>
          <a:stretch>
            <a:fillRect/>
          </a:stretch>
        </p:blipFill>
        <p:spPr>
          <a:xfrm>
            <a:off x="7651162" y="2051408"/>
            <a:ext cx="4212125" cy="2039180"/>
          </a:xfrm>
          <a:prstGeom prst="rect">
            <a:avLst/>
          </a:prstGeom>
        </p:spPr>
      </p:pic>
      <p:sp>
        <p:nvSpPr>
          <p:cNvPr id="5" name="Dikdörtgen 4"/>
          <p:cNvSpPr/>
          <p:nvPr/>
        </p:nvSpPr>
        <p:spPr>
          <a:xfrm>
            <a:off x="7901351" y="4090588"/>
            <a:ext cx="3711746" cy="707886"/>
          </a:xfrm>
          <a:prstGeom prst="rect">
            <a:avLst/>
          </a:prstGeom>
        </p:spPr>
        <p:txBody>
          <a:bodyPr wrap="square">
            <a:spAutoFit/>
          </a:bodyPr>
          <a:lstStyle/>
          <a:p>
            <a:pPr algn="ctr"/>
            <a:r>
              <a:rPr lang="tr-TR" sz="2000" dirty="0" err="1">
                <a:solidFill>
                  <a:schemeClr val="bg2">
                    <a:lumMod val="25000"/>
                  </a:schemeClr>
                </a:solidFill>
                <a:latin typeface="Times New Roman" panose="02020603050405020304" pitchFamily="18" charset="0"/>
                <a:cs typeface="Times New Roman" panose="02020603050405020304" pitchFamily="18" charset="0"/>
              </a:rPr>
              <a:t>Tunnel</a:t>
            </a:r>
            <a:r>
              <a:rPr lang="tr-TR" sz="2000" dirty="0">
                <a:solidFill>
                  <a:schemeClr val="bg2">
                    <a:lumMod val="25000"/>
                  </a:schemeClr>
                </a:solidFill>
                <a:latin typeface="Times New Roman" panose="02020603050405020304" pitchFamily="18" charset="0"/>
                <a:cs typeface="Times New Roman" panose="02020603050405020304" pitchFamily="18" charset="0"/>
              </a:rPr>
              <a:t> </a:t>
            </a:r>
            <a:r>
              <a:rPr lang="tr-TR" sz="2000" dirty="0" err="1">
                <a:solidFill>
                  <a:schemeClr val="bg2">
                    <a:lumMod val="25000"/>
                  </a:schemeClr>
                </a:solidFill>
                <a:latin typeface="Times New Roman" panose="02020603050405020304" pitchFamily="18" charset="0"/>
                <a:cs typeface="Times New Roman" panose="02020603050405020304" pitchFamily="18" charset="0"/>
              </a:rPr>
              <a:t>Diyodun</a:t>
            </a:r>
            <a:r>
              <a:rPr lang="tr-TR" sz="2000" dirty="0">
                <a:solidFill>
                  <a:schemeClr val="bg2">
                    <a:lumMod val="25000"/>
                  </a:schemeClr>
                </a:solidFill>
                <a:latin typeface="Times New Roman" panose="02020603050405020304" pitchFamily="18" charset="0"/>
                <a:cs typeface="Times New Roman" panose="02020603050405020304" pitchFamily="18" charset="0"/>
              </a:rPr>
              <a:t> sembolü ve karakteristik eğrisi </a:t>
            </a:r>
          </a:p>
        </p:txBody>
      </p:sp>
    </p:spTree>
    <p:extLst>
      <p:ext uri="{BB962C8B-B14F-4D97-AF65-F5344CB8AC3E}">
        <p14:creationId xmlns:p14="http://schemas.microsoft.com/office/powerpoint/2010/main" val="17717697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emaacik">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temaacik" id="{5FBA6BAB-3C3C-467B-A92E-FE4BE3482913}" vid="{13BE5C17-C18C-4C10-8ECA-B8C51E3C2020}"/>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2632</TotalTime>
  <Words>1226</Words>
  <Application>Microsoft Office PowerPoint</Application>
  <PresentationFormat>Geniş ekran</PresentationFormat>
  <Paragraphs>54</Paragraphs>
  <Slides>14</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14</vt:i4>
      </vt:variant>
    </vt:vector>
  </HeadingPairs>
  <TitlesOfParts>
    <vt:vector size="17" baseType="lpstr">
      <vt:lpstr>Calibri</vt:lpstr>
      <vt:lpstr>Times New Roman</vt:lpstr>
      <vt:lpstr>temaacik</vt:lpstr>
      <vt:lpstr>  Diyot çeşitleri (bağlantıları, sağlamlık testi ve uygulamaları)  </vt:lpstr>
      <vt:lpstr>  Diyot çeşitleri</vt:lpstr>
      <vt:lpstr>  Diyot çeşitleri</vt:lpstr>
      <vt:lpstr>  Diyot çeşitleri</vt:lpstr>
      <vt:lpstr>  Diyot çeşitleri</vt:lpstr>
      <vt:lpstr>  Diyot çeşitleri</vt:lpstr>
      <vt:lpstr>  Diyot çeşitleri</vt:lpstr>
      <vt:lpstr>  Diyot çeşitleri</vt:lpstr>
      <vt:lpstr>  Diyot çeşitleri</vt:lpstr>
      <vt:lpstr>  Diyot çeşitleri</vt:lpstr>
      <vt:lpstr>  Diyot çeşitleri</vt:lpstr>
      <vt:lpstr>  Diyot çeşitleri</vt:lpstr>
      <vt:lpstr>  Diyot çeşitleri</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NBP103-Programlama Temelleri Ders Notu</dc:title>
  <dc:creator>BAP2</dc:creator>
  <cp:lastModifiedBy>Furkan KOÇAK</cp:lastModifiedBy>
  <cp:revision>138</cp:revision>
  <dcterms:created xsi:type="dcterms:W3CDTF">2017-11-13T19:25:20Z</dcterms:created>
  <dcterms:modified xsi:type="dcterms:W3CDTF">2020-01-21T08:52:00Z</dcterms:modified>
</cp:coreProperties>
</file>