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87" r:id="rId3"/>
    <p:sldId id="298" r:id="rId4"/>
    <p:sldId id="299" r:id="rId5"/>
    <p:sldId id="300" r:id="rId6"/>
    <p:sldId id="288" r:id="rId7"/>
    <p:sldId id="289" r:id="rId8"/>
    <p:sldId id="290" r:id="rId9"/>
    <p:sldId id="291" r:id="rId10"/>
    <p:sldId id="276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22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8AE2D-45BB-414D-B900-9A1BBB274C20}" type="datetimeFigureOut">
              <a:rPr lang="tr-TR" smtClean="0"/>
              <a:t>20.01.2020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9F8397-A226-452A-9B0D-894B905A576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147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CB9C057-7124-4DE1-95D7-674B413AF4B6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8186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C5BDC1-2959-4FBB-B150-7F739A7BE106}" type="datetime1">
              <a:rPr lang="tr-TR" smtClean="0"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4011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CDE55-936C-4657-AF49-F5415F476F8F}" type="datetime1">
              <a:rPr lang="tr-TR" smtClean="0"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14529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544670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70EFCD5-8B0B-4966-94BB-C02F2A34DEDA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Dikdörtgen 6"/>
          <p:cNvSpPr/>
          <p:nvPr userDrawn="1"/>
        </p:nvSpPr>
        <p:spPr>
          <a:xfrm>
            <a:off x="877455" y="1690255"/>
            <a:ext cx="10584872" cy="44334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923637"/>
            <a:ext cx="10058400" cy="5347854"/>
          </a:xfrm>
        </p:spPr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cxnSp>
        <p:nvCxnSpPr>
          <p:cNvPr id="9" name="Düz Bağlayıcı 8"/>
          <p:cNvCxnSpPr/>
          <p:nvPr userDrawn="1"/>
        </p:nvCxnSpPr>
        <p:spPr>
          <a:xfrm>
            <a:off x="1097280" y="831274"/>
            <a:ext cx="1005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482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1BCA7708-A19A-411B-ACDF-D90208263917}" type="datetime1">
              <a:rPr lang="tr-TR" smtClean="0"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94788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D7309-089E-4F6C-9863-AC7FA48F87AE}" type="datetime1">
              <a:rPr lang="tr-TR" smtClean="0"/>
              <a:t>20.01.2020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3325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FEF8B24-BEF6-4CB3-83B5-A7D428FD051B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753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00088"/>
          </a:xfrm>
        </p:spPr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A8EE359-3299-4793-9B7A-4E4A45E1CFFD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Dikdörtgen 5"/>
          <p:cNvSpPr/>
          <p:nvPr userDrawn="1"/>
        </p:nvSpPr>
        <p:spPr>
          <a:xfrm>
            <a:off x="831273" y="1496291"/>
            <a:ext cx="10575636" cy="4895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cxnSp>
        <p:nvCxnSpPr>
          <p:cNvPr id="8" name="Düz Bağlayıcı 7"/>
          <p:cNvCxnSpPr/>
          <p:nvPr userDrawn="1"/>
        </p:nvCxnSpPr>
        <p:spPr>
          <a:xfrm>
            <a:off x="1097280" y="886692"/>
            <a:ext cx="10058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50730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7712CA4-30C3-4037-BDF1-61633C620C4C}" type="datetime1">
              <a:rPr lang="tr-TR" smtClean="0"/>
              <a:pPr/>
              <a:t>20.01.2020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18A82AE-DE54-4FE8-8268-FA61D0FE0A23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2914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2A970D31-538B-41D9-BAF8-67AAF9C7A149}" type="datetime1">
              <a:rPr lang="tr-TR" smtClean="0"/>
              <a:t>20.01.2020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2348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C4811-EAD3-4A3A-BC88-3BA85C349621}" type="datetime1">
              <a:rPr lang="tr-TR" smtClean="0"/>
              <a:t>20.01.2020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2541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29C0C9B-17CE-42D2-BBAE-382052134705}" type="datetime1">
              <a:rPr lang="tr-TR" smtClean="0"/>
              <a:t>20.01.2020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F18A82AE-DE54-4FE8-8268-FA61D0FE0A23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7315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ardus.org.tr/pardus-kurulum-kilavuz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/>
              <a:t>Kabuk İşlemleri</a:t>
            </a:r>
            <a:endParaRPr lang="tr-TR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NBP126 </a:t>
            </a:r>
            <a:r>
              <a:rPr lang="tr-TR" dirty="0"/>
              <a:t>Açık Kaynak İşletim </a:t>
            </a:r>
            <a:r>
              <a:rPr lang="tr-TR" dirty="0" smtClean="0"/>
              <a:t>Sistemi</a:t>
            </a:r>
          </a:p>
          <a:p>
            <a:r>
              <a:rPr lang="tr-TR" dirty="0" err="1" smtClean="0"/>
              <a:t>Öğr.gör</a:t>
            </a:r>
            <a:r>
              <a:rPr lang="tr-TR" dirty="0" smtClean="0"/>
              <a:t>. Salih </a:t>
            </a:r>
            <a:r>
              <a:rPr lang="tr-TR" dirty="0" err="1" smtClean="0"/>
              <a:t>erdurucan</a:t>
            </a:r>
            <a:endParaRPr lang="tr-TR" dirty="0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253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10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1- MEB Bilişim Teknolojileri, Açık Kaynak İşletim </a:t>
            </a:r>
            <a:r>
              <a:rPr lang="tr-TR" dirty="0" smtClean="0"/>
              <a:t>Sistemi-3 </a:t>
            </a:r>
            <a:r>
              <a:rPr lang="tr-TR" dirty="0" smtClean="0"/>
              <a:t>Kullanımı. (Ankara 2013)</a:t>
            </a:r>
          </a:p>
          <a:p>
            <a:r>
              <a:rPr lang="tr-TR" dirty="0" smtClean="0"/>
              <a:t>2- </a:t>
            </a:r>
            <a:r>
              <a:rPr lang="tr-TR" dirty="0">
                <a:hlinkClick r:id="rId2"/>
              </a:rPr>
              <a:t>https://www.pardus.org.tr/pardus-kurulum-kilavuzu</a:t>
            </a:r>
            <a:r>
              <a:rPr lang="tr-TR" dirty="0" smtClean="0">
                <a:hlinkClick r:id="rId2"/>
              </a:rPr>
              <a:t>/</a:t>
            </a:r>
            <a:r>
              <a:rPr lang="tr-TR" dirty="0" smtClean="0"/>
              <a:t> 16.01.2020 22:00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155940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Özel Simgeler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tr-TR" dirty="0"/>
              <a:t>Komutlara argüman olarak verilebilecek özel simgeler vard</a:t>
            </a:r>
            <a:r>
              <a:rPr lang="tr-TR" dirty="0"/>
              <a:t>ı</a:t>
            </a:r>
            <a:r>
              <a:rPr lang="tr-TR" dirty="0"/>
              <a:t>r. Bu simgeler yard</a:t>
            </a:r>
            <a:r>
              <a:rPr lang="tr-TR" dirty="0"/>
              <a:t>ı</a:t>
            </a:r>
            <a:r>
              <a:rPr lang="tr-TR" dirty="0"/>
              <a:t>m</a:t>
            </a:r>
            <a:r>
              <a:rPr lang="tr-TR" dirty="0"/>
              <a:t>ı</a:t>
            </a:r>
            <a:r>
              <a:rPr lang="tr-TR" dirty="0"/>
              <a:t>yla</a:t>
            </a:r>
            <a:r>
              <a:rPr lang="tr-TR" dirty="0" smtClean="0"/>
              <a:t>, değeri </a:t>
            </a:r>
            <a:r>
              <a:rPr lang="tr-TR" dirty="0"/>
              <a:t>tam olarak bilinmeyen ya da belirli bir aral</a:t>
            </a:r>
            <a:r>
              <a:rPr lang="tr-TR" dirty="0"/>
              <a:t>ı</a:t>
            </a:r>
            <a:r>
              <a:rPr lang="tr-TR" dirty="0"/>
              <a:t>k içinde tan</a:t>
            </a:r>
            <a:r>
              <a:rPr lang="tr-TR" dirty="0"/>
              <a:t>ı</a:t>
            </a:r>
            <a:r>
              <a:rPr lang="tr-TR" dirty="0"/>
              <a:t>mlanan karakterler </a:t>
            </a:r>
            <a:r>
              <a:rPr lang="tr-TR" dirty="0" smtClean="0"/>
              <a:t>ifade edilebilir</a:t>
            </a:r>
            <a:r>
              <a:rPr lang="tr-TR" dirty="0"/>
              <a:t>. </a:t>
            </a:r>
            <a:endParaRPr lang="tr-TR" dirty="0" smtClean="0"/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tr-TR" dirty="0" smtClean="0"/>
              <a:t>Örneğin</a:t>
            </a:r>
            <a:r>
              <a:rPr lang="tr-TR" dirty="0"/>
              <a:t>, </a:t>
            </a:r>
            <a:r>
              <a:rPr lang="tr-TR" dirty="0" err="1"/>
              <a:t>ls</a:t>
            </a:r>
            <a:r>
              <a:rPr lang="tr-TR" dirty="0"/>
              <a:t> m* komutu kullan</a:t>
            </a:r>
            <a:r>
              <a:rPr lang="tr-TR" dirty="0"/>
              <a:t>ı</a:t>
            </a:r>
            <a:r>
              <a:rPr lang="tr-TR" dirty="0"/>
              <a:t>ld</a:t>
            </a:r>
            <a:r>
              <a:rPr lang="tr-TR" dirty="0"/>
              <a:t>ığı</a:t>
            </a:r>
            <a:r>
              <a:rPr lang="tr-TR" dirty="0"/>
              <a:t>nda, m ile ba</a:t>
            </a:r>
            <a:r>
              <a:rPr lang="tr-TR" dirty="0"/>
              <a:t>ş</a:t>
            </a:r>
            <a:r>
              <a:rPr lang="tr-TR" dirty="0"/>
              <a:t>layan dosyalar listelenir</a:t>
            </a:r>
            <a:r>
              <a:rPr lang="tr-TR" dirty="0" smtClean="0"/>
              <a:t>.</a:t>
            </a:r>
          </a:p>
          <a:p>
            <a:pPr marL="179388" indent="-179388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tr-TR" dirty="0" smtClean="0"/>
              <a:t>Yıldız </a:t>
            </a:r>
            <a:r>
              <a:rPr lang="tr-TR" dirty="0"/>
              <a:t>(</a:t>
            </a:r>
            <a:r>
              <a:rPr lang="tr-TR" b="1" dirty="0"/>
              <a:t>*</a:t>
            </a:r>
            <a:r>
              <a:rPr lang="tr-TR" dirty="0"/>
              <a:t>) karakteri, herhangi </a:t>
            </a:r>
            <a:r>
              <a:rPr lang="tr-TR" b="1" dirty="0"/>
              <a:t>bir ya da birden fazla </a:t>
            </a:r>
            <a:r>
              <a:rPr lang="tr-TR" dirty="0"/>
              <a:t>karakterin </a:t>
            </a:r>
            <a:r>
              <a:rPr lang="tr-TR" dirty="0" smtClean="0"/>
              <a:t>yerine kullanılır</a:t>
            </a:r>
            <a:r>
              <a:rPr lang="tr-TR" dirty="0"/>
              <a:t>. Bo</a:t>
            </a:r>
            <a:r>
              <a:rPr lang="tr-TR" dirty="0"/>
              <a:t>ş </a:t>
            </a:r>
            <a:r>
              <a:rPr lang="tr-TR" dirty="0"/>
              <a:t>kümeyi de ifade eder</a:t>
            </a:r>
            <a:r>
              <a:rPr lang="tr-TR" dirty="0" smtClean="0"/>
              <a:t>.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tr-TR" dirty="0"/>
              <a:t>Örne</a:t>
            </a:r>
            <a:r>
              <a:rPr lang="tr-TR" dirty="0"/>
              <a:t>ğ</a:t>
            </a:r>
            <a:r>
              <a:rPr lang="tr-TR" dirty="0"/>
              <a:t>in, </a:t>
            </a:r>
            <a:r>
              <a:rPr lang="tr-TR" b="1" dirty="0"/>
              <a:t>a* </a:t>
            </a:r>
            <a:r>
              <a:rPr lang="tr-TR" dirty="0"/>
              <a:t>yaz</a:t>
            </a:r>
            <a:r>
              <a:rPr lang="tr-TR" dirty="0"/>
              <a:t>ı</a:t>
            </a:r>
            <a:r>
              <a:rPr lang="tr-TR" dirty="0"/>
              <a:t>m</a:t>
            </a:r>
            <a:r>
              <a:rPr lang="tr-TR" dirty="0"/>
              <a:t>ı</a:t>
            </a:r>
            <a:r>
              <a:rPr lang="tr-TR" dirty="0"/>
              <a:t>, ‘a’ karakteri ile ba</a:t>
            </a:r>
            <a:r>
              <a:rPr lang="tr-TR" dirty="0"/>
              <a:t>ş</a:t>
            </a:r>
            <a:r>
              <a:rPr lang="tr-TR" dirty="0"/>
              <a:t>layan bütün </a:t>
            </a:r>
            <a:r>
              <a:rPr lang="tr-TR" dirty="0" smtClean="0"/>
              <a:t>sözcükleri </a:t>
            </a:r>
            <a:r>
              <a:rPr lang="pt-BR" dirty="0" smtClean="0"/>
              <a:t>gösterir</a:t>
            </a:r>
            <a:r>
              <a:rPr lang="pt-BR" dirty="0"/>
              <a:t>: </a:t>
            </a:r>
            <a:r>
              <a:rPr lang="pt-BR" i="1" dirty="0"/>
              <a:t>a, araclar, a75 </a:t>
            </a:r>
            <a:r>
              <a:rPr lang="pt-BR" dirty="0"/>
              <a:t>gibi</a:t>
            </a:r>
            <a:r>
              <a:rPr lang="pt-BR" dirty="0" smtClean="0"/>
              <a:t>...</a:t>
            </a:r>
            <a:endParaRPr lang="tr-TR" dirty="0" smtClean="0"/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tr-TR" b="1" dirty="0" smtClean="0"/>
              <a:t>*</a:t>
            </a:r>
            <a:r>
              <a:rPr lang="tr-TR" b="1" dirty="0"/>
              <a:t>z </a:t>
            </a:r>
            <a:r>
              <a:rPr lang="tr-TR" dirty="0"/>
              <a:t>yaz</a:t>
            </a:r>
            <a:r>
              <a:rPr lang="tr-TR" dirty="0"/>
              <a:t>ı</a:t>
            </a:r>
            <a:r>
              <a:rPr lang="tr-TR" dirty="0"/>
              <a:t>m</a:t>
            </a:r>
            <a:r>
              <a:rPr lang="tr-TR" dirty="0"/>
              <a:t>ı </a:t>
            </a:r>
            <a:r>
              <a:rPr lang="tr-TR" dirty="0"/>
              <a:t>ise ‘z’ karakteri ile biten bütün sözcükleri ifade eder: </a:t>
            </a:r>
            <a:r>
              <a:rPr lang="tr-TR" i="1" dirty="0"/>
              <a:t>az</a:t>
            </a:r>
            <a:r>
              <a:rPr lang="tr-TR" i="1" dirty="0" smtClean="0"/>
              <a:t>, a95z</a:t>
            </a:r>
            <a:r>
              <a:rPr lang="tr-TR" i="1" dirty="0"/>
              <a:t>, z </a:t>
            </a:r>
            <a:r>
              <a:rPr lang="tr-TR" dirty="0"/>
              <a:t>gibi...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tr-TR" b="1" dirty="0" smtClean="0"/>
              <a:t>re*m </a:t>
            </a:r>
            <a:r>
              <a:rPr lang="tr-TR" dirty="0"/>
              <a:t>yaz</a:t>
            </a:r>
            <a:r>
              <a:rPr lang="tr-TR" dirty="0"/>
              <a:t>ı</a:t>
            </a:r>
            <a:r>
              <a:rPr lang="tr-TR" dirty="0"/>
              <a:t>m</a:t>
            </a:r>
            <a:r>
              <a:rPr lang="tr-TR" dirty="0"/>
              <a:t>ı</a:t>
            </a:r>
            <a:r>
              <a:rPr lang="tr-TR" dirty="0"/>
              <a:t>, “re” ile ba</a:t>
            </a:r>
            <a:r>
              <a:rPr lang="tr-TR" dirty="0"/>
              <a:t>ş</a:t>
            </a:r>
            <a:r>
              <a:rPr lang="tr-TR" dirty="0"/>
              <a:t>lay</a:t>
            </a:r>
            <a:r>
              <a:rPr lang="tr-TR" dirty="0"/>
              <a:t>ı</a:t>
            </a:r>
            <a:r>
              <a:rPr lang="tr-TR" dirty="0"/>
              <a:t>p “m” ile biten sözcükleri tan</a:t>
            </a:r>
            <a:r>
              <a:rPr lang="tr-TR" dirty="0"/>
              <a:t>ı</a:t>
            </a:r>
            <a:r>
              <a:rPr lang="tr-TR" dirty="0"/>
              <a:t>mlar</a:t>
            </a:r>
            <a:r>
              <a:rPr lang="tr-TR" dirty="0" smtClean="0"/>
              <a:t>: </a:t>
            </a:r>
            <a:r>
              <a:rPr lang="tr-TR" i="1" dirty="0" smtClean="0"/>
              <a:t>resim</a:t>
            </a:r>
            <a:r>
              <a:rPr lang="tr-TR" i="1" dirty="0"/>
              <a:t>, rengim, re57m, </a:t>
            </a:r>
            <a:r>
              <a:rPr lang="tr-TR" i="1" dirty="0" err="1"/>
              <a:t>rem</a:t>
            </a:r>
            <a:r>
              <a:rPr lang="tr-TR" i="1" dirty="0"/>
              <a:t> </a:t>
            </a:r>
            <a:r>
              <a:rPr lang="tr-TR" dirty="0"/>
              <a:t>gibi...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2141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Özel Simgeler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3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79388" indent="-179388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dirty="0" smtClean="0"/>
              <a:t>Soru </a:t>
            </a:r>
            <a:r>
              <a:rPr lang="tr-TR" dirty="0"/>
              <a:t>işareti (?) karakteri, herhangi tek bir karakterin yerine kullanılır</a:t>
            </a:r>
            <a:r>
              <a:rPr lang="tr-TR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Örneğin, </a:t>
            </a:r>
            <a:r>
              <a:rPr lang="tr-TR" b="1" dirty="0" smtClean="0"/>
              <a:t>a</a:t>
            </a:r>
            <a:r>
              <a:rPr lang="tr-TR" b="1" dirty="0"/>
              <a:t>? </a:t>
            </a:r>
            <a:r>
              <a:rPr lang="tr-TR" dirty="0"/>
              <a:t>yaz</a:t>
            </a:r>
            <a:r>
              <a:rPr lang="tr-TR" dirty="0"/>
              <a:t>ı</a:t>
            </a:r>
            <a:r>
              <a:rPr lang="tr-TR" dirty="0"/>
              <a:t>m</a:t>
            </a:r>
            <a:r>
              <a:rPr lang="tr-TR" dirty="0"/>
              <a:t>ı</a:t>
            </a:r>
            <a:r>
              <a:rPr lang="tr-TR" dirty="0"/>
              <a:t>, a harfi ile ba</a:t>
            </a:r>
            <a:r>
              <a:rPr lang="tr-TR" dirty="0"/>
              <a:t>ş</a:t>
            </a:r>
            <a:r>
              <a:rPr lang="tr-TR" dirty="0"/>
              <a:t>layan 2 karakterli sözcükleri ifade eder</a:t>
            </a:r>
            <a:r>
              <a:rPr lang="tr-TR" dirty="0" smtClean="0"/>
              <a:t>. Burada </a:t>
            </a:r>
            <a:r>
              <a:rPr lang="tr-TR" dirty="0"/>
              <a:t>(?) tek bir karakter yerine geçer: ab, a2, a</a:t>
            </a:r>
            <a:r>
              <a:rPr lang="tr-TR" dirty="0" smtClean="0"/>
              <a:t>+</a:t>
            </a:r>
          </a:p>
          <a:p>
            <a:pPr>
              <a:lnSpc>
                <a:spcPct val="150000"/>
              </a:lnSpc>
            </a:pPr>
            <a:r>
              <a:rPr lang="tr-TR" b="1" dirty="0"/>
              <a:t>kale? </a:t>
            </a:r>
            <a:r>
              <a:rPr lang="tr-TR" dirty="0"/>
              <a:t>yaz</a:t>
            </a:r>
            <a:r>
              <a:rPr lang="tr-TR" dirty="0"/>
              <a:t>ı</a:t>
            </a:r>
            <a:r>
              <a:rPr lang="tr-TR" dirty="0"/>
              <a:t>m</a:t>
            </a:r>
            <a:r>
              <a:rPr lang="tr-TR" dirty="0"/>
              <a:t>ı</a:t>
            </a:r>
            <a:r>
              <a:rPr lang="tr-TR" dirty="0"/>
              <a:t>, “kale” ile ba</a:t>
            </a:r>
            <a:r>
              <a:rPr lang="tr-TR" dirty="0"/>
              <a:t>ş</a:t>
            </a:r>
            <a:r>
              <a:rPr lang="tr-TR" dirty="0"/>
              <a:t>lay</a:t>
            </a:r>
            <a:r>
              <a:rPr lang="tr-TR" dirty="0"/>
              <a:t>ı</a:t>
            </a:r>
            <a:r>
              <a:rPr lang="tr-TR" dirty="0"/>
              <a:t>p herhangi bir karakter ile biten</a:t>
            </a:r>
          </a:p>
          <a:p>
            <a:pPr>
              <a:lnSpc>
                <a:spcPct val="150000"/>
              </a:lnSpc>
            </a:pPr>
            <a:r>
              <a:rPr lang="tr-TR" dirty="0"/>
              <a:t>sözcükleri gösterir: kalem, kale5 gibi...</a:t>
            </a:r>
          </a:p>
          <a:p>
            <a:pPr>
              <a:lnSpc>
                <a:spcPct val="150000"/>
              </a:lnSpc>
            </a:pPr>
            <a:r>
              <a:rPr lang="tr-TR" b="1" dirty="0" smtClean="0"/>
              <a:t>a</a:t>
            </a:r>
            <a:r>
              <a:rPr lang="tr-TR" b="1" dirty="0"/>
              <a:t>??c </a:t>
            </a:r>
            <a:r>
              <a:rPr lang="tr-TR" dirty="0"/>
              <a:t>yaz</a:t>
            </a:r>
            <a:r>
              <a:rPr lang="tr-TR" dirty="0"/>
              <a:t>ı</a:t>
            </a:r>
            <a:r>
              <a:rPr lang="tr-TR" dirty="0"/>
              <a:t>m</a:t>
            </a:r>
            <a:r>
              <a:rPr lang="tr-TR" dirty="0"/>
              <a:t>ı </a:t>
            </a:r>
            <a:r>
              <a:rPr lang="tr-TR" dirty="0"/>
              <a:t>ise a harfi ile ba</a:t>
            </a:r>
            <a:r>
              <a:rPr lang="tr-TR" dirty="0"/>
              <a:t>ş</a:t>
            </a:r>
            <a:r>
              <a:rPr lang="tr-TR" dirty="0"/>
              <a:t>lay</a:t>
            </a:r>
            <a:r>
              <a:rPr lang="tr-TR" dirty="0"/>
              <a:t>ı</a:t>
            </a:r>
            <a:r>
              <a:rPr lang="tr-TR" dirty="0"/>
              <a:t>p c harfi ile biten </a:t>
            </a:r>
            <a:r>
              <a:rPr lang="tr-TR" dirty="0" smtClean="0"/>
              <a:t>sözcükleri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tanımlar</a:t>
            </a:r>
            <a:r>
              <a:rPr lang="tr-TR" dirty="0"/>
              <a:t>: </a:t>
            </a:r>
            <a:r>
              <a:rPr lang="tr-TR" dirty="0" err="1"/>
              <a:t>agac</a:t>
            </a:r>
            <a:r>
              <a:rPr lang="tr-TR" dirty="0"/>
              <a:t>, </a:t>
            </a:r>
            <a:r>
              <a:rPr lang="tr-TR" dirty="0" err="1"/>
              <a:t>arac</a:t>
            </a:r>
            <a:r>
              <a:rPr lang="tr-TR" dirty="0"/>
              <a:t>, a2bc gibi..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846177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Özel Simgeler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4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179388" indent="-179388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de-DE" sz="2400" dirty="0" err="1" smtClean="0"/>
              <a:t>Köşeli</a:t>
            </a:r>
            <a:r>
              <a:rPr lang="de-DE" sz="2400" dirty="0" smtClean="0"/>
              <a:t> </a:t>
            </a:r>
            <a:r>
              <a:rPr lang="de-DE" sz="2400" dirty="0" err="1"/>
              <a:t>parantezler</a:t>
            </a:r>
            <a:r>
              <a:rPr lang="de-DE" sz="2400" dirty="0"/>
              <a:t> [...], </a:t>
            </a:r>
            <a:r>
              <a:rPr lang="de-DE" sz="2400" dirty="0" err="1"/>
              <a:t>belli</a:t>
            </a:r>
            <a:r>
              <a:rPr lang="de-DE" sz="2400" dirty="0"/>
              <a:t> </a:t>
            </a:r>
            <a:r>
              <a:rPr lang="de-DE" sz="2400" dirty="0" err="1"/>
              <a:t>bir</a:t>
            </a:r>
            <a:r>
              <a:rPr lang="de-DE" sz="2400" dirty="0"/>
              <a:t> </a:t>
            </a:r>
            <a:r>
              <a:rPr lang="de-DE" sz="2400" dirty="0" err="1"/>
              <a:t>karakter</a:t>
            </a:r>
            <a:r>
              <a:rPr lang="de-DE" sz="2400" dirty="0"/>
              <a:t> </a:t>
            </a:r>
            <a:r>
              <a:rPr lang="de-DE" sz="2400" dirty="0" err="1"/>
              <a:t>kümesini</a:t>
            </a:r>
            <a:r>
              <a:rPr lang="de-DE" sz="2400" dirty="0"/>
              <a:t> </a:t>
            </a:r>
            <a:r>
              <a:rPr lang="de-DE" sz="2400" dirty="0" err="1"/>
              <a:t>ya</a:t>
            </a:r>
            <a:r>
              <a:rPr lang="de-DE" sz="2400" dirty="0"/>
              <a:t> da </a:t>
            </a:r>
            <a:r>
              <a:rPr lang="de-DE" sz="2400" dirty="0" err="1"/>
              <a:t>belirli</a:t>
            </a:r>
            <a:r>
              <a:rPr lang="de-DE" sz="2400" dirty="0"/>
              <a:t> </a:t>
            </a:r>
            <a:r>
              <a:rPr lang="de-DE" sz="2400" dirty="0" err="1" smtClean="0"/>
              <a:t>bir</a:t>
            </a:r>
            <a:r>
              <a:rPr lang="tr-TR" sz="2400" dirty="0" smtClean="0"/>
              <a:t> karakter </a:t>
            </a:r>
            <a:r>
              <a:rPr lang="tr-TR" sz="2400" dirty="0"/>
              <a:t>aral</a:t>
            </a:r>
            <a:r>
              <a:rPr lang="tr-TR" sz="2400" dirty="0"/>
              <a:t>ığı</a:t>
            </a:r>
            <a:r>
              <a:rPr lang="tr-TR" sz="2400" dirty="0"/>
              <a:t>n</a:t>
            </a:r>
            <a:r>
              <a:rPr lang="tr-TR" sz="2400" dirty="0"/>
              <a:t>ı </a:t>
            </a:r>
            <a:r>
              <a:rPr lang="tr-TR" sz="2400" dirty="0"/>
              <a:t>ifade eder. Bu simge, “kö</a:t>
            </a:r>
            <a:r>
              <a:rPr lang="tr-TR" sz="2400" dirty="0"/>
              <a:t>ş</a:t>
            </a:r>
            <a:r>
              <a:rPr lang="tr-TR" sz="2400" dirty="0"/>
              <a:t>eli parantez </a:t>
            </a:r>
            <a:r>
              <a:rPr lang="tr-TR" sz="2400" dirty="0" smtClean="0"/>
              <a:t>içerisindeki </a:t>
            </a:r>
            <a:r>
              <a:rPr lang="de-DE" sz="2400" dirty="0" err="1" smtClean="0"/>
              <a:t>karakterlerden</a:t>
            </a:r>
            <a:r>
              <a:rPr lang="de-DE" sz="2400" dirty="0" smtClean="0"/>
              <a:t> </a:t>
            </a:r>
            <a:r>
              <a:rPr lang="de-DE" sz="2400" dirty="0" err="1"/>
              <a:t>herhangi</a:t>
            </a:r>
            <a:r>
              <a:rPr lang="de-DE" sz="2400" dirty="0"/>
              <a:t> </a:t>
            </a:r>
            <a:r>
              <a:rPr lang="de-DE" sz="2400" dirty="0" err="1"/>
              <a:t>biri</a:t>
            </a:r>
            <a:r>
              <a:rPr lang="de-DE" sz="2400" dirty="0"/>
              <a:t>” </a:t>
            </a:r>
            <a:r>
              <a:rPr lang="de-DE" sz="2400" dirty="0" err="1"/>
              <a:t>anlam</a:t>
            </a:r>
            <a:r>
              <a:rPr lang="de-DE" sz="2400" dirty="0" err="1"/>
              <a:t>ı</a:t>
            </a:r>
            <a:r>
              <a:rPr lang="de-DE" sz="2400" dirty="0" err="1"/>
              <a:t>na</a:t>
            </a:r>
            <a:r>
              <a:rPr lang="de-DE" sz="2400" dirty="0"/>
              <a:t> </a:t>
            </a:r>
            <a:r>
              <a:rPr lang="de-DE" sz="2400" dirty="0" err="1"/>
              <a:t>gelir</a:t>
            </a:r>
            <a:r>
              <a:rPr lang="de-DE" sz="2400" dirty="0" smtClean="0"/>
              <a:t>.</a:t>
            </a:r>
            <a:endParaRPr lang="tr-TR" sz="2400" dirty="0" smtClean="0"/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tr-TR" sz="2400" dirty="0" smtClean="0"/>
              <a:t>Örneğin, </a:t>
            </a:r>
            <a:r>
              <a:rPr lang="tr-TR" sz="2400" b="1" dirty="0" smtClean="0"/>
              <a:t>[</a:t>
            </a:r>
            <a:r>
              <a:rPr lang="tr-TR" sz="2400" b="1" dirty="0" err="1" smtClean="0"/>
              <a:t>abc</a:t>
            </a:r>
            <a:r>
              <a:rPr lang="tr-TR" sz="2400" b="1" dirty="0" smtClean="0"/>
              <a:t>]z </a:t>
            </a:r>
            <a:r>
              <a:rPr lang="tr-TR" sz="2400" dirty="0"/>
              <a:t>ifadesi; a, b ve c harfleriyle ba</a:t>
            </a:r>
            <a:r>
              <a:rPr lang="tr-TR" sz="2400" dirty="0"/>
              <a:t>ş</a:t>
            </a:r>
            <a:r>
              <a:rPr lang="tr-TR" sz="2400" dirty="0"/>
              <a:t>lay</a:t>
            </a:r>
            <a:r>
              <a:rPr lang="tr-TR" sz="2400" dirty="0"/>
              <a:t>ı</a:t>
            </a:r>
            <a:r>
              <a:rPr lang="tr-TR" sz="2400" dirty="0"/>
              <a:t>p z harfiyle biten, </a:t>
            </a:r>
            <a:r>
              <a:rPr lang="tr-TR" sz="2400" dirty="0" smtClean="0"/>
              <a:t>2 karakterli </a:t>
            </a:r>
            <a:r>
              <a:rPr lang="tr-TR" sz="2400" dirty="0"/>
              <a:t>sözcükleri ifade eder: az, </a:t>
            </a:r>
            <a:r>
              <a:rPr lang="tr-TR" sz="2400" dirty="0" err="1"/>
              <a:t>bz</a:t>
            </a:r>
            <a:r>
              <a:rPr lang="tr-TR" sz="2400" dirty="0"/>
              <a:t> ve </a:t>
            </a:r>
            <a:r>
              <a:rPr lang="tr-TR" sz="2400" dirty="0" err="1"/>
              <a:t>cz</a:t>
            </a:r>
            <a:r>
              <a:rPr lang="tr-TR" sz="2400" dirty="0" smtClean="0"/>
              <a:t>.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tr-TR" sz="2400" b="1" dirty="0"/>
              <a:t>a[57b]c </a:t>
            </a:r>
            <a:r>
              <a:rPr lang="tr-TR" sz="2400" dirty="0"/>
              <a:t>ifadesi; a harfi ile ba</a:t>
            </a:r>
            <a:r>
              <a:rPr lang="tr-TR" sz="2400" dirty="0"/>
              <a:t>ş</a:t>
            </a:r>
            <a:r>
              <a:rPr lang="tr-TR" sz="2400" dirty="0"/>
              <a:t>lay</a:t>
            </a:r>
            <a:r>
              <a:rPr lang="tr-TR" sz="2400" dirty="0"/>
              <a:t>ı</a:t>
            </a:r>
            <a:r>
              <a:rPr lang="tr-TR" sz="2400" dirty="0"/>
              <a:t>p c harfiyle sonlanan, </a:t>
            </a:r>
            <a:r>
              <a:rPr lang="tr-TR" sz="2400" dirty="0" smtClean="0"/>
              <a:t>ortadaki karakterin </a:t>
            </a:r>
            <a:r>
              <a:rPr lang="tr-TR" sz="2400" dirty="0"/>
              <a:t>5, 7 veya b oldu</a:t>
            </a:r>
            <a:r>
              <a:rPr lang="tr-TR" sz="2400" dirty="0"/>
              <a:t>ğ</a:t>
            </a:r>
            <a:r>
              <a:rPr lang="tr-TR" sz="2400" dirty="0"/>
              <a:t>u 3 karakterli sözcükleri gösterir: a5c</a:t>
            </a:r>
            <a:r>
              <a:rPr lang="tr-TR" sz="2400" dirty="0" smtClean="0"/>
              <a:t>, a7c</a:t>
            </a:r>
            <a:r>
              <a:rPr lang="tr-TR" sz="2400" dirty="0"/>
              <a:t>, </a:t>
            </a:r>
            <a:r>
              <a:rPr lang="tr-TR" sz="2400" dirty="0" err="1"/>
              <a:t>abc</a:t>
            </a:r>
            <a:r>
              <a:rPr lang="tr-TR" sz="2400" dirty="0" smtClean="0"/>
              <a:t>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95775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Özel Simgeler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tr-TR" sz="2400" b="1" dirty="0" smtClean="0"/>
              <a:t>k[a-e</a:t>
            </a:r>
            <a:r>
              <a:rPr lang="tr-TR" sz="2400" b="1" dirty="0"/>
              <a:t>] </a:t>
            </a:r>
            <a:r>
              <a:rPr lang="tr-TR" sz="2400" dirty="0"/>
              <a:t>ifadesi, k harfiyle ba</a:t>
            </a:r>
            <a:r>
              <a:rPr lang="tr-TR" sz="2400" dirty="0"/>
              <a:t>ş</a:t>
            </a:r>
            <a:r>
              <a:rPr lang="tr-TR" sz="2400" dirty="0"/>
              <a:t>layan ve a, b, c, d, e </a:t>
            </a:r>
            <a:r>
              <a:rPr lang="tr-TR" sz="2400" dirty="0" smtClean="0"/>
              <a:t>harflerinden biriyle </a:t>
            </a:r>
            <a:r>
              <a:rPr lang="tr-TR" sz="2400" dirty="0"/>
              <a:t>devam eden 2 </a:t>
            </a:r>
            <a:r>
              <a:rPr lang="tr-TR" sz="2400" dirty="0" smtClean="0"/>
              <a:t>karakterli sözcükleri </a:t>
            </a:r>
            <a:r>
              <a:rPr lang="tr-TR" sz="2400" dirty="0"/>
              <a:t>tan</a:t>
            </a:r>
            <a:r>
              <a:rPr lang="tr-TR" sz="2400" dirty="0"/>
              <a:t>ı</a:t>
            </a:r>
            <a:r>
              <a:rPr lang="tr-TR" sz="2400" dirty="0"/>
              <a:t>mlar. Tire (</a:t>
            </a:r>
            <a:r>
              <a:rPr lang="tr-TR" sz="2400" b="1" dirty="0"/>
              <a:t>-</a:t>
            </a:r>
            <a:r>
              <a:rPr lang="tr-TR" sz="2400" dirty="0"/>
              <a:t>) i</a:t>
            </a:r>
            <a:r>
              <a:rPr lang="tr-TR" sz="2400" dirty="0"/>
              <a:t>ş</a:t>
            </a:r>
            <a:r>
              <a:rPr lang="tr-TR" sz="2400" dirty="0"/>
              <a:t>areti</a:t>
            </a:r>
            <a:r>
              <a:rPr lang="tr-TR" sz="2400" dirty="0" smtClean="0"/>
              <a:t>, aralık </a:t>
            </a:r>
            <a:r>
              <a:rPr lang="tr-TR" sz="2400" dirty="0"/>
              <a:t>belirtir: </a:t>
            </a:r>
            <a:r>
              <a:rPr lang="tr-TR" sz="2400" dirty="0" err="1"/>
              <a:t>ka</a:t>
            </a:r>
            <a:r>
              <a:rPr lang="tr-TR" sz="2400" dirty="0"/>
              <a:t>, </a:t>
            </a:r>
            <a:r>
              <a:rPr lang="tr-TR" sz="2400" dirty="0" err="1"/>
              <a:t>kb</a:t>
            </a:r>
            <a:r>
              <a:rPr lang="tr-TR" sz="2400" dirty="0"/>
              <a:t>, </a:t>
            </a:r>
            <a:r>
              <a:rPr lang="tr-TR" sz="2400" dirty="0" err="1"/>
              <a:t>kc</a:t>
            </a:r>
            <a:r>
              <a:rPr lang="tr-TR" sz="2400" dirty="0"/>
              <a:t>, </a:t>
            </a:r>
            <a:r>
              <a:rPr lang="tr-TR" sz="2400" dirty="0" err="1"/>
              <a:t>kd</a:t>
            </a:r>
            <a:r>
              <a:rPr lang="tr-TR" sz="2400" dirty="0"/>
              <a:t>, ke</a:t>
            </a:r>
            <a:r>
              <a:rPr lang="tr-TR" sz="2400" dirty="0" smtClean="0"/>
              <a:t>.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tr-TR" sz="2400" b="1" dirty="0"/>
              <a:t>a[1-5]* </a:t>
            </a:r>
            <a:r>
              <a:rPr lang="tr-TR" sz="2400" dirty="0"/>
              <a:t>ifadesi ise a ile ba</a:t>
            </a:r>
            <a:r>
              <a:rPr lang="tr-TR" sz="2400" dirty="0"/>
              <a:t>ş</a:t>
            </a:r>
            <a:r>
              <a:rPr lang="tr-TR" sz="2400" dirty="0"/>
              <a:t>lay</a:t>
            </a:r>
            <a:r>
              <a:rPr lang="tr-TR" sz="2400" dirty="0"/>
              <a:t>ı</a:t>
            </a:r>
            <a:r>
              <a:rPr lang="tr-TR" sz="2400" dirty="0"/>
              <a:t>p 1 ile 5 aras</a:t>
            </a:r>
            <a:r>
              <a:rPr lang="tr-TR" sz="2400" dirty="0"/>
              <a:t>ı</a:t>
            </a:r>
            <a:r>
              <a:rPr lang="tr-TR" sz="2400" dirty="0"/>
              <a:t>ndaki herhangi </a:t>
            </a:r>
            <a:r>
              <a:rPr lang="tr-TR" sz="2400" dirty="0" smtClean="0"/>
              <a:t>bir sayıyla </a:t>
            </a:r>
            <a:r>
              <a:rPr lang="tr-TR" sz="2400" dirty="0"/>
              <a:t>devam eden tüm sözcükleri gösterir: a1, a2b, a3klm, a456</a:t>
            </a:r>
            <a:r>
              <a:rPr lang="tr-TR" sz="2400" dirty="0" smtClean="0"/>
              <a:t>, a5i </a:t>
            </a:r>
            <a:r>
              <a:rPr lang="tr-TR" sz="2400" dirty="0"/>
              <a:t>gibi...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tr-TR" sz="2400" b="1" dirty="0" smtClean="0"/>
              <a:t>k[m,3-7</a:t>
            </a:r>
            <a:r>
              <a:rPr lang="tr-TR" sz="2400" b="1" dirty="0"/>
              <a:t>] </a:t>
            </a:r>
            <a:r>
              <a:rPr lang="tr-TR" sz="2400" dirty="0"/>
              <a:t>ifadesi, k ile ba</a:t>
            </a:r>
            <a:r>
              <a:rPr lang="tr-TR" sz="2400" dirty="0"/>
              <a:t>ş</a:t>
            </a:r>
            <a:r>
              <a:rPr lang="tr-TR" sz="2400" dirty="0"/>
              <a:t>lay</a:t>
            </a:r>
            <a:r>
              <a:rPr lang="tr-TR" sz="2400" dirty="0"/>
              <a:t>ı</a:t>
            </a:r>
            <a:r>
              <a:rPr lang="tr-TR" sz="2400" dirty="0"/>
              <a:t>p m harfiyle ya da 3 ve 7 </a:t>
            </a:r>
            <a:r>
              <a:rPr lang="tr-TR" sz="2400" dirty="0" smtClean="0"/>
              <a:t>arasındaki rakamlar </a:t>
            </a:r>
            <a:r>
              <a:rPr lang="tr-TR" sz="2400" dirty="0"/>
              <a:t>ile biten sözcükleri tan</a:t>
            </a:r>
            <a:r>
              <a:rPr lang="tr-TR" sz="2400" dirty="0"/>
              <a:t>ı</a:t>
            </a:r>
            <a:r>
              <a:rPr lang="tr-TR" sz="2400" dirty="0"/>
              <a:t>mlar: km, k3, k4, k5, k6 ve k7.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562820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Kontrol Karakterleri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Özel kontrol karakterleri kullan</a:t>
            </a:r>
            <a:r>
              <a:rPr lang="tr-TR" dirty="0"/>
              <a:t>ı</a:t>
            </a:r>
            <a:r>
              <a:rPr lang="tr-TR" dirty="0"/>
              <a:t>larak, ekran ç</a:t>
            </a:r>
            <a:r>
              <a:rPr lang="tr-TR" dirty="0"/>
              <a:t>ı</a:t>
            </a:r>
            <a:r>
              <a:rPr lang="tr-TR" dirty="0"/>
              <a:t>kt</a:t>
            </a:r>
            <a:r>
              <a:rPr lang="tr-TR" dirty="0"/>
              <a:t>ı</a:t>
            </a:r>
            <a:r>
              <a:rPr lang="tr-TR" dirty="0"/>
              <a:t>s</a:t>
            </a:r>
            <a:r>
              <a:rPr lang="tr-TR" dirty="0"/>
              <a:t>ı</a:t>
            </a:r>
            <a:r>
              <a:rPr lang="tr-TR" dirty="0"/>
              <a:t>n</a:t>
            </a:r>
            <a:r>
              <a:rPr lang="tr-TR" dirty="0"/>
              <a:t>ı </a:t>
            </a:r>
            <a:r>
              <a:rPr lang="tr-TR" dirty="0"/>
              <a:t>durdurulabilir, </a:t>
            </a:r>
            <a:r>
              <a:rPr lang="tr-TR" dirty="0" smtClean="0"/>
              <a:t>tekrar başlatılabilir</a:t>
            </a:r>
            <a:r>
              <a:rPr lang="tr-TR" dirty="0"/>
              <a:t>, girilen bir komut sat</a:t>
            </a:r>
            <a:r>
              <a:rPr lang="tr-TR" dirty="0"/>
              <a:t>ı</a:t>
            </a:r>
            <a:r>
              <a:rPr lang="tr-TR" dirty="0"/>
              <a:t>r</a:t>
            </a:r>
            <a:r>
              <a:rPr lang="tr-TR" dirty="0"/>
              <a:t>ı </a:t>
            </a:r>
            <a:r>
              <a:rPr lang="tr-TR" dirty="0"/>
              <a:t>silinebilir ya da çal</a:t>
            </a:r>
            <a:r>
              <a:rPr lang="tr-TR" dirty="0"/>
              <a:t>ış</a:t>
            </a:r>
            <a:r>
              <a:rPr lang="tr-TR" dirty="0"/>
              <a:t>an bir komut durdurulabilir.</a:t>
            </a:r>
          </a:p>
          <a:p>
            <a:r>
              <a:rPr lang="tr-TR" dirty="0"/>
              <a:t>Kontrol karakterleri kullan</a:t>
            </a:r>
            <a:r>
              <a:rPr lang="tr-TR" dirty="0"/>
              <a:t>ı</a:t>
            </a:r>
            <a:r>
              <a:rPr lang="tr-TR" dirty="0"/>
              <a:t>l</a:t>
            </a:r>
            <a:r>
              <a:rPr lang="tr-TR" dirty="0"/>
              <a:t>ı</a:t>
            </a:r>
            <a:r>
              <a:rPr lang="tr-TR" dirty="0"/>
              <a:t>rken </a:t>
            </a:r>
            <a:r>
              <a:rPr lang="tr-TR" dirty="0" err="1"/>
              <a:t>Ctrl</a:t>
            </a:r>
            <a:r>
              <a:rPr lang="tr-TR" dirty="0"/>
              <a:t> tu</a:t>
            </a:r>
            <a:r>
              <a:rPr lang="tr-TR" dirty="0"/>
              <a:t>ş</a:t>
            </a:r>
            <a:r>
              <a:rPr lang="tr-TR" dirty="0"/>
              <a:t>u bas</a:t>
            </a:r>
            <a:r>
              <a:rPr lang="tr-TR" dirty="0"/>
              <a:t>ı</a:t>
            </a:r>
            <a:r>
              <a:rPr lang="tr-TR" dirty="0"/>
              <a:t>l</a:t>
            </a:r>
            <a:r>
              <a:rPr lang="tr-TR" dirty="0"/>
              <a:t>ı </a:t>
            </a:r>
            <a:r>
              <a:rPr lang="tr-TR" dirty="0"/>
              <a:t>tutulmal</a:t>
            </a:r>
            <a:r>
              <a:rPr lang="tr-TR" dirty="0"/>
              <a:t>ı</a:t>
            </a:r>
            <a:r>
              <a:rPr lang="tr-TR" dirty="0"/>
              <a:t>, ard</a:t>
            </a:r>
            <a:r>
              <a:rPr lang="tr-TR" dirty="0"/>
              <a:t>ı</a:t>
            </a:r>
            <a:r>
              <a:rPr lang="tr-TR" dirty="0"/>
              <a:t>ndan yap</a:t>
            </a:r>
            <a:r>
              <a:rPr lang="tr-TR" dirty="0"/>
              <a:t>ı</a:t>
            </a:r>
            <a:r>
              <a:rPr lang="tr-TR" dirty="0"/>
              <a:t>lmas</a:t>
            </a:r>
            <a:r>
              <a:rPr lang="tr-TR" dirty="0"/>
              <a:t>ı </a:t>
            </a:r>
            <a:r>
              <a:rPr lang="tr-TR" dirty="0" smtClean="0"/>
              <a:t>istenen harekete </a:t>
            </a:r>
            <a:r>
              <a:rPr lang="tr-TR" dirty="0"/>
              <a:t>uygun tu</a:t>
            </a:r>
            <a:r>
              <a:rPr lang="tr-TR" dirty="0"/>
              <a:t>ş</a:t>
            </a:r>
            <a:r>
              <a:rPr lang="tr-TR" dirty="0"/>
              <a:t>a bas</a:t>
            </a:r>
            <a:r>
              <a:rPr lang="tr-TR" dirty="0"/>
              <a:t>ı</a:t>
            </a:r>
            <a:r>
              <a:rPr lang="tr-TR" dirty="0"/>
              <a:t>lmal</a:t>
            </a:r>
            <a:r>
              <a:rPr lang="tr-TR" dirty="0"/>
              <a:t>ı</a:t>
            </a:r>
            <a:r>
              <a:rPr lang="tr-TR" dirty="0"/>
              <a:t>d</a:t>
            </a:r>
            <a:r>
              <a:rPr lang="tr-TR" dirty="0"/>
              <a:t>ı</a:t>
            </a:r>
            <a:r>
              <a:rPr lang="tr-TR" dirty="0"/>
              <a:t>r. Kontrol karakterleri, Tablo 1.2</a:t>
            </a:r>
            <a:r>
              <a:rPr lang="tr-TR" dirty="0"/>
              <a:t>’</a:t>
            </a:r>
            <a:r>
              <a:rPr lang="tr-TR" dirty="0"/>
              <a:t>de aç</a:t>
            </a:r>
            <a:r>
              <a:rPr lang="tr-TR" dirty="0"/>
              <a:t>ı</a:t>
            </a:r>
            <a:r>
              <a:rPr lang="tr-TR" dirty="0"/>
              <a:t>klanm</a:t>
            </a:r>
            <a:r>
              <a:rPr lang="tr-TR" dirty="0"/>
              <a:t>ış</a:t>
            </a:r>
            <a:r>
              <a:rPr lang="tr-TR" dirty="0"/>
              <a:t>t</a:t>
            </a:r>
            <a:r>
              <a:rPr lang="tr-TR" dirty="0"/>
              <a:t>ı</a:t>
            </a:r>
            <a:r>
              <a:rPr lang="tr-TR" dirty="0"/>
              <a:t>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02314" y="2342267"/>
            <a:ext cx="6210300" cy="2343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9038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Yard</a:t>
            </a:r>
            <a:r>
              <a:rPr lang="tr-TR" b="1" dirty="0"/>
              <a:t>ı</a:t>
            </a:r>
            <a:r>
              <a:rPr lang="tr-TR" b="1" dirty="0"/>
              <a:t>m Alma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Linux i</a:t>
            </a:r>
            <a:r>
              <a:rPr lang="tr-TR" dirty="0"/>
              <a:t>ş</a:t>
            </a:r>
            <a:r>
              <a:rPr lang="tr-TR" dirty="0"/>
              <a:t>letim sistemlerinde </a:t>
            </a:r>
            <a:r>
              <a:rPr lang="tr-TR" dirty="0" err="1"/>
              <a:t>man</a:t>
            </a:r>
            <a:r>
              <a:rPr lang="tr-TR" dirty="0"/>
              <a:t> komutu ile komutlar hakk</a:t>
            </a:r>
            <a:r>
              <a:rPr lang="tr-TR" dirty="0"/>
              <a:t>ı</a:t>
            </a:r>
            <a:r>
              <a:rPr lang="tr-TR" dirty="0"/>
              <a:t>nda yard</a:t>
            </a:r>
            <a:r>
              <a:rPr lang="tr-TR" dirty="0"/>
              <a:t>ı</a:t>
            </a:r>
            <a:r>
              <a:rPr lang="tr-TR" dirty="0"/>
              <a:t>m al</a:t>
            </a:r>
            <a:r>
              <a:rPr lang="tr-TR" dirty="0"/>
              <a:t>ı</a:t>
            </a:r>
            <a:r>
              <a:rPr lang="tr-TR" dirty="0"/>
              <a:t>nabilir.</a:t>
            </a:r>
          </a:p>
          <a:p>
            <a:r>
              <a:rPr lang="tr-TR" dirty="0"/>
              <a:t>İ</a:t>
            </a:r>
            <a:r>
              <a:rPr lang="tr-TR" dirty="0"/>
              <a:t>ngilizce “</a:t>
            </a:r>
            <a:r>
              <a:rPr lang="tr-TR" dirty="0" err="1"/>
              <a:t>manual</a:t>
            </a:r>
            <a:r>
              <a:rPr lang="tr-TR" dirty="0"/>
              <a:t>” (kullan</a:t>
            </a:r>
            <a:r>
              <a:rPr lang="tr-TR" dirty="0"/>
              <a:t>ı</a:t>
            </a:r>
            <a:r>
              <a:rPr lang="tr-TR" dirty="0"/>
              <a:t>m k</a:t>
            </a:r>
            <a:r>
              <a:rPr lang="tr-TR" dirty="0"/>
              <a:t>ı</a:t>
            </a:r>
            <a:r>
              <a:rPr lang="tr-TR" dirty="0"/>
              <a:t>lavuzu) kelimesinin k</a:t>
            </a:r>
            <a:r>
              <a:rPr lang="tr-TR" dirty="0"/>
              <a:t>ı</a:t>
            </a:r>
            <a:r>
              <a:rPr lang="tr-TR" dirty="0"/>
              <a:t>saltmas</a:t>
            </a:r>
            <a:r>
              <a:rPr lang="tr-TR" dirty="0"/>
              <a:t>ı</a:t>
            </a:r>
            <a:r>
              <a:rPr lang="tr-TR" dirty="0"/>
              <a:t>ndan olu</a:t>
            </a:r>
            <a:r>
              <a:rPr lang="tr-TR" dirty="0"/>
              <a:t>ş</a:t>
            </a:r>
            <a:r>
              <a:rPr lang="tr-TR" dirty="0"/>
              <a:t>mu</a:t>
            </a:r>
            <a:r>
              <a:rPr lang="tr-TR" dirty="0"/>
              <a:t>ş</a:t>
            </a:r>
            <a:r>
              <a:rPr lang="tr-TR" dirty="0"/>
              <a:t>tur.</a:t>
            </a:r>
          </a:p>
          <a:p>
            <a:r>
              <a:rPr lang="tr-TR" b="1" dirty="0"/>
              <a:t>Kullan</a:t>
            </a:r>
            <a:r>
              <a:rPr lang="tr-TR" b="1" dirty="0"/>
              <a:t>ı</a:t>
            </a:r>
            <a:r>
              <a:rPr lang="tr-TR" b="1" dirty="0"/>
              <a:t>m </a:t>
            </a:r>
            <a:r>
              <a:rPr lang="tr-TR" b="1" dirty="0"/>
              <a:t>Ş</a:t>
            </a:r>
            <a:r>
              <a:rPr lang="tr-TR" b="1" dirty="0"/>
              <a:t>ekli:</a:t>
            </a:r>
          </a:p>
          <a:p>
            <a:pPr lvl="1"/>
            <a:r>
              <a:rPr lang="tr-TR" sz="2000" b="1" dirty="0" err="1"/>
              <a:t>man</a:t>
            </a:r>
            <a:r>
              <a:rPr lang="tr-TR" sz="2000" b="1" dirty="0"/>
              <a:t> </a:t>
            </a:r>
            <a:r>
              <a:rPr lang="tr-TR" sz="2000" dirty="0"/>
              <a:t>[&lt;Bölüm&gt;] &lt;komut adı&gt;</a:t>
            </a:r>
          </a:p>
          <a:p>
            <a:r>
              <a:rPr lang="tr-TR" dirty="0"/>
              <a:t>Örne</a:t>
            </a:r>
            <a:r>
              <a:rPr lang="tr-TR" dirty="0"/>
              <a:t>ğ</a:t>
            </a:r>
            <a:r>
              <a:rPr lang="tr-TR" dirty="0"/>
              <a:t>in, </a:t>
            </a:r>
            <a:r>
              <a:rPr lang="tr-TR" b="1" dirty="0" err="1"/>
              <a:t>ls</a:t>
            </a:r>
            <a:r>
              <a:rPr lang="tr-TR" b="1" dirty="0"/>
              <a:t> </a:t>
            </a:r>
            <a:r>
              <a:rPr lang="tr-TR" dirty="0"/>
              <a:t>komutunun ne i</a:t>
            </a:r>
            <a:r>
              <a:rPr lang="tr-TR" dirty="0"/>
              <a:t>ş</a:t>
            </a:r>
            <a:r>
              <a:rPr lang="tr-TR" dirty="0"/>
              <a:t>e yarad</a:t>
            </a:r>
            <a:r>
              <a:rPr lang="tr-TR" dirty="0"/>
              <a:t>ığı</a:t>
            </a:r>
            <a:r>
              <a:rPr lang="tr-TR" dirty="0"/>
              <a:t>n</a:t>
            </a:r>
            <a:r>
              <a:rPr lang="tr-TR" dirty="0"/>
              <a:t>ı </a:t>
            </a:r>
            <a:r>
              <a:rPr lang="tr-TR" dirty="0"/>
              <a:t>ö</a:t>
            </a:r>
            <a:r>
              <a:rPr lang="tr-TR" dirty="0"/>
              <a:t>ğ</a:t>
            </a:r>
            <a:r>
              <a:rPr lang="tr-TR" dirty="0"/>
              <a:t>renmek için Örnek 1.1’deki </a:t>
            </a:r>
            <a:r>
              <a:rPr lang="tr-TR" dirty="0" smtClean="0"/>
              <a:t>komut girilebilir: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komut girildi</a:t>
            </a:r>
            <a:r>
              <a:rPr lang="tr-TR" dirty="0"/>
              <a:t>ğ</a:t>
            </a:r>
            <a:r>
              <a:rPr lang="tr-TR" dirty="0"/>
              <a:t>inde, ekranda </a:t>
            </a:r>
            <a:r>
              <a:rPr lang="tr-TR" dirty="0" err="1"/>
              <a:t>ls</a:t>
            </a:r>
            <a:r>
              <a:rPr lang="tr-TR" dirty="0"/>
              <a:t> komutunun ne i</a:t>
            </a:r>
            <a:r>
              <a:rPr lang="tr-TR" dirty="0"/>
              <a:t>ş</a:t>
            </a:r>
            <a:r>
              <a:rPr lang="tr-TR" dirty="0"/>
              <a:t>e yarad</a:t>
            </a:r>
            <a:r>
              <a:rPr lang="tr-TR" dirty="0"/>
              <a:t>ığı </a:t>
            </a:r>
            <a:r>
              <a:rPr lang="tr-TR" dirty="0"/>
              <a:t>ve alabilece</a:t>
            </a:r>
            <a:r>
              <a:rPr lang="tr-TR" dirty="0"/>
              <a:t>ğ</a:t>
            </a:r>
            <a:r>
              <a:rPr lang="tr-TR" dirty="0"/>
              <a:t>i</a:t>
            </a:r>
          </a:p>
          <a:p>
            <a:r>
              <a:rPr lang="tr-TR" dirty="0"/>
              <a:t>parametreler birlikte görülecektir. Klavyedeki a</a:t>
            </a:r>
            <a:r>
              <a:rPr lang="tr-TR" dirty="0"/>
              <a:t>ş</a:t>
            </a:r>
            <a:r>
              <a:rPr lang="tr-TR" dirty="0"/>
              <a:t>a</a:t>
            </a:r>
            <a:r>
              <a:rPr lang="tr-TR" dirty="0"/>
              <a:t>ğı </a:t>
            </a:r>
            <a:r>
              <a:rPr lang="tr-TR" dirty="0"/>
              <a:t>yukar</a:t>
            </a:r>
            <a:r>
              <a:rPr lang="tr-TR" dirty="0"/>
              <a:t>ı </a:t>
            </a:r>
            <a:r>
              <a:rPr lang="tr-TR" dirty="0"/>
              <a:t>tu</a:t>
            </a:r>
            <a:r>
              <a:rPr lang="tr-TR" dirty="0"/>
              <a:t>ş</a:t>
            </a:r>
            <a:r>
              <a:rPr lang="tr-TR" dirty="0"/>
              <a:t>lar</a:t>
            </a:r>
            <a:r>
              <a:rPr lang="tr-TR" dirty="0"/>
              <a:t>ı</a:t>
            </a:r>
            <a:r>
              <a:rPr lang="tr-TR" dirty="0"/>
              <a:t>yla dosya içerisinde</a:t>
            </a:r>
          </a:p>
          <a:p>
            <a:r>
              <a:rPr lang="tr-TR" dirty="0"/>
              <a:t>gezinilebilir ve “</a:t>
            </a:r>
            <a:r>
              <a:rPr lang="tr-TR" b="1" dirty="0"/>
              <a:t>q</a:t>
            </a:r>
            <a:r>
              <a:rPr lang="tr-TR" dirty="0"/>
              <a:t>” tu</a:t>
            </a:r>
            <a:r>
              <a:rPr lang="tr-TR" dirty="0"/>
              <a:t>ş</a:t>
            </a:r>
            <a:r>
              <a:rPr lang="tr-TR" dirty="0"/>
              <a:t>una bas</a:t>
            </a:r>
            <a:r>
              <a:rPr lang="tr-TR" dirty="0"/>
              <a:t>ı</a:t>
            </a:r>
            <a:r>
              <a:rPr lang="tr-TR" dirty="0"/>
              <a:t>larak ç</a:t>
            </a:r>
            <a:r>
              <a:rPr lang="tr-TR" dirty="0"/>
              <a:t>ı</a:t>
            </a:r>
            <a:r>
              <a:rPr lang="tr-TR" dirty="0"/>
              <a:t>k</a:t>
            </a:r>
            <a:r>
              <a:rPr lang="tr-TR" dirty="0"/>
              <a:t>ı</a:t>
            </a:r>
            <a:r>
              <a:rPr lang="tr-TR" dirty="0"/>
              <a:t>labilir.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5186" y="3056836"/>
            <a:ext cx="7261377" cy="1043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09302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Yardım Alma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Yard</a:t>
            </a:r>
            <a:r>
              <a:rPr lang="tr-TR" dirty="0"/>
              <a:t>ı</a:t>
            </a:r>
            <a:r>
              <a:rPr lang="tr-TR" dirty="0"/>
              <a:t>m almak için bir di</a:t>
            </a:r>
            <a:r>
              <a:rPr lang="tr-TR" dirty="0"/>
              <a:t>ğ</a:t>
            </a:r>
            <a:r>
              <a:rPr lang="tr-TR" dirty="0"/>
              <a:t>er seçenek </a:t>
            </a:r>
            <a:r>
              <a:rPr lang="tr-TR" b="1" dirty="0" err="1"/>
              <a:t>help</a:t>
            </a:r>
            <a:r>
              <a:rPr lang="tr-TR" b="1" dirty="0"/>
              <a:t> </a:t>
            </a:r>
            <a:r>
              <a:rPr lang="tr-TR" dirty="0"/>
              <a:t>komutudur. Kullan</a:t>
            </a:r>
            <a:r>
              <a:rPr lang="tr-TR" dirty="0"/>
              <a:t>ı</a:t>
            </a:r>
            <a:r>
              <a:rPr lang="tr-TR" dirty="0"/>
              <a:t>m</a:t>
            </a:r>
            <a:r>
              <a:rPr lang="tr-TR" dirty="0"/>
              <a:t>ı </a:t>
            </a:r>
            <a:r>
              <a:rPr lang="tr-TR" dirty="0"/>
              <a:t>Örnek 1.2’de</a:t>
            </a:r>
          </a:p>
          <a:p>
            <a:r>
              <a:rPr lang="tr-TR" dirty="0"/>
              <a:t>verilmi</a:t>
            </a:r>
            <a:r>
              <a:rPr lang="tr-TR" dirty="0"/>
              <a:t>ş</a:t>
            </a:r>
            <a:r>
              <a:rPr lang="tr-TR" dirty="0"/>
              <a:t>tir</a:t>
            </a:r>
            <a:r>
              <a:rPr lang="tr-TR" dirty="0" smtClean="0"/>
              <a:t>.</a:t>
            </a:r>
          </a:p>
          <a:p>
            <a:endParaRPr lang="tr-TR" dirty="0"/>
          </a:p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b="1" dirty="0" err="1"/>
              <a:t>info</a:t>
            </a:r>
            <a:r>
              <a:rPr lang="tr-TR" b="1" dirty="0"/>
              <a:t> </a:t>
            </a:r>
            <a:r>
              <a:rPr lang="tr-TR" dirty="0"/>
              <a:t>ve </a:t>
            </a:r>
            <a:r>
              <a:rPr lang="tr-TR" b="1" dirty="0"/>
              <a:t>&lt;komut&gt; --</a:t>
            </a:r>
            <a:r>
              <a:rPr lang="tr-TR" b="1" dirty="0" err="1"/>
              <a:t>help</a:t>
            </a:r>
            <a:r>
              <a:rPr lang="tr-TR" b="1" dirty="0"/>
              <a:t> </a:t>
            </a:r>
            <a:r>
              <a:rPr lang="tr-TR" dirty="0"/>
              <a:t>yard</a:t>
            </a:r>
            <a:r>
              <a:rPr lang="tr-TR" dirty="0"/>
              <a:t>ı</a:t>
            </a:r>
            <a:r>
              <a:rPr lang="tr-TR" dirty="0"/>
              <a:t>m almak için kullan</a:t>
            </a:r>
            <a:r>
              <a:rPr lang="tr-TR" dirty="0"/>
              <a:t>ı</a:t>
            </a:r>
            <a:r>
              <a:rPr lang="tr-TR" dirty="0"/>
              <a:t>labilecek di</a:t>
            </a:r>
            <a:r>
              <a:rPr lang="tr-TR" dirty="0"/>
              <a:t>ğ</a:t>
            </a:r>
            <a:r>
              <a:rPr lang="tr-TR" dirty="0"/>
              <a:t>er seçeneklerdir.</a:t>
            </a:r>
          </a:p>
          <a:p>
            <a:r>
              <a:rPr lang="tr-TR" b="1" dirty="0" err="1"/>
              <a:t>info</a:t>
            </a:r>
            <a:r>
              <a:rPr lang="tr-TR" b="1" dirty="0"/>
              <a:t> </a:t>
            </a:r>
            <a:r>
              <a:rPr lang="tr-TR" dirty="0"/>
              <a:t>komutunun kullan</a:t>
            </a:r>
            <a:r>
              <a:rPr lang="tr-TR" dirty="0"/>
              <a:t>ı</a:t>
            </a:r>
            <a:r>
              <a:rPr lang="tr-TR" dirty="0"/>
              <a:t>m</a:t>
            </a:r>
            <a:r>
              <a:rPr lang="tr-TR" dirty="0"/>
              <a:t>ı </a:t>
            </a:r>
            <a:r>
              <a:rPr lang="tr-TR" dirty="0"/>
              <a:t>Örnek 1.3’te gösterilmi</a:t>
            </a:r>
            <a:r>
              <a:rPr lang="tr-TR" dirty="0"/>
              <a:t>ş</a:t>
            </a:r>
            <a:r>
              <a:rPr lang="tr-TR" dirty="0"/>
              <a:t>tir.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 rotWithShape="1">
          <a:blip r:embed="rId2"/>
          <a:srcRect b="47347"/>
          <a:stretch/>
        </p:blipFill>
        <p:spPr>
          <a:xfrm>
            <a:off x="1180315" y="1913701"/>
            <a:ext cx="8610774" cy="1065169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752" y="4499334"/>
            <a:ext cx="7256132" cy="1335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314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Yardım Alma</a:t>
            </a:r>
            <a:endParaRPr lang="tr-TR" dirty="0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A.Ü. NMYO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8A82AE-DE54-4FE8-8268-FA61D0FE0A23}" type="slidenum">
              <a:rPr lang="tr-TR" smtClean="0"/>
              <a:pPr/>
              <a:t>9</a:t>
            </a:fld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Komut hakk</a:t>
            </a:r>
            <a:r>
              <a:rPr lang="tr-TR" dirty="0"/>
              <a:t>ı</a:t>
            </a:r>
            <a:r>
              <a:rPr lang="tr-TR" dirty="0"/>
              <a:t>nda k</a:t>
            </a:r>
            <a:r>
              <a:rPr lang="tr-TR" dirty="0"/>
              <a:t>ı</a:t>
            </a:r>
            <a:r>
              <a:rPr lang="tr-TR" dirty="0"/>
              <a:t>sa yard</a:t>
            </a:r>
            <a:r>
              <a:rPr lang="tr-TR" dirty="0"/>
              <a:t>ı</a:t>
            </a:r>
            <a:r>
              <a:rPr lang="tr-TR" dirty="0"/>
              <a:t>m almak için Örnek 1.4’teki komut kullan</a:t>
            </a:r>
            <a:r>
              <a:rPr lang="tr-TR" dirty="0"/>
              <a:t>ı</a:t>
            </a:r>
            <a:r>
              <a:rPr lang="tr-TR" dirty="0"/>
              <a:t>l</a:t>
            </a:r>
            <a:r>
              <a:rPr lang="tr-TR" dirty="0"/>
              <a:t>ı</a:t>
            </a:r>
            <a:r>
              <a:rPr lang="tr-TR" dirty="0"/>
              <a:t>r.</a:t>
            </a:r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1615028"/>
            <a:ext cx="9562512" cy="1240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29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nmyo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myo" id="{EA982FA4-5945-4967-9238-2CC9BFD33964}" vid="{09C63E20-D516-4FC8-9458-F0B50C035893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nmyo</Template>
  <TotalTime>863</TotalTime>
  <Words>676</Words>
  <Application>Microsoft Office PowerPoint</Application>
  <PresentationFormat>Geniş ekran</PresentationFormat>
  <Paragraphs>74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nmyo</vt:lpstr>
      <vt:lpstr>Kabuk İşlemleri</vt:lpstr>
      <vt:lpstr>Özel Simgeler</vt:lpstr>
      <vt:lpstr>Özel Simgeler</vt:lpstr>
      <vt:lpstr>Özel Simgeler</vt:lpstr>
      <vt:lpstr>Özel Simgeler</vt:lpstr>
      <vt:lpstr>Kontrol Karakterleri</vt:lpstr>
      <vt:lpstr>Yardım Alma</vt:lpstr>
      <vt:lpstr>Yardım Alma</vt:lpstr>
      <vt:lpstr>Yardım Alma</vt:lpstr>
      <vt:lpstr>Kaynak</vt:lpstr>
    </vt:vector>
  </TitlesOfParts>
  <Company>MoTuN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Açık Kaynak Kodlu İşletim Sistemi Yapısı</dc:title>
  <dc:creator>Salih</dc:creator>
  <cp:lastModifiedBy>Salih</cp:lastModifiedBy>
  <cp:revision>99</cp:revision>
  <dcterms:created xsi:type="dcterms:W3CDTF">2020-01-16T18:35:55Z</dcterms:created>
  <dcterms:modified xsi:type="dcterms:W3CDTF">2020-01-20T17:00:16Z</dcterms:modified>
</cp:coreProperties>
</file>