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61" r:id="rId5"/>
    <p:sldId id="260" r:id="rId6"/>
    <p:sldId id="259" r:id="rId7"/>
    <p:sldId id="269" r:id="rId8"/>
    <p:sldId id="265" r:id="rId9"/>
    <p:sldId id="271" r:id="rId10"/>
    <p:sldId id="267" r:id="rId11"/>
    <p:sldId id="288" r:id="rId12"/>
    <p:sldId id="290" r:id="rId13"/>
    <p:sldId id="268" r:id="rId14"/>
    <p:sldId id="272" r:id="rId15"/>
    <p:sldId id="273" r:id="rId16"/>
    <p:sldId id="274" r:id="rId17"/>
    <p:sldId id="276" r:id="rId18"/>
    <p:sldId id="291" r:id="rId19"/>
    <p:sldId id="292" r:id="rId20"/>
    <p:sldId id="298" r:id="rId21"/>
    <p:sldId id="294" r:id="rId22"/>
    <p:sldId id="296" r:id="rId23"/>
    <p:sldId id="295" r:id="rId24"/>
    <p:sldId id="297"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6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1706668B-7049-4F20-930F-B90BA8D58EE6}"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1706668B-7049-4F20-930F-B90BA8D58EE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706668B-7049-4F20-930F-B90BA8D58EE6}"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72E6DB2-CD47-45AB-AAD4-3451A413C0C4}" type="datetimeFigureOut">
              <a:rPr lang="tr-TR" smtClean="0"/>
              <a:pPr/>
              <a:t>5.3.2018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1706668B-7049-4F20-930F-B90BA8D58EE6}"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72E6DB2-CD47-45AB-AAD4-3451A413C0C4}" type="datetimeFigureOut">
              <a:rPr lang="tr-TR" smtClean="0"/>
              <a:pPr/>
              <a:t>5.3.2018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706668B-7049-4F20-930F-B90BA8D58EE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endParaRPr lang="tr-TR" sz="2800" dirty="0">
              <a:solidFill>
                <a:srgbClr val="FF0000"/>
              </a:solidFill>
              <a:latin typeface="Times New Roman" pitchFamily="18" charset="0"/>
              <a:cs typeface="Times New Roman" pitchFamily="18" charset="0"/>
            </a:endParaRPr>
          </a:p>
        </p:txBody>
      </p:sp>
      <p:sp>
        <p:nvSpPr>
          <p:cNvPr id="2" name="Title 1"/>
          <p:cNvSpPr>
            <a:spLocks noGrp="1"/>
          </p:cNvSpPr>
          <p:nvPr>
            <p:ph type="ctrTitle"/>
          </p:nvPr>
        </p:nvSpPr>
        <p:spPr/>
        <p:txBody>
          <a:bodyPr>
            <a:normAutofit/>
          </a:bodyPr>
          <a:lstStyle/>
          <a:p>
            <a:r>
              <a:rPr lang="tr-TR" b="1" dirty="0" smtClean="0">
                <a:latin typeface="Times New Roman" pitchFamily="18" charset="0"/>
                <a:cs typeface="Times New Roman" pitchFamily="18" charset="0"/>
              </a:rPr>
              <a:t>2.Gün Örnekler</a:t>
            </a:r>
            <a:endParaRPr lang="tr-T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548680"/>
            <a:ext cx="8075240" cy="5471120"/>
          </a:xfrm>
        </p:spPr>
        <p:txBody>
          <a:bodyPr>
            <a:normAutofit lnSpcReduction="10000"/>
          </a:bodyPr>
          <a:lstStyle/>
          <a:p>
            <a:pPr>
              <a:buNone/>
            </a:pPr>
            <a:r>
              <a:rPr lang="tr-TR" b="1" dirty="0" smtClean="0"/>
              <a:t>	</a:t>
            </a:r>
            <a:r>
              <a:rPr lang="tr-TR" sz="2800" b="1" dirty="0" smtClean="0">
                <a:latin typeface="Times New Roman" pitchFamily="18" charset="0"/>
                <a:cs typeface="Times New Roman" pitchFamily="18" charset="0"/>
              </a:rPr>
              <a:t>Örnek 9 :</a:t>
            </a:r>
          </a:p>
          <a:p>
            <a:pPr>
              <a:buNone/>
            </a:pPr>
            <a:r>
              <a:rPr lang="tr-TR" sz="2800" dirty="0" smtClean="0">
                <a:latin typeface="Times New Roman" pitchFamily="18" charset="0"/>
                <a:cs typeface="Times New Roman" pitchFamily="18" charset="0"/>
              </a:rPr>
              <a:t>	Hasta akut </a:t>
            </a:r>
            <a:r>
              <a:rPr lang="tr-TR" sz="2800" dirty="0" err="1" smtClean="0">
                <a:latin typeface="Times New Roman" pitchFamily="18" charset="0"/>
                <a:cs typeface="Times New Roman" pitchFamily="18" charset="0"/>
              </a:rPr>
              <a:t>kolesistit</a:t>
            </a:r>
            <a:r>
              <a:rPr lang="tr-TR" sz="2800" dirty="0" smtClean="0">
                <a:latin typeface="Times New Roman" pitchFamily="18" charset="0"/>
                <a:cs typeface="Times New Roman" pitchFamily="18" charset="0"/>
              </a:rPr>
              <a:t> tanısıyla yatışı yapılmıştır. Hastada </a:t>
            </a:r>
            <a:r>
              <a:rPr lang="tr-TR" sz="2800" dirty="0" err="1" smtClean="0">
                <a:latin typeface="Times New Roman" pitchFamily="18" charset="0"/>
                <a:cs typeface="Times New Roman" pitchFamily="18" charset="0"/>
              </a:rPr>
              <a:t>viral</a:t>
            </a:r>
            <a:r>
              <a:rPr lang="tr-TR" sz="2800" dirty="0" smtClean="0">
                <a:latin typeface="Times New Roman" pitchFamily="18" charset="0"/>
                <a:cs typeface="Times New Roman" pitchFamily="18" charset="0"/>
              </a:rPr>
              <a:t> hepatit B taşıyıcılığı tespit edilmiştir. Genel anestezi (ASA 1) altında </a:t>
            </a:r>
            <a:r>
              <a:rPr lang="tr-TR" sz="2800" dirty="0" err="1" smtClean="0">
                <a:latin typeface="Times New Roman" pitchFamily="18" charset="0"/>
                <a:cs typeface="Times New Roman" pitchFamily="18" charset="0"/>
              </a:rPr>
              <a:t>laparoskopik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kolesistektomi</a:t>
            </a:r>
            <a:r>
              <a:rPr lang="tr-TR" sz="2800" dirty="0" smtClean="0">
                <a:latin typeface="Times New Roman" pitchFamily="18" charset="0"/>
                <a:cs typeface="Times New Roman" pitchFamily="18" charset="0"/>
              </a:rPr>
              <a:t> ameliyatı olmuştur.</a:t>
            </a:r>
            <a:endParaRPr lang="tr-TR" sz="2800" b="1"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endParaRPr lang="tr-TR" sz="2800" b="1" dirty="0" smtClean="0">
              <a:latin typeface="Times New Roman" pitchFamily="18" charset="0"/>
              <a:cs typeface="Times New Roman" pitchFamily="18" charset="0"/>
            </a:endParaRPr>
          </a:p>
          <a:p>
            <a:pPr>
              <a:buNone/>
            </a:pPr>
            <a:r>
              <a:rPr lang="tr-TR" sz="2800" b="1" dirty="0" smtClean="0">
                <a:solidFill>
                  <a:srgbClr val="FF0000"/>
                </a:solidFill>
                <a:latin typeface="Times New Roman" pitchFamily="18" charset="0"/>
                <a:cs typeface="Times New Roman" pitchFamily="18" charset="0"/>
              </a:rPr>
              <a:t>	Cevap:</a:t>
            </a:r>
          </a:p>
          <a:p>
            <a:pPr>
              <a:buNone/>
            </a:pPr>
            <a:r>
              <a:rPr lang="tr-TR" sz="2800" dirty="0" smtClean="0">
                <a:solidFill>
                  <a:srgbClr val="FF0000"/>
                </a:solidFill>
                <a:latin typeface="Times New Roman" pitchFamily="18" charset="0"/>
                <a:cs typeface="Times New Roman" pitchFamily="18" charset="0"/>
              </a:rPr>
              <a:t>	a) K81.0</a:t>
            </a:r>
          </a:p>
          <a:p>
            <a:pPr>
              <a:buNone/>
            </a:pPr>
            <a:r>
              <a:rPr lang="tr-TR" sz="2800" dirty="0" smtClean="0">
                <a:solidFill>
                  <a:srgbClr val="FF0000"/>
                </a:solidFill>
                <a:latin typeface="Times New Roman" pitchFamily="18" charset="0"/>
                <a:cs typeface="Times New Roman" pitchFamily="18" charset="0"/>
              </a:rPr>
              <a:t>	b) Z22.51 </a:t>
            </a:r>
          </a:p>
          <a:p>
            <a:pPr>
              <a:buNone/>
            </a:pPr>
            <a:r>
              <a:rPr lang="tr-TR" sz="2800" dirty="0" smtClean="0">
                <a:solidFill>
                  <a:srgbClr val="FF0000"/>
                </a:solidFill>
                <a:latin typeface="Times New Roman" pitchFamily="18" charset="0"/>
                <a:cs typeface="Times New Roman" pitchFamily="18" charset="0"/>
              </a:rPr>
              <a:t>	c) 30445-00</a:t>
            </a:r>
          </a:p>
          <a:p>
            <a:pPr>
              <a:buNone/>
            </a:pPr>
            <a:r>
              <a:rPr lang="tr-TR" sz="2800" dirty="0" smtClean="0">
                <a:solidFill>
                  <a:srgbClr val="FF0000"/>
                </a:solidFill>
                <a:latin typeface="Times New Roman" pitchFamily="18" charset="0"/>
                <a:cs typeface="Times New Roman" pitchFamily="18" charset="0"/>
              </a:rPr>
              <a:t>	d) 92514-19</a:t>
            </a:r>
          </a:p>
          <a:p>
            <a:pPr>
              <a:buNone/>
            </a:pPr>
            <a:r>
              <a:rPr lang="tr-TR" dirty="0" smtClean="0">
                <a:solidFill>
                  <a:srgbClr val="FF0000"/>
                </a:solidFill>
                <a:latin typeface="Times New Roman" pitchFamily="18" charset="0"/>
                <a:cs typeface="Times New Roman" pitchFamily="18" charset="0"/>
              </a:rPr>
              <a:t>	</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down)">
                                      <p:cBhvr>
                                        <p:cTn id="10" dur="500"/>
                                        <p:tgtEl>
                                          <p:spTgt spid="3">
                                            <p:txEl>
                                              <p:pRg st="4" end="4"/>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wipe(down)">
                                      <p:cBhvr>
                                        <p:cTn id="13" dur="500"/>
                                        <p:tgtEl>
                                          <p:spTgt spid="3">
                                            <p:txEl>
                                              <p:pRg st="5" end="5"/>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down)">
                                      <p:cBhvr>
                                        <p:cTn id="16" dur="500"/>
                                        <p:tgtEl>
                                          <p:spTgt spid="3">
                                            <p:txEl>
                                              <p:pRg st="6" end="6"/>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wipe(down)">
                                      <p:cBhvr>
                                        <p:cTn id="19" dur="500"/>
                                        <p:tgtEl>
                                          <p:spTgt spid="3">
                                            <p:txEl>
                                              <p:pRg st="7" end="7"/>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wipe(down)">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55576" y="692696"/>
            <a:ext cx="7931224" cy="5327104"/>
          </a:xfrm>
        </p:spPr>
        <p:txBody>
          <a:bodyPr>
            <a:normAutofit/>
          </a:bodyPr>
          <a:lstStyle/>
          <a:p>
            <a:pPr>
              <a:buNone/>
            </a:pPr>
            <a:r>
              <a:rPr lang="tr-TR" sz="2800" b="1" dirty="0" smtClean="0">
                <a:latin typeface="Times New Roman" pitchFamily="18" charset="0"/>
                <a:cs typeface="Times New Roman" pitchFamily="18" charset="0"/>
              </a:rPr>
              <a:t>   Örnek 10:</a:t>
            </a:r>
          </a:p>
          <a:p>
            <a:pPr>
              <a:buNone/>
            </a:pPr>
            <a:r>
              <a:rPr lang="tr-TR"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Neoplazm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tablosunu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kullanarak</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aşağıdaki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tanıların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kodlarını</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bulunuz.Tabular</a:t>
            </a:r>
            <a:r>
              <a:rPr lang="en-US" sz="2800" dirty="0" smtClean="0">
                <a:latin typeface="Times New Roman" pitchFamily="18" charset="0"/>
                <a:cs typeface="Times New Roman" pitchFamily="18" charset="0"/>
              </a:rPr>
              <a:t> List</a:t>
            </a:r>
            <a:r>
              <a:rPr lang="tr-TR" sz="2800" dirty="0" smtClean="0">
                <a:latin typeface="Times New Roman" pitchFamily="18" charset="0"/>
                <a:cs typeface="Times New Roman" pitchFamily="18" charset="0"/>
              </a:rPr>
              <a:t>ed</a:t>
            </a:r>
            <a:r>
              <a:rPr lang="en-US" sz="2800" dirty="0" smtClean="0">
                <a:latin typeface="Times New Roman" pitchFamily="18" charset="0"/>
                <a:cs typeface="Times New Roman" pitchFamily="18" charset="0"/>
              </a:rPr>
              <a:t>en </a:t>
            </a:r>
            <a:r>
              <a:rPr lang="en-US" sz="2800" dirty="0" err="1" smtClean="0">
                <a:latin typeface="Times New Roman" pitchFamily="18" charset="0"/>
                <a:cs typeface="Times New Roman" pitchFamily="18" charset="0"/>
              </a:rPr>
              <a:t>bulduğunuz</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kodları</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kontrol</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etmeyi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unutmayınız</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morfoloji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kodu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eklemeyiniz</a:t>
            </a:r>
            <a:r>
              <a:rPr lang="en-US" sz="2800" dirty="0" smtClean="0">
                <a:latin typeface="Times New Roman" pitchFamily="18" charset="0"/>
                <a:cs typeface="Times New Roman" pitchFamily="18" charset="0"/>
              </a:rPr>
              <a:t>)</a:t>
            </a:r>
            <a:endParaRPr lang="tr-TR" sz="2800" dirty="0" smtClean="0">
              <a:latin typeface="Times New Roman" pitchFamily="18" charset="0"/>
              <a:cs typeface="Times New Roman" pitchFamily="18" charset="0"/>
            </a:endParaRPr>
          </a:p>
          <a:p>
            <a:pPr>
              <a:buNone/>
            </a:pPr>
            <a:r>
              <a:rPr lang="tr-TR" sz="2800" dirty="0" smtClean="0"/>
              <a:t>  -</a:t>
            </a:r>
            <a:r>
              <a:rPr lang="tr-TR" sz="2800" dirty="0" smtClean="0">
                <a:latin typeface="Times New Roman" pitchFamily="18" charset="0"/>
                <a:cs typeface="Times New Roman" pitchFamily="18" charset="0"/>
              </a:rPr>
              <a:t>Meme alt iç kadranın habis </a:t>
            </a:r>
            <a:r>
              <a:rPr lang="tr-TR" sz="2800" dirty="0" err="1" smtClean="0">
                <a:latin typeface="Times New Roman" pitchFamily="18" charset="0"/>
                <a:cs typeface="Times New Roman" pitchFamily="18" charset="0"/>
              </a:rPr>
              <a:t>neoplazmı</a:t>
            </a:r>
            <a:endParaRPr lang="tr-TR" sz="2800" dirty="0" smtClean="0">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 C50.3</a:t>
            </a:r>
          </a:p>
          <a:p>
            <a:pPr>
              <a:buNone/>
            </a:pPr>
            <a:r>
              <a:rPr lang="tr-TR" sz="2800" dirty="0" smtClean="0">
                <a:latin typeface="Times New Roman" pitchFamily="18" charset="0"/>
                <a:cs typeface="Times New Roman" pitchFamily="18" charset="0"/>
              </a:rPr>
              <a:t>  -Omurga </a:t>
            </a:r>
            <a:r>
              <a:rPr lang="tr-TR" sz="2800" dirty="0" err="1" smtClean="0">
                <a:latin typeface="Times New Roman" pitchFamily="18" charset="0"/>
                <a:cs typeface="Times New Roman" pitchFamily="18" charset="0"/>
              </a:rPr>
              <a:t>sakral</a:t>
            </a:r>
            <a:r>
              <a:rPr lang="tr-TR" sz="2800" dirty="0" smtClean="0">
                <a:latin typeface="Times New Roman" pitchFamily="18" charset="0"/>
                <a:cs typeface="Times New Roman" pitchFamily="18" charset="0"/>
              </a:rPr>
              <a:t> bölgenin </a:t>
            </a:r>
            <a:r>
              <a:rPr lang="tr-TR" sz="2800" dirty="0" err="1" smtClean="0">
                <a:latin typeface="Times New Roman" pitchFamily="18" charset="0"/>
                <a:cs typeface="Times New Roman" pitchFamily="18" charset="0"/>
              </a:rPr>
              <a:t>sekonder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neoplazmı</a:t>
            </a:r>
            <a:endParaRPr lang="tr-TR" sz="2800" dirty="0" smtClean="0">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 C79.5</a:t>
            </a:r>
          </a:p>
          <a:p>
            <a:pPr>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Akciger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hilusunun</a:t>
            </a:r>
            <a:r>
              <a:rPr lang="tr-TR" sz="2800" dirty="0" smtClean="0">
                <a:latin typeface="Times New Roman" pitchFamily="18" charset="0"/>
                <a:cs typeface="Times New Roman" pitchFamily="18" charset="0"/>
              </a:rPr>
              <a:t> in </a:t>
            </a:r>
            <a:r>
              <a:rPr lang="tr-TR" sz="2800" dirty="0" err="1" smtClean="0">
                <a:latin typeface="Times New Roman" pitchFamily="18" charset="0"/>
                <a:cs typeface="Times New Roman" pitchFamily="18" charset="0"/>
              </a:rPr>
              <a:t>situ</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karsinomu</a:t>
            </a:r>
            <a:endParaRPr lang="tr-TR" sz="2800" dirty="0" smtClean="0">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 D02.2</a:t>
            </a:r>
          </a:p>
          <a:p>
            <a:pPr>
              <a:buNone/>
            </a:pPr>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20688"/>
            <a:ext cx="8075240" cy="5399112"/>
          </a:xfrm>
        </p:spPr>
        <p:txBody>
          <a:bodyPr>
            <a:normAutofit/>
          </a:bodyPr>
          <a:lstStyle/>
          <a:p>
            <a:pPr>
              <a:buNone/>
            </a:pPr>
            <a:r>
              <a:rPr lang="tr-TR" sz="2800" b="1" dirty="0" smtClean="0">
                <a:latin typeface="Times New Roman" pitchFamily="18" charset="0"/>
                <a:cs typeface="Times New Roman" pitchFamily="18" charset="0"/>
              </a:rPr>
              <a:t>   Örnek 11</a:t>
            </a:r>
            <a:r>
              <a:rPr lang="tr-TR"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Aşağıdaki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vaka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örneklerini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kodlayınız</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Morfoloji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kodlarını</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eklemeyi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unutmayınız</a:t>
            </a:r>
            <a:r>
              <a:rPr lang="en-US" sz="2800" dirty="0" smtClean="0">
                <a:latin typeface="Times New Roman" pitchFamily="18" charset="0"/>
                <a:cs typeface="Times New Roman" pitchFamily="18" charset="0"/>
              </a:rPr>
              <a:t>.</a:t>
            </a:r>
            <a:endParaRPr lang="tr-TR" sz="2800" dirty="0" smtClean="0">
              <a:latin typeface="Times New Roman" pitchFamily="18" charset="0"/>
              <a:cs typeface="Times New Roman" pitchFamily="18" charset="0"/>
            </a:endParaRPr>
          </a:p>
          <a:p>
            <a:pPr>
              <a:buNone/>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Orbita</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adenoid</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kistik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karsinomu</a:t>
            </a:r>
            <a:endParaRPr lang="tr-TR" sz="2800" dirty="0" smtClean="0">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 C69.6    b) M8200/3</a:t>
            </a:r>
          </a:p>
          <a:p>
            <a:pPr>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Multiple</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Myeloma</a:t>
            </a: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remisyon</a:t>
            </a:r>
            <a:r>
              <a:rPr lang="tr-TR" sz="2800" dirty="0" smtClean="0">
                <a:latin typeface="Times New Roman" pitchFamily="18" charset="0"/>
                <a:cs typeface="Times New Roman" pitchFamily="18" charset="0"/>
              </a:rPr>
              <a:t> bahsi olmadan</a:t>
            </a:r>
          </a:p>
          <a:p>
            <a:pPr>
              <a:buNone/>
            </a:pPr>
            <a:r>
              <a:rPr lang="tr-TR" sz="2800" dirty="0" smtClean="0">
                <a:solidFill>
                  <a:srgbClr val="FF0000"/>
                </a:solidFill>
                <a:latin typeface="Times New Roman" pitchFamily="18" charset="0"/>
                <a:cs typeface="Times New Roman" pitchFamily="18" charset="0"/>
              </a:rPr>
              <a:t>  a) C90.00  b) M9732/3 </a:t>
            </a:r>
          </a:p>
          <a:p>
            <a:pPr>
              <a:buNone/>
            </a:pPr>
            <a:r>
              <a:rPr lang="tr-TR" sz="2800" dirty="0" smtClean="0">
                <a:latin typeface="Times New Roman" pitchFamily="18" charset="0"/>
                <a:cs typeface="Times New Roman" pitchFamily="18" charset="0"/>
              </a:rPr>
              <a:t>  -Karaciğer </a:t>
            </a:r>
            <a:r>
              <a:rPr lang="tr-TR" sz="2800" dirty="0" err="1" smtClean="0">
                <a:latin typeface="Times New Roman" pitchFamily="18" charset="0"/>
                <a:cs typeface="Times New Roman" pitchFamily="18" charset="0"/>
              </a:rPr>
              <a:t>nöroendokrin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karsinomu</a:t>
            </a:r>
            <a:endParaRPr lang="tr-TR" sz="2800" dirty="0" smtClean="0">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 C22.9    b)M8246/3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down)">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wipe(down)">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764704"/>
            <a:ext cx="8075240" cy="5255096"/>
          </a:xfrm>
        </p:spPr>
        <p:txBody>
          <a:bodyPr>
            <a:normAutofit/>
          </a:bodyPr>
          <a:lstStyle/>
          <a:p>
            <a:pPr>
              <a:buNone/>
            </a:pPr>
            <a:r>
              <a:rPr lang="tr-TR"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12:</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9 yaş kız çocuk hasta. </a:t>
            </a:r>
            <a:r>
              <a:rPr lang="tr-TR" sz="2800" dirty="0" err="1" smtClean="0">
                <a:latin typeface="Times New Roman" pitchFamily="18" charset="0"/>
                <a:cs typeface="Times New Roman" pitchFamily="18" charset="0"/>
              </a:rPr>
              <a:t>Serebellumda</a:t>
            </a:r>
            <a:r>
              <a:rPr lang="tr-TR" sz="2800" dirty="0" smtClean="0">
                <a:latin typeface="Times New Roman" pitchFamily="18" charset="0"/>
                <a:cs typeface="Times New Roman" pitchFamily="18" charset="0"/>
              </a:rPr>
              <a:t> bulunan </a:t>
            </a:r>
            <a:r>
              <a:rPr lang="tr-TR" sz="2800" dirty="0" err="1" smtClean="0">
                <a:latin typeface="Times New Roman" pitchFamily="18" charset="0"/>
                <a:cs typeface="Times New Roman" pitchFamily="18" charset="0"/>
              </a:rPr>
              <a:t>medullablastom</a:t>
            </a:r>
            <a:r>
              <a:rPr lang="tr-TR" sz="2800" dirty="0" smtClean="0">
                <a:latin typeface="Times New Roman" pitchFamily="18" charset="0"/>
                <a:cs typeface="Times New Roman" pitchFamily="18" charset="0"/>
              </a:rPr>
              <a:t> tanısı ile yatırılmıştır. 3gün boyunca kemoterapi tedavisi alan hasta taburcu edildi.</a:t>
            </a:r>
          </a:p>
          <a:p>
            <a:pPr>
              <a:buNone/>
            </a:pPr>
            <a:r>
              <a:rPr lang="tr-TR" sz="2800" b="1" dirty="0" smtClean="0">
                <a:solidFill>
                  <a:srgbClr val="FF0000"/>
                </a:solidFill>
                <a:latin typeface="Times New Roman" pitchFamily="18" charset="0"/>
                <a:cs typeface="Times New Roman" pitchFamily="18" charset="0"/>
              </a:rPr>
              <a:t>	</a:t>
            </a:r>
          </a:p>
          <a:p>
            <a:pPr>
              <a:buNone/>
            </a:pPr>
            <a:r>
              <a:rPr lang="tr-TR" sz="2800" b="1" dirty="0" smtClean="0">
                <a:solidFill>
                  <a:srgbClr val="FF0000"/>
                </a:solidFill>
                <a:latin typeface="Times New Roman" pitchFamily="18" charset="0"/>
                <a:cs typeface="Times New Roman" pitchFamily="18" charset="0"/>
              </a:rPr>
              <a:t>	Cevap :</a:t>
            </a:r>
            <a:endParaRPr lang="tr-TR" sz="2800" dirty="0" smtClean="0">
              <a:solidFill>
                <a:srgbClr val="FF0000"/>
              </a:solidFill>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 C71.6</a:t>
            </a:r>
            <a:endParaRPr lang="tr-TR" sz="2800" b="1" dirty="0" smtClean="0">
              <a:solidFill>
                <a:srgbClr val="FF0000"/>
              </a:solidFill>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b) M9470/3</a:t>
            </a:r>
            <a:endParaRPr lang="tr-TR" sz="2800" b="1" dirty="0" smtClean="0">
              <a:solidFill>
                <a:srgbClr val="FF0000"/>
              </a:solidFill>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c) 96199-00</a:t>
            </a:r>
            <a:endParaRPr lang="tr-TR" sz="2800" b="1" dirty="0" smtClean="0">
              <a:solidFill>
                <a:srgbClr val="FF0000"/>
              </a:solidFill>
              <a:latin typeface="Times New Roman" pitchFamily="18" charset="0"/>
              <a:cs typeface="Times New Roman" pitchFamily="18" charset="0"/>
            </a:endParaRP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linds(horizontal)">
                                      <p:cBhvr>
                                        <p:cTn id="13" dur="500"/>
                                        <p:tgtEl>
                                          <p:spTgt spid="3">
                                            <p:txEl>
                                              <p:pRg st="5" end="5"/>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linds(horizontal)">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92696"/>
            <a:ext cx="8075240" cy="5760640"/>
          </a:xfrm>
        </p:spPr>
        <p:txBody>
          <a:bodyPr>
            <a:normAutofit fontScale="85000" lnSpcReduction="20000"/>
          </a:bodyPr>
          <a:lstStyle/>
          <a:p>
            <a:pPr>
              <a:buNone/>
            </a:pPr>
            <a:r>
              <a:rPr lang="tr-TR" b="1" dirty="0" smtClean="0">
                <a:latin typeface="Times New Roman" pitchFamily="18" charset="0"/>
                <a:cs typeface="Times New Roman" pitchFamily="18" charset="0"/>
              </a:rPr>
              <a:t>	</a:t>
            </a:r>
            <a:r>
              <a:rPr lang="tr-TR" sz="3000" b="1" dirty="0" smtClean="0">
                <a:latin typeface="Times New Roman" pitchFamily="18" charset="0"/>
                <a:cs typeface="Times New Roman" pitchFamily="18" charset="0"/>
              </a:rPr>
              <a:t>Örnek 13: </a:t>
            </a:r>
          </a:p>
          <a:p>
            <a:pPr>
              <a:buNone/>
            </a:pPr>
            <a:r>
              <a:rPr lang="tr-TR" sz="3000" b="1"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75 yaşındaki hasta 5 gündür karın şişliği ve ağrı yakınmalarıyla başvurmuştur.12 ay önce teşhisi edilen </a:t>
            </a:r>
            <a:r>
              <a:rPr lang="tr-TR" sz="3000" dirty="0" err="1" smtClean="0">
                <a:latin typeface="Times New Roman" pitchFamily="18" charset="0"/>
                <a:cs typeface="Times New Roman" pitchFamily="18" charset="0"/>
              </a:rPr>
              <a:t>primeri</a:t>
            </a:r>
            <a:r>
              <a:rPr lang="tr-TR" sz="3000" dirty="0" smtClean="0">
                <a:latin typeface="Times New Roman" pitchFamily="18" charset="0"/>
                <a:cs typeface="Times New Roman" pitchFamily="18" charset="0"/>
              </a:rPr>
              <a:t> bilinmeyen peritonda </a:t>
            </a:r>
            <a:r>
              <a:rPr lang="tr-TR" sz="3000" dirty="0" err="1" smtClean="0">
                <a:latin typeface="Times New Roman" pitchFamily="18" charset="0"/>
                <a:cs typeface="Times New Roman" pitchFamily="18" charset="0"/>
              </a:rPr>
              <a:t>metastatik</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adenokanser</a:t>
            </a:r>
            <a:r>
              <a:rPr lang="tr-TR" sz="3000" dirty="0" smtClean="0">
                <a:latin typeface="Times New Roman" pitchFamily="18" charset="0"/>
                <a:cs typeface="Times New Roman" pitchFamily="18" charset="0"/>
              </a:rPr>
              <a:t> nedeniyle yatırıldı.Hastaya tedavi olarak </a:t>
            </a:r>
            <a:r>
              <a:rPr lang="tr-TR" sz="3000" dirty="0" err="1" smtClean="0">
                <a:latin typeface="Times New Roman" pitchFamily="18" charset="0"/>
                <a:cs typeface="Times New Roman" pitchFamily="18" charset="0"/>
              </a:rPr>
              <a:t>abdominal</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parasentez</a:t>
            </a:r>
            <a:r>
              <a:rPr lang="tr-TR" sz="3000" dirty="0" smtClean="0">
                <a:latin typeface="Times New Roman" pitchFamily="18" charset="0"/>
                <a:cs typeface="Times New Roman" pitchFamily="18" charset="0"/>
              </a:rPr>
              <a:t> ve iv </a:t>
            </a:r>
            <a:r>
              <a:rPr lang="tr-TR" sz="3000" dirty="0" err="1" smtClean="0">
                <a:latin typeface="Times New Roman" pitchFamily="18" charset="0"/>
                <a:cs typeface="Times New Roman" pitchFamily="18" charset="0"/>
              </a:rPr>
              <a:t>karboplatin</a:t>
            </a:r>
            <a:r>
              <a:rPr lang="tr-TR" sz="3000" dirty="0" smtClean="0">
                <a:latin typeface="Times New Roman" pitchFamily="18" charset="0"/>
                <a:cs typeface="Times New Roman" pitchFamily="18" charset="0"/>
              </a:rPr>
              <a:t> ve </a:t>
            </a:r>
            <a:r>
              <a:rPr lang="tr-TR" sz="3000" dirty="0" err="1" smtClean="0">
                <a:latin typeface="Times New Roman" pitchFamily="18" charset="0"/>
                <a:cs typeface="Times New Roman" pitchFamily="18" charset="0"/>
              </a:rPr>
              <a:t>paklitaksel</a:t>
            </a:r>
            <a:r>
              <a:rPr lang="tr-TR" sz="3000" dirty="0" smtClean="0">
                <a:latin typeface="Times New Roman" pitchFamily="18" charset="0"/>
                <a:cs typeface="Times New Roman" pitchFamily="18" charset="0"/>
              </a:rPr>
              <a:t>  uygulanmıştır.</a:t>
            </a:r>
          </a:p>
          <a:p>
            <a:pPr>
              <a:buNone/>
            </a:pPr>
            <a:endParaRPr lang="tr-TR" sz="3000" dirty="0" smtClean="0">
              <a:latin typeface="Times New Roman" pitchFamily="18" charset="0"/>
              <a:cs typeface="Times New Roman" pitchFamily="18" charset="0"/>
            </a:endParaRPr>
          </a:p>
          <a:p>
            <a:pPr>
              <a:buNone/>
            </a:pPr>
            <a:r>
              <a:rPr lang="tr-TR" sz="3000" dirty="0" smtClean="0">
                <a:solidFill>
                  <a:srgbClr val="FF0000"/>
                </a:solidFill>
                <a:latin typeface="Times New Roman" pitchFamily="18" charset="0"/>
                <a:cs typeface="Times New Roman" pitchFamily="18" charset="0"/>
              </a:rPr>
              <a:t>	</a:t>
            </a:r>
            <a:r>
              <a:rPr lang="tr-TR" sz="3000" b="1" dirty="0" smtClean="0">
                <a:solidFill>
                  <a:srgbClr val="FF0000"/>
                </a:solidFill>
                <a:latin typeface="Times New Roman" pitchFamily="18" charset="0"/>
                <a:cs typeface="Times New Roman" pitchFamily="18" charset="0"/>
              </a:rPr>
              <a:t>Cevap :</a:t>
            </a:r>
            <a:r>
              <a:rPr lang="tr-TR" sz="3000" dirty="0">
                <a:solidFill>
                  <a:srgbClr val="FF0000"/>
                </a:solidFill>
                <a:latin typeface="Times New Roman" pitchFamily="18" charset="0"/>
                <a:cs typeface="Times New Roman" pitchFamily="18" charset="0"/>
              </a:rPr>
              <a:t> </a:t>
            </a:r>
            <a:r>
              <a:rPr lang="tr-TR" sz="3000" dirty="0" smtClean="0">
                <a:solidFill>
                  <a:srgbClr val="FF0000"/>
                </a:solidFill>
                <a:latin typeface="Times New Roman" pitchFamily="18" charset="0"/>
                <a:cs typeface="Times New Roman" pitchFamily="18" charset="0"/>
              </a:rPr>
              <a:t> </a:t>
            </a:r>
          </a:p>
          <a:p>
            <a:pPr marL="514350" indent="-514350">
              <a:buNone/>
            </a:pPr>
            <a:r>
              <a:rPr lang="tr-TR" sz="3000" dirty="0" smtClean="0">
                <a:solidFill>
                  <a:srgbClr val="FF0000"/>
                </a:solidFill>
                <a:latin typeface="Times New Roman" pitchFamily="18" charset="0"/>
                <a:cs typeface="Times New Roman" pitchFamily="18" charset="0"/>
              </a:rPr>
              <a:t>   a) C78.6     </a:t>
            </a:r>
          </a:p>
          <a:p>
            <a:pPr marL="514350" indent="-514350">
              <a:buNone/>
            </a:pPr>
            <a:r>
              <a:rPr lang="tr-TR" sz="3000" dirty="0" smtClean="0">
                <a:solidFill>
                  <a:srgbClr val="FF0000"/>
                </a:solidFill>
                <a:latin typeface="Times New Roman" pitchFamily="18" charset="0"/>
                <a:cs typeface="Times New Roman" pitchFamily="18" charset="0"/>
              </a:rPr>
              <a:t>   b) M8140/6     </a:t>
            </a:r>
          </a:p>
          <a:p>
            <a:pPr>
              <a:buNone/>
            </a:pPr>
            <a:r>
              <a:rPr lang="tr-TR" sz="3000" dirty="0" smtClean="0">
                <a:solidFill>
                  <a:srgbClr val="FF0000"/>
                </a:solidFill>
                <a:latin typeface="Times New Roman" pitchFamily="18" charset="0"/>
                <a:cs typeface="Times New Roman" pitchFamily="18" charset="0"/>
              </a:rPr>
              <a:t>   c) C80.0     </a:t>
            </a:r>
          </a:p>
          <a:p>
            <a:pPr>
              <a:buNone/>
            </a:pPr>
            <a:r>
              <a:rPr lang="tr-TR" sz="3000" dirty="0" smtClean="0">
                <a:solidFill>
                  <a:srgbClr val="FF0000"/>
                </a:solidFill>
                <a:latin typeface="Times New Roman" pitchFamily="18" charset="0"/>
                <a:cs typeface="Times New Roman" pitchFamily="18" charset="0"/>
              </a:rPr>
              <a:t>   d) M8140/3    </a:t>
            </a:r>
          </a:p>
          <a:p>
            <a:pPr>
              <a:buNone/>
            </a:pPr>
            <a:r>
              <a:rPr lang="tr-TR" sz="3000" dirty="0" smtClean="0">
                <a:solidFill>
                  <a:srgbClr val="FF0000"/>
                </a:solidFill>
                <a:latin typeface="Times New Roman" pitchFamily="18" charset="0"/>
                <a:cs typeface="Times New Roman" pitchFamily="18" charset="0"/>
              </a:rPr>
              <a:t>   e) 30406-00</a:t>
            </a:r>
          </a:p>
          <a:p>
            <a:pPr>
              <a:buNone/>
            </a:pPr>
            <a:r>
              <a:rPr lang="tr-TR" sz="3000" dirty="0" smtClean="0">
                <a:solidFill>
                  <a:srgbClr val="FF0000"/>
                </a:solidFill>
                <a:latin typeface="Times New Roman" pitchFamily="18" charset="0"/>
                <a:cs typeface="Times New Roman" pitchFamily="18" charset="0"/>
              </a:rPr>
              <a:t>   f) 96199-00</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linds(horizontal)">
                                      <p:cBhvr>
                                        <p:cTn id="13" dur="500"/>
                                        <p:tgtEl>
                                          <p:spTgt spid="3">
                                            <p:txEl>
                                              <p:pRg st="5" end="5"/>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linds(horizontal)">
                                      <p:cBhvr>
                                        <p:cTn id="16" dur="500"/>
                                        <p:tgtEl>
                                          <p:spTgt spid="3">
                                            <p:txEl>
                                              <p:pRg st="6" end="6"/>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blinds(horizontal)">
                                      <p:cBhvr>
                                        <p:cTn id="19" dur="500"/>
                                        <p:tgtEl>
                                          <p:spTgt spid="3">
                                            <p:txEl>
                                              <p:pRg st="7" end="7"/>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blinds(horizontal)">
                                      <p:cBhvr>
                                        <p:cTn id="22" dur="500"/>
                                        <p:tgtEl>
                                          <p:spTgt spid="3">
                                            <p:txEl>
                                              <p:pRg st="8" end="8"/>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Effect transition="in" filter="blinds(horizontal)">
                                      <p:cBhvr>
                                        <p:cTn id="2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476672"/>
            <a:ext cx="8075240" cy="5543128"/>
          </a:xfrm>
        </p:spPr>
        <p:txBody>
          <a:bodyPr>
            <a:normAutofit fontScale="62500" lnSpcReduction="20000"/>
          </a:bodyPr>
          <a:lstStyle/>
          <a:p>
            <a:pPr>
              <a:buNone/>
            </a:pPr>
            <a:r>
              <a:rPr lang="tr-TR" b="1" dirty="0" smtClean="0">
                <a:latin typeface="Times New Roman" pitchFamily="18" charset="0"/>
                <a:cs typeface="Times New Roman" pitchFamily="18" charset="0"/>
              </a:rPr>
              <a:t>	</a:t>
            </a:r>
            <a:r>
              <a:rPr lang="tr-TR" sz="4000" b="1" dirty="0" smtClean="0">
                <a:latin typeface="Times New Roman" pitchFamily="18" charset="0"/>
                <a:cs typeface="Times New Roman" pitchFamily="18" charset="0"/>
              </a:rPr>
              <a:t>Örnek 14:</a:t>
            </a:r>
          </a:p>
          <a:p>
            <a:pPr>
              <a:buNone/>
            </a:pPr>
            <a:r>
              <a:rPr lang="tr-TR" sz="4500" dirty="0" smtClean="0">
                <a:latin typeface="Times New Roman" pitchFamily="18" charset="0"/>
                <a:cs typeface="Times New Roman" pitchFamily="18" charset="0"/>
              </a:rPr>
              <a:t>	Küçük Hücreli </a:t>
            </a:r>
            <a:r>
              <a:rPr lang="tr-TR" sz="4500" dirty="0" err="1" smtClean="0">
                <a:latin typeface="Times New Roman" pitchFamily="18" charset="0"/>
                <a:cs typeface="Times New Roman" pitchFamily="18" charset="0"/>
              </a:rPr>
              <a:t>lenfoma</a:t>
            </a:r>
            <a:r>
              <a:rPr lang="tr-TR" sz="4500" dirty="0" smtClean="0">
                <a:latin typeface="Times New Roman" pitchFamily="18" charset="0"/>
                <a:cs typeface="Times New Roman" pitchFamily="18" charset="0"/>
              </a:rPr>
              <a:t> tanısıyla tedavi gören hasta </a:t>
            </a:r>
            <a:r>
              <a:rPr lang="tr-TR" sz="4500" dirty="0" err="1" smtClean="0">
                <a:latin typeface="Times New Roman" pitchFamily="18" charset="0"/>
                <a:cs typeface="Times New Roman" pitchFamily="18" charset="0"/>
              </a:rPr>
              <a:t>otoimmün</a:t>
            </a:r>
            <a:r>
              <a:rPr lang="tr-TR" sz="4500" dirty="0" smtClean="0">
                <a:latin typeface="Times New Roman" pitchFamily="18" charset="0"/>
                <a:cs typeface="Times New Roman" pitchFamily="18" charset="0"/>
              </a:rPr>
              <a:t> </a:t>
            </a:r>
            <a:r>
              <a:rPr lang="tr-TR" sz="4500" dirty="0" err="1" smtClean="0">
                <a:latin typeface="Times New Roman" pitchFamily="18" charset="0"/>
                <a:cs typeface="Times New Roman" pitchFamily="18" charset="0"/>
              </a:rPr>
              <a:t>hemolitik</a:t>
            </a:r>
            <a:r>
              <a:rPr lang="tr-TR" sz="4500" dirty="0" smtClean="0">
                <a:latin typeface="Times New Roman" pitchFamily="18" charset="0"/>
                <a:cs typeface="Times New Roman" pitchFamily="18" charset="0"/>
              </a:rPr>
              <a:t> anemi nedeniyle yatırılmıştır.Yatışı sırasında </a:t>
            </a:r>
            <a:r>
              <a:rPr lang="tr-TR" sz="4500" dirty="0" err="1" smtClean="0">
                <a:latin typeface="Times New Roman" pitchFamily="18" charset="0"/>
                <a:cs typeface="Times New Roman" pitchFamily="18" charset="0"/>
              </a:rPr>
              <a:t>üriner</a:t>
            </a:r>
            <a:r>
              <a:rPr lang="tr-TR" sz="4500" dirty="0" smtClean="0">
                <a:latin typeface="Times New Roman" pitchFamily="18" charset="0"/>
                <a:cs typeface="Times New Roman" pitchFamily="18" charset="0"/>
              </a:rPr>
              <a:t> kanal enfeksiyonu gelişen hastanın idrarında E.</a:t>
            </a:r>
            <a:r>
              <a:rPr lang="tr-TR" sz="4500" dirty="0" err="1" smtClean="0">
                <a:latin typeface="Times New Roman" pitchFamily="18" charset="0"/>
                <a:cs typeface="Times New Roman" pitchFamily="18" charset="0"/>
              </a:rPr>
              <a:t>coli</a:t>
            </a:r>
            <a:r>
              <a:rPr lang="tr-TR" sz="4500" dirty="0" smtClean="0">
                <a:latin typeface="Times New Roman" pitchFamily="18" charset="0"/>
                <a:cs typeface="Times New Roman" pitchFamily="18" charset="0"/>
              </a:rPr>
              <a:t> üremiştir.İv antibiyotik ve kemoterapi uygulanan hasta taburcu edilmiştir.</a:t>
            </a:r>
          </a:p>
          <a:p>
            <a:pPr>
              <a:buNone/>
            </a:pPr>
            <a:r>
              <a:rPr lang="tr-TR" sz="4500" b="1" dirty="0" smtClean="0">
                <a:solidFill>
                  <a:srgbClr val="FF0000"/>
                </a:solidFill>
                <a:latin typeface="Times New Roman" pitchFamily="18" charset="0"/>
                <a:cs typeface="Times New Roman" pitchFamily="18" charset="0"/>
              </a:rPr>
              <a:t>	Cevap  :</a:t>
            </a:r>
          </a:p>
          <a:p>
            <a:pPr>
              <a:buNone/>
            </a:pPr>
            <a:r>
              <a:rPr lang="tr-TR" sz="4500" dirty="0" smtClean="0">
                <a:solidFill>
                  <a:srgbClr val="FF0000"/>
                </a:solidFill>
                <a:latin typeface="Times New Roman" pitchFamily="18" charset="0"/>
                <a:cs typeface="Times New Roman" pitchFamily="18" charset="0"/>
              </a:rPr>
              <a:t>	a) D59.1  </a:t>
            </a:r>
          </a:p>
          <a:p>
            <a:pPr>
              <a:buNone/>
            </a:pPr>
            <a:r>
              <a:rPr lang="tr-TR" sz="4500" dirty="0" smtClean="0">
                <a:solidFill>
                  <a:srgbClr val="FF0000"/>
                </a:solidFill>
                <a:latin typeface="Times New Roman" pitchFamily="18" charset="0"/>
                <a:cs typeface="Times New Roman" pitchFamily="18" charset="0"/>
              </a:rPr>
              <a:t>	b) C83.0   </a:t>
            </a:r>
          </a:p>
          <a:p>
            <a:pPr>
              <a:buNone/>
            </a:pPr>
            <a:r>
              <a:rPr lang="tr-TR" sz="4500" dirty="0" smtClean="0">
                <a:solidFill>
                  <a:srgbClr val="FF0000"/>
                </a:solidFill>
                <a:latin typeface="Times New Roman" pitchFamily="18" charset="0"/>
                <a:cs typeface="Times New Roman" pitchFamily="18" charset="0"/>
              </a:rPr>
              <a:t>	c) M9670/3</a:t>
            </a:r>
            <a:r>
              <a:rPr lang="tr-TR" sz="4500" b="1" dirty="0" smtClean="0">
                <a:solidFill>
                  <a:srgbClr val="FF0000"/>
                </a:solidFill>
                <a:latin typeface="Times New Roman" pitchFamily="18" charset="0"/>
                <a:cs typeface="Times New Roman" pitchFamily="18" charset="0"/>
              </a:rPr>
              <a:t>  </a:t>
            </a:r>
          </a:p>
          <a:p>
            <a:pPr>
              <a:buNone/>
            </a:pPr>
            <a:r>
              <a:rPr lang="tr-TR" sz="4500" b="1" dirty="0" smtClean="0">
                <a:solidFill>
                  <a:srgbClr val="FF0000"/>
                </a:solidFill>
                <a:latin typeface="Times New Roman" pitchFamily="18" charset="0"/>
                <a:cs typeface="Times New Roman" pitchFamily="18" charset="0"/>
              </a:rPr>
              <a:t>	</a:t>
            </a:r>
            <a:r>
              <a:rPr lang="tr-TR" sz="4500" dirty="0" smtClean="0">
                <a:solidFill>
                  <a:srgbClr val="FF0000"/>
                </a:solidFill>
                <a:latin typeface="Times New Roman" pitchFamily="18" charset="0"/>
                <a:cs typeface="Times New Roman" pitchFamily="18" charset="0"/>
              </a:rPr>
              <a:t>d) N39.0 </a:t>
            </a:r>
          </a:p>
          <a:p>
            <a:pPr>
              <a:buNone/>
            </a:pPr>
            <a:r>
              <a:rPr lang="tr-TR" sz="4500" dirty="0" smtClean="0">
                <a:solidFill>
                  <a:srgbClr val="FF0000"/>
                </a:solidFill>
                <a:latin typeface="Times New Roman" pitchFamily="18" charset="0"/>
                <a:cs typeface="Times New Roman" pitchFamily="18" charset="0"/>
              </a:rPr>
              <a:t>	e) B96.2</a:t>
            </a:r>
            <a:r>
              <a:rPr lang="tr-TR" sz="4500" b="1" dirty="0" smtClean="0">
                <a:solidFill>
                  <a:srgbClr val="FF0000"/>
                </a:solidFill>
                <a:latin typeface="Times New Roman" pitchFamily="18" charset="0"/>
                <a:cs typeface="Times New Roman" pitchFamily="18" charset="0"/>
              </a:rPr>
              <a:t>  </a:t>
            </a:r>
          </a:p>
          <a:p>
            <a:pPr>
              <a:buNone/>
            </a:pPr>
            <a:r>
              <a:rPr lang="tr-TR" sz="4500" b="1" dirty="0" smtClean="0">
                <a:solidFill>
                  <a:srgbClr val="FF0000"/>
                </a:solidFill>
                <a:latin typeface="Times New Roman" pitchFamily="18" charset="0"/>
                <a:cs typeface="Times New Roman" pitchFamily="18" charset="0"/>
              </a:rPr>
              <a:t>	</a:t>
            </a:r>
            <a:r>
              <a:rPr lang="tr-TR" sz="4500" dirty="0" smtClean="0">
                <a:solidFill>
                  <a:srgbClr val="FF0000"/>
                </a:solidFill>
                <a:latin typeface="Times New Roman" pitchFamily="18" charset="0"/>
                <a:cs typeface="Times New Roman" pitchFamily="18" charset="0"/>
              </a:rPr>
              <a:t>f)</a:t>
            </a:r>
            <a:r>
              <a:rPr lang="tr-TR" sz="4500" b="1" dirty="0" smtClean="0">
                <a:solidFill>
                  <a:srgbClr val="FF0000"/>
                </a:solidFill>
                <a:latin typeface="Times New Roman" pitchFamily="18" charset="0"/>
                <a:cs typeface="Times New Roman" pitchFamily="18" charset="0"/>
              </a:rPr>
              <a:t> </a:t>
            </a:r>
            <a:r>
              <a:rPr lang="tr-TR" sz="4500" dirty="0" smtClean="0">
                <a:solidFill>
                  <a:srgbClr val="FF0000"/>
                </a:solidFill>
                <a:latin typeface="Times New Roman" pitchFamily="18" charset="0"/>
                <a:cs typeface="Times New Roman" pitchFamily="18" charset="0"/>
              </a:rPr>
              <a:t>96199-00</a:t>
            </a:r>
            <a:endParaRPr lang="tr-TR" sz="4500" b="1" dirty="0" smtClean="0">
              <a:solidFill>
                <a:srgbClr val="FF0000"/>
              </a:solidFill>
              <a:latin typeface="Times New Roman" pitchFamily="18" charset="0"/>
              <a:cs typeface="Times New Roman" pitchFamily="18" charset="0"/>
            </a:endParaRP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down)">
                                      <p:cBhvr>
                                        <p:cTn id="10" dur="500"/>
                                        <p:tgtEl>
                                          <p:spTgt spid="3">
                                            <p:txEl>
                                              <p:pRg st="3" end="3"/>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down)">
                                      <p:cBhvr>
                                        <p:cTn id="13" dur="500"/>
                                        <p:tgtEl>
                                          <p:spTgt spid="3">
                                            <p:txEl>
                                              <p:pRg st="4" end="4"/>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down)">
                                      <p:cBhvr>
                                        <p:cTn id="16" dur="500"/>
                                        <p:tgtEl>
                                          <p:spTgt spid="3">
                                            <p:txEl>
                                              <p:pRg st="5" end="5"/>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down)">
                                      <p:cBhvr>
                                        <p:cTn id="19" dur="500"/>
                                        <p:tgtEl>
                                          <p:spTgt spid="3">
                                            <p:txEl>
                                              <p:pRg st="6" end="6"/>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wipe(down)">
                                      <p:cBhvr>
                                        <p:cTn id="22" dur="500"/>
                                        <p:tgtEl>
                                          <p:spTgt spid="3">
                                            <p:txEl>
                                              <p:pRg st="7" end="7"/>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wipe(down)">
                                      <p:cBhvr>
                                        <p:cTn id="2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571480"/>
            <a:ext cx="8075240" cy="5737840"/>
          </a:xfrm>
        </p:spPr>
        <p:txBody>
          <a:bodyPr>
            <a:normAutofit fontScale="77500" lnSpcReduction="20000"/>
          </a:bodyPr>
          <a:lstStyle/>
          <a:p>
            <a:pPr>
              <a:buNone/>
            </a:pPr>
            <a:r>
              <a:rPr lang="tr-TR" b="1" dirty="0" smtClean="0"/>
              <a:t>	</a:t>
            </a:r>
            <a:r>
              <a:rPr lang="tr-TR" sz="3600" b="1" dirty="0" smtClean="0">
                <a:latin typeface="Times New Roman" pitchFamily="18" charset="0"/>
                <a:cs typeface="Times New Roman" pitchFamily="18" charset="0"/>
              </a:rPr>
              <a:t>Örnek 15:</a:t>
            </a:r>
            <a:endParaRPr lang="tr-TR" sz="3600" dirty="0" smtClean="0">
              <a:latin typeface="Times New Roman" pitchFamily="18" charset="0"/>
              <a:cs typeface="Times New Roman" pitchFamily="18" charset="0"/>
            </a:endParaRPr>
          </a:p>
          <a:p>
            <a:pPr>
              <a:buNone/>
            </a:pPr>
            <a:r>
              <a:rPr lang="tr-TR" sz="3600" dirty="0" smtClean="0">
                <a:latin typeface="Times New Roman" pitchFamily="18" charset="0"/>
                <a:cs typeface="Times New Roman" pitchFamily="18" charset="0"/>
              </a:rPr>
              <a:t>	49 Yaşında Küçük hücreli akciğer </a:t>
            </a:r>
            <a:r>
              <a:rPr lang="tr-TR" sz="3600" dirty="0" err="1" smtClean="0">
                <a:latin typeface="Times New Roman" pitchFamily="18" charset="0"/>
                <a:cs typeface="Times New Roman" pitchFamily="18" charset="0"/>
              </a:rPr>
              <a:t>karsinomu</a:t>
            </a:r>
            <a:r>
              <a:rPr lang="tr-TR" sz="3600" dirty="0" smtClean="0">
                <a:latin typeface="Times New Roman" pitchFamily="18" charset="0"/>
                <a:cs typeface="Times New Roman" pitchFamily="18" charset="0"/>
              </a:rPr>
              <a:t> olan hastada kemik </a:t>
            </a:r>
            <a:r>
              <a:rPr lang="tr-TR" sz="3600" dirty="0" err="1" smtClean="0">
                <a:latin typeface="Times New Roman" pitchFamily="18" charset="0"/>
                <a:cs typeface="Times New Roman" pitchFamily="18" charset="0"/>
              </a:rPr>
              <a:t>metaztazı</a:t>
            </a:r>
            <a:r>
              <a:rPr lang="tr-TR" sz="3600" dirty="0" smtClean="0">
                <a:latin typeface="Times New Roman" pitchFamily="18" charset="0"/>
                <a:cs typeface="Times New Roman" pitchFamily="18" charset="0"/>
              </a:rPr>
              <a:t> da bulunmaktadır.Nefes darlığı şikayeti ile gelen hastanın çekilen ekosunda </a:t>
            </a:r>
            <a:r>
              <a:rPr lang="tr-TR" sz="3600" dirty="0" err="1" smtClean="0">
                <a:latin typeface="Times New Roman" pitchFamily="18" charset="0"/>
                <a:cs typeface="Times New Roman" pitchFamily="18" charset="0"/>
              </a:rPr>
              <a:t>perikardiyal</a:t>
            </a: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efüzyon</a:t>
            </a:r>
            <a:r>
              <a:rPr lang="tr-TR" sz="3600" dirty="0" smtClean="0">
                <a:latin typeface="Times New Roman" pitchFamily="18" charset="0"/>
                <a:cs typeface="Times New Roman" pitchFamily="18" charset="0"/>
              </a:rPr>
              <a:t> tespit edildi. Bunun üzerine </a:t>
            </a:r>
            <a:r>
              <a:rPr lang="tr-TR" sz="3600" dirty="0" err="1" smtClean="0">
                <a:latin typeface="Times New Roman" pitchFamily="18" charset="0"/>
                <a:cs typeface="Times New Roman" pitchFamily="18" charset="0"/>
              </a:rPr>
              <a:t>perikardiyosentez</a:t>
            </a:r>
            <a:r>
              <a:rPr lang="tr-TR" sz="3600" dirty="0" smtClean="0">
                <a:latin typeface="Times New Roman" pitchFamily="18" charset="0"/>
                <a:cs typeface="Times New Roman" pitchFamily="18" charset="0"/>
              </a:rPr>
              <a:t> yapıldı. </a:t>
            </a:r>
          </a:p>
          <a:p>
            <a:pPr>
              <a:buNone/>
            </a:pPr>
            <a:endParaRPr lang="tr-TR" sz="3600" dirty="0" smtClean="0">
              <a:latin typeface="Times New Roman" pitchFamily="18" charset="0"/>
              <a:cs typeface="Times New Roman" pitchFamily="18" charset="0"/>
            </a:endParaRPr>
          </a:p>
          <a:p>
            <a:pPr>
              <a:buNone/>
            </a:pPr>
            <a:r>
              <a:rPr lang="tr-TR" sz="3600" b="1" dirty="0" smtClean="0">
                <a:solidFill>
                  <a:srgbClr val="FF0000"/>
                </a:solidFill>
                <a:latin typeface="Times New Roman" pitchFamily="18" charset="0"/>
                <a:cs typeface="Times New Roman" pitchFamily="18" charset="0"/>
              </a:rPr>
              <a:t>	Cevap : </a:t>
            </a:r>
          </a:p>
          <a:p>
            <a:pPr>
              <a:buNone/>
            </a:pPr>
            <a:r>
              <a:rPr lang="tr-TR" sz="3600" b="1" dirty="0" smtClean="0">
                <a:solidFill>
                  <a:srgbClr val="FF0000"/>
                </a:solidFill>
                <a:latin typeface="Times New Roman" pitchFamily="18" charset="0"/>
                <a:cs typeface="Times New Roman" pitchFamily="18" charset="0"/>
              </a:rPr>
              <a:t>  	</a:t>
            </a:r>
            <a:r>
              <a:rPr lang="tr-TR" sz="3600" dirty="0" smtClean="0">
                <a:solidFill>
                  <a:srgbClr val="FF0000"/>
                </a:solidFill>
                <a:latin typeface="Times New Roman" pitchFamily="18" charset="0"/>
                <a:cs typeface="Times New Roman" pitchFamily="18" charset="0"/>
              </a:rPr>
              <a:t>a) I31.3 </a:t>
            </a:r>
          </a:p>
          <a:p>
            <a:pPr>
              <a:buNone/>
            </a:pPr>
            <a:r>
              <a:rPr lang="tr-TR" sz="3600" dirty="0" smtClean="0">
                <a:solidFill>
                  <a:srgbClr val="FF0000"/>
                </a:solidFill>
                <a:latin typeface="Times New Roman" pitchFamily="18" charset="0"/>
                <a:cs typeface="Times New Roman" pitchFamily="18" charset="0"/>
              </a:rPr>
              <a:t> 	b) C34.9 </a:t>
            </a:r>
          </a:p>
          <a:p>
            <a:pPr>
              <a:buNone/>
            </a:pPr>
            <a:r>
              <a:rPr lang="tr-TR" sz="3600" dirty="0" smtClean="0">
                <a:solidFill>
                  <a:srgbClr val="FF0000"/>
                </a:solidFill>
                <a:latin typeface="Times New Roman" pitchFamily="18" charset="0"/>
                <a:cs typeface="Times New Roman" pitchFamily="18" charset="0"/>
              </a:rPr>
              <a:t>   c) M8041/3 </a:t>
            </a:r>
          </a:p>
          <a:p>
            <a:pPr>
              <a:buNone/>
            </a:pPr>
            <a:r>
              <a:rPr lang="tr-TR" sz="3600" dirty="0" smtClean="0">
                <a:solidFill>
                  <a:srgbClr val="FF0000"/>
                </a:solidFill>
                <a:latin typeface="Times New Roman" pitchFamily="18" charset="0"/>
                <a:cs typeface="Times New Roman" pitchFamily="18" charset="0"/>
              </a:rPr>
              <a:t> 	d) C79.5 </a:t>
            </a:r>
          </a:p>
          <a:p>
            <a:pPr>
              <a:buNone/>
            </a:pPr>
            <a:r>
              <a:rPr lang="tr-TR" sz="3600" dirty="0" smtClean="0">
                <a:solidFill>
                  <a:srgbClr val="FF0000"/>
                </a:solidFill>
                <a:latin typeface="Times New Roman" pitchFamily="18" charset="0"/>
                <a:cs typeface="Times New Roman" pitchFamily="18" charset="0"/>
              </a:rPr>
              <a:t> 	e) M8041/6  </a:t>
            </a:r>
          </a:p>
          <a:p>
            <a:pPr>
              <a:buNone/>
            </a:pPr>
            <a:r>
              <a:rPr lang="tr-TR" sz="3600" dirty="0" smtClean="0">
                <a:solidFill>
                  <a:srgbClr val="FF0000"/>
                </a:solidFill>
                <a:latin typeface="Times New Roman" pitchFamily="18" charset="0"/>
                <a:cs typeface="Times New Roman" pitchFamily="18" charset="0"/>
              </a:rPr>
              <a:t>	f) 38406-00  </a:t>
            </a:r>
          </a:p>
          <a:p>
            <a:pPr>
              <a:buNone/>
            </a:pPr>
            <a:endParaRPr lang="tr-TR" sz="3000"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down)">
                                      <p:cBhvr>
                                        <p:cTn id="10" dur="500"/>
                                        <p:tgtEl>
                                          <p:spTgt spid="3">
                                            <p:txEl>
                                              <p:pRg st="4" end="4"/>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wipe(down)">
                                      <p:cBhvr>
                                        <p:cTn id="13" dur="500"/>
                                        <p:tgtEl>
                                          <p:spTgt spid="3">
                                            <p:txEl>
                                              <p:pRg st="5" end="5"/>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down)">
                                      <p:cBhvr>
                                        <p:cTn id="16" dur="500"/>
                                        <p:tgtEl>
                                          <p:spTgt spid="3">
                                            <p:txEl>
                                              <p:pRg st="6" end="6"/>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wipe(down)">
                                      <p:cBhvr>
                                        <p:cTn id="19" dur="500"/>
                                        <p:tgtEl>
                                          <p:spTgt spid="3">
                                            <p:txEl>
                                              <p:pRg st="7" end="7"/>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wipe(down)">
                                      <p:cBhvr>
                                        <p:cTn id="22" dur="500"/>
                                        <p:tgtEl>
                                          <p:spTgt spid="3">
                                            <p:txEl>
                                              <p:pRg st="8" end="8"/>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Effect transition="in" filter="wipe(down)">
                                      <p:cBhvr>
                                        <p:cTn id="2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260648"/>
            <a:ext cx="8291264" cy="6408712"/>
          </a:xfrm>
        </p:spPr>
        <p:txBody>
          <a:bodyPr>
            <a:normAutofit fontScale="92500" lnSpcReduction="20000"/>
          </a:bodyPr>
          <a:lstStyle/>
          <a:p>
            <a:pPr>
              <a:buNone/>
            </a:pPr>
            <a:r>
              <a:rPr lang="tr-TR" sz="2400" b="1" dirty="0" smtClean="0">
                <a:latin typeface="Times New Roman" pitchFamily="18" charset="0"/>
                <a:cs typeface="Times New Roman" pitchFamily="18" charset="0"/>
              </a:rPr>
              <a:t>	</a:t>
            </a:r>
            <a:r>
              <a:rPr lang="tr-TR" sz="3000" b="1" dirty="0" smtClean="0">
                <a:latin typeface="Times New Roman" pitchFamily="18" charset="0"/>
                <a:cs typeface="Times New Roman" pitchFamily="18" charset="0"/>
              </a:rPr>
              <a:t>Örnek 16: </a:t>
            </a:r>
            <a:r>
              <a:rPr lang="tr-TR" sz="3000" dirty="0" smtClean="0">
                <a:latin typeface="Times New Roman" pitchFamily="18" charset="0"/>
                <a:cs typeface="Times New Roman" pitchFamily="18" charset="0"/>
              </a:rPr>
              <a:t/>
            </a:r>
            <a:br>
              <a:rPr lang="tr-TR" sz="3000" dirty="0" smtClean="0">
                <a:latin typeface="Times New Roman" pitchFamily="18" charset="0"/>
                <a:cs typeface="Times New Roman" pitchFamily="18" charset="0"/>
              </a:rPr>
            </a:br>
            <a:r>
              <a:rPr lang="tr-TR" sz="3000" dirty="0" smtClean="0">
                <a:latin typeface="Times New Roman" pitchFamily="18" charset="0"/>
                <a:cs typeface="Times New Roman" pitchFamily="18" charset="0"/>
              </a:rPr>
              <a:t>Bir yıl önce </a:t>
            </a:r>
            <a:r>
              <a:rPr lang="tr-TR" sz="3000" dirty="0" err="1" smtClean="0">
                <a:latin typeface="Times New Roman" pitchFamily="18" charset="0"/>
                <a:cs typeface="Times New Roman" pitchFamily="18" charset="0"/>
              </a:rPr>
              <a:t>renal</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ca</a:t>
            </a:r>
            <a:r>
              <a:rPr lang="tr-TR" sz="3000" dirty="0" smtClean="0">
                <a:latin typeface="Times New Roman" pitchFamily="18" charset="0"/>
                <a:cs typeface="Times New Roman" pitchFamily="18" charset="0"/>
              </a:rPr>
              <a:t> nedeniyle sol </a:t>
            </a:r>
            <a:r>
              <a:rPr lang="tr-TR" sz="3000" dirty="0" err="1" smtClean="0">
                <a:latin typeface="Times New Roman" pitchFamily="18" charset="0"/>
                <a:cs typeface="Times New Roman" pitchFamily="18" charset="0"/>
              </a:rPr>
              <a:t>nefrektomi</a:t>
            </a:r>
            <a:r>
              <a:rPr lang="tr-TR" sz="3000" dirty="0" smtClean="0">
                <a:latin typeface="Times New Roman" pitchFamily="18" charset="0"/>
                <a:cs typeface="Times New Roman" pitchFamily="18" charset="0"/>
              </a:rPr>
              <a:t> ameliyatı geçiren hasta kontrol amacıyla yatırıldı.Muayene sırasında </a:t>
            </a:r>
            <a:r>
              <a:rPr lang="tr-TR" sz="3000" dirty="0" err="1" smtClean="0">
                <a:latin typeface="Times New Roman" pitchFamily="18" charset="0"/>
                <a:cs typeface="Times New Roman" pitchFamily="18" charset="0"/>
              </a:rPr>
              <a:t>spinal</a:t>
            </a:r>
            <a:r>
              <a:rPr lang="tr-TR" sz="3000" dirty="0" smtClean="0">
                <a:latin typeface="Times New Roman" pitchFamily="18" charset="0"/>
                <a:cs typeface="Times New Roman" pitchFamily="18" charset="0"/>
              </a:rPr>
              <a:t> kitle olduğu gözlemlenmiş ve  hasta genel anestezi altında (ASA 1) </a:t>
            </a:r>
            <a:r>
              <a:rPr lang="tr-TR" sz="3000" dirty="0" err="1" smtClean="0">
                <a:latin typeface="Times New Roman" pitchFamily="18" charset="0"/>
                <a:cs typeface="Times New Roman" pitchFamily="18" charset="0"/>
              </a:rPr>
              <a:t>vertebral</a:t>
            </a:r>
            <a:r>
              <a:rPr lang="tr-TR" sz="3000" dirty="0" smtClean="0">
                <a:latin typeface="Times New Roman" pitchFamily="18" charset="0"/>
                <a:cs typeface="Times New Roman" pitchFamily="18" charset="0"/>
              </a:rPr>
              <a:t> kemik biyopsisi alınmıştır. Biyopsi sonucu </a:t>
            </a:r>
            <a:r>
              <a:rPr lang="tr-TR" sz="3000" dirty="0" err="1" smtClean="0">
                <a:latin typeface="Times New Roman" pitchFamily="18" charset="0"/>
                <a:cs typeface="Times New Roman" pitchFamily="18" charset="0"/>
              </a:rPr>
              <a:t>renal</a:t>
            </a:r>
            <a:r>
              <a:rPr lang="tr-TR" sz="3000" dirty="0" smtClean="0">
                <a:latin typeface="Times New Roman" pitchFamily="18" charset="0"/>
                <a:cs typeface="Times New Roman" pitchFamily="18" charset="0"/>
              </a:rPr>
              <a:t> hücreli </a:t>
            </a:r>
            <a:r>
              <a:rPr lang="tr-TR" sz="3000" dirty="0" err="1" smtClean="0">
                <a:latin typeface="Times New Roman" pitchFamily="18" charset="0"/>
                <a:cs typeface="Times New Roman" pitchFamily="18" charset="0"/>
              </a:rPr>
              <a:t>karsinoma</a:t>
            </a:r>
            <a:r>
              <a:rPr lang="tr-TR" sz="3000" dirty="0" smtClean="0">
                <a:latin typeface="Times New Roman" pitchFamily="18" charset="0"/>
                <a:cs typeface="Times New Roman" pitchFamily="18" charset="0"/>
              </a:rPr>
              <a:t> metastazı ile uyumlu bulgular çıkmıştır. </a:t>
            </a:r>
          </a:p>
          <a:p>
            <a:pPr>
              <a:buNone/>
            </a:pPr>
            <a:r>
              <a:rPr lang="tr-TR" sz="3000" b="1" dirty="0" smtClean="0">
                <a:solidFill>
                  <a:srgbClr val="FF0000"/>
                </a:solidFill>
                <a:latin typeface="Times New Roman" pitchFamily="18" charset="0"/>
                <a:cs typeface="Times New Roman" pitchFamily="18" charset="0"/>
              </a:rPr>
              <a:t>	Cevap </a:t>
            </a:r>
            <a:r>
              <a:rPr lang="tr-TR" sz="3000" dirty="0" smtClean="0">
                <a:solidFill>
                  <a:srgbClr val="FF0000"/>
                </a:solidFill>
                <a:latin typeface="Times New Roman" pitchFamily="18" charset="0"/>
                <a:cs typeface="Times New Roman" pitchFamily="18" charset="0"/>
              </a:rPr>
              <a:t>:</a:t>
            </a:r>
          </a:p>
          <a:p>
            <a:pPr>
              <a:buNone/>
            </a:pPr>
            <a:r>
              <a:rPr lang="tr-TR" sz="3000" dirty="0" smtClean="0">
                <a:solidFill>
                  <a:srgbClr val="FF0000"/>
                </a:solidFill>
                <a:latin typeface="Times New Roman" pitchFamily="18" charset="0"/>
                <a:cs typeface="Times New Roman" pitchFamily="18" charset="0"/>
              </a:rPr>
              <a:t>	a) C79.5</a:t>
            </a:r>
          </a:p>
          <a:p>
            <a:pPr>
              <a:buNone/>
            </a:pPr>
            <a:r>
              <a:rPr lang="tr-TR" sz="3000" dirty="0" smtClean="0">
                <a:solidFill>
                  <a:srgbClr val="FF0000"/>
                </a:solidFill>
                <a:latin typeface="Times New Roman" pitchFamily="18" charset="0"/>
                <a:cs typeface="Times New Roman" pitchFamily="18" charset="0"/>
              </a:rPr>
              <a:t>	b) M8312/6</a:t>
            </a:r>
          </a:p>
          <a:p>
            <a:pPr>
              <a:buNone/>
            </a:pPr>
            <a:r>
              <a:rPr lang="tr-TR" sz="3000" dirty="0" smtClean="0">
                <a:solidFill>
                  <a:srgbClr val="FF0000"/>
                </a:solidFill>
                <a:latin typeface="Times New Roman" pitchFamily="18" charset="0"/>
                <a:cs typeface="Times New Roman" pitchFamily="18" charset="0"/>
              </a:rPr>
              <a:t>	c) C64</a:t>
            </a:r>
          </a:p>
          <a:p>
            <a:pPr>
              <a:buNone/>
            </a:pPr>
            <a:r>
              <a:rPr lang="tr-TR" sz="3000" dirty="0" smtClean="0">
                <a:solidFill>
                  <a:srgbClr val="FF0000"/>
                </a:solidFill>
                <a:latin typeface="Times New Roman" pitchFamily="18" charset="0"/>
                <a:cs typeface="Times New Roman" pitchFamily="18" charset="0"/>
              </a:rPr>
              <a:t>	d) M8312/3</a:t>
            </a:r>
          </a:p>
          <a:p>
            <a:pPr>
              <a:buNone/>
            </a:pPr>
            <a:r>
              <a:rPr lang="tr-TR" sz="3000" dirty="0" smtClean="0">
                <a:solidFill>
                  <a:srgbClr val="FF0000"/>
                </a:solidFill>
                <a:latin typeface="Times New Roman" pitchFamily="18" charset="0"/>
                <a:cs typeface="Times New Roman" pitchFamily="18" charset="0"/>
              </a:rPr>
              <a:t>	e) Z08.0</a:t>
            </a:r>
          </a:p>
          <a:p>
            <a:pPr>
              <a:buNone/>
            </a:pPr>
            <a:r>
              <a:rPr lang="tr-TR" sz="3000" dirty="0" smtClean="0">
                <a:solidFill>
                  <a:srgbClr val="FF0000"/>
                </a:solidFill>
                <a:latin typeface="Times New Roman" pitchFamily="18" charset="0"/>
                <a:cs typeface="Times New Roman" pitchFamily="18" charset="0"/>
              </a:rPr>
              <a:t>	f) 92514-19</a:t>
            </a:r>
          </a:p>
          <a:p>
            <a:pPr>
              <a:buNone/>
            </a:pPr>
            <a:r>
              <a:rPr lang="tr-TR" sz="3000" dirty="0" smtClean="0">
                <a:solidFill>
                  <a:srgbClr val="FF0000"/>
                </a:solidFill>
                <a:latin typeface="Times New Roman" pitchFamily="18" charset="0"/>
                <a:cs typeface="Times New Roman" pitchFamily="18" charset="0"/>
              </a:rPr>
              <a:t>	g)50200-00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down)">
                                      <p:cBhvr>
                                        <p:cTn id="16" dur="500"/>
                                        <p:tgtEl>
                                          <p:spTgt spid="3">
                                            <p:txEl>
                                              <p:pRg st="4" end="4"/>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down)">
                                      <p:cBhvr>
                                        <p:cTn id="19" dur="500"/>
                                        <p:tgtEl>
                                          <p:spTgt spid="3">
                                            <p:txEl>
                                              <p:pRg st="5" end="5"/>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ipe(down)">
                                      <p:cBhvr>
                                        <p:cTn id="25" dur="500"/>
                                        <p:tgtEl>
                                          <p:spTgt spid="3">
                                            <p:txEl>
                                              <p:pRg st="7" end="7"/>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wipe(down)">
                                      <p:cBhvr>
                                        <p:cTn id="2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683568" y="476672"/>
            <a:ext cx="8003232" cy="5760640"/>
          </a:xfrm>
        </p:spPr>
        <p:txBody>
          <a:bodyPr>
            <a:normAutofit/>
          </a:bodyPr>
          <a:lstStyle/>
          <a:p>
            <a:pPr>
              <a:buNone/>
            </a:pPr>
            <a:r>
              <a:rPr lang="tr-TR" sz="2800" b="1" dirty="0" smtClean="0">
                <a:latin typeface="Times New Roman" pitchFamily="18" charset="0"/>
                <a:cs typeface="Times New Roman" pitchFamily="18" charset="0"/>
              </a:rPr>
              <a:t>	Örnek 17: </a:t>
            </a:r>
          </a:p>
          <a:p>
            <a:pPr>
              <a:buNone/>
            </a:pPr>
            <a:r>
              <a:rPr lang="tr-TR" sz="2800" b="1"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Annesinde meme kanseri bulunan 35 yaşındaki bayan hasta tarama amaçlı yatırılmıştır.Hastaya </a:t>
            </a:r>
            <a:r>
              <a:rPr lang="tr-TR" sz="2800" dirty="0" err="1" smtClean="0">
                <a:latin typeface="Times New Roman" pitchFamily="18" charset="0"/>
                <a:cs typeface="Times New Roman" pitchFamily="18" charset="0"/>
              </a:rPr>
              <a:t>kolonoskopi</a:t>
            </a:r>
            <a:r>
              <a:rPr lang="tr-TR" sz="2800" dirty="0" smtClean="0">
                <a:latin typeface="Times New Roman" pitchFamily="18" charset="0"/>
                <a:cs typeface="Times New Roman" pitchFamily="18" charset="0"/>
              </a:rPr>
              <a:t> ve mamografi  yapılıyor ancak herhangi bir kanser bulgusuna rastlanmadığı için taburcu ediliyor.</a:t>
            </a:r>
          </a:p>
          <a:p>
            <a:pPr>
              <a:buNone/>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r>
              <a:rPr lang="tr-TR" sz="2800" b="1" dirty="0" smtClean="0">
                <a:solidFill>
                  <a:srgbClr val="FF0000"/>
                </a:solidFill>
                <a:latin typeface="Times New Roman" pitchFamily="18" charset="0"/>
                <a:cs typeface="Times New Roman" pitchFamily="18" charset="0"/>
              </a:rPr>
              <a:t>Cevap:</a:t>
            </a:r>
          </a:p>
          <a:p>
            <a:pPr>
              <a:buNone/>
            </a:pPr>
            <a:r>
              <a:rPr lang="tr-TR" sz="2800" dirty="0" smtClean="0">
                <a:solidFill>
                  <a:srgbClr val="FF0000"/>
                </a:solidFill>
                <a:latin typeface="Times New Roman" pitchFamily="18" charset="0"/>
                <a:cs typeface="Times New Roman" pitchFamily="18" charset="0"/>
              </a:rPr>
              <a:t>	a) Z12.3</a:t>
            </a:r>
          </a:p>
          <a:p>
            <a:pPr>
              <a:buNone/>
            </a:pPr>
            <a:r>
              <a:rPr lang="tr-TR" sz="2800" dirty="0" smtClean="0">
                <a:solidFill>
                  <a:srgbClr val="FF0000"/>
                </a:solidFill>
                <a:latin typeface="Times New Roman" pitchFamily="18" charset="0"/>
                <a:cs typeface="Times New Roman" pitchFamily="18" charset="0"/>
              </a:rPr>
              <a:t>	b) 32090-00</a:t>
            </a:r>
          </a:p>
          <a:p>
            <a:pPr>
              <a:buNone/>
            </a:pPr>
            <a:r>
              <a:rPr lang="tr-TR" sz="2800" dirty="0" smtClean="0">
                <a:latin typeface="Times New Roman" pitchFamily="18" charset="0"/>
                <a:cs typeface="Times New Roman" pitchFamily="18" charset="0"/>
              </a:rPr>
              <a:t>	</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linds(horizontal)">
                                      <p:cBhvr>
                                        <p:cTn id="13" dur="500"/>
                                        <p:tgtEl>
                                          <p:spTgt spid="3">
                                            <p:txEl>
                                              <p:pRg st="5" end="5"/>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linds(horizontal)">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620688"/>
            <a:ext cx="8219256" cy="5399112"/>
          </a:xfrm>
        </p:spPr>
        <p:txBody>
          <a:bodyPr/>
          <a:lstStyle/>
          <a:p>
            <a:pPr>
              <a:buNone/>
            </a:pPr>
            <a:r>
              <a:rPr lang="tr-TR" sz="2400"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18:</a:t>
            </a: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50 yaşındaki tip 2 diyabet tanısıyla yatan hastada bulantı, kusma, ağrı ve uyuklama şikayetleri başladı. Hastanın bakılan kan şekeri değerinin 34 mg/</a:t>
            </a:r>
            <a:r>
              <a:rPr lang="tr-TR" sz="2800" dirty="0" err="1" smtClean="0">
                <a:latin typeface="Times New Roman" pitchFamily="18" charset="0"/>
                <a:cs typeface="Times New Roman" pitchFamily="18" charset="0"/>
              </a:rPr>
              <a:t>dl</a:t>
            </a:r>
            <a:r>
              <a:rPr lang="tr-TR" sz="2800" dirty="0" smtClean="0">
                <a:latin typeface="Times New Roman" pitchFamily="18" charset="0"/>
                <a:cs typeface="Times New Roman" pitchFamily="18" charset="0"/>
              </a:rPr>
              <a:t> olduğu tespit edildi.Hipoglisemi atağı geçiren hastaya </a:t>
            </a:r>
            <a:r>
              <a:rPr lang="tr-TR" sz="2800" dirty="0" err="1" smtClean="0">
                <a:latin typeface="Times New Roman" pitchFamily="18" charset="0"/>
                <a:cs typeface="Times New Roman" pitchFamily="18" charset="0"/>
              </a:rPr>
              <a:t>glukoz</a:t>
            </a:r>
            <a:r>
              <a:rPr lang="tr-TR" sz="2800" dirty="0" smtClean="0">
                <a:latin typeface="Times New Roman" pitchFamily="18" charset="0"/>
                <a:cs typeface="Times New Roman" pitchFamily="18" charset="0"/>
              </a:rPr>
              <a:t> verilerek tedavi edildi.</a:t>
            </a:r>
          </a:p>
          <a:p>
            <a:pPr>
              <a:buNone/>
            </a:pP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800" b="1" dirty="0" smtClean="0">
                <a:solidFill>
                  <a:srgbClr val="FF0000"/>
                </a:solidFill>
                <a:latin typeface="Times New Roman" pitchFamily="18" charset="0"/>
                <a:cs typeface="Times New Roman" pitchFamily="18" charset="0"/>
              </a:rPr>
              <a:t> Cevap:</a:t>
            </a:r>
            <a:br>
              <a:rPr lang="tr-TR" sz="2800" b="1" dirty="0" smtClean="0">
                <a:solidFill>
                  <a:srgbClr val="FF0000"/>
                </a:solidFill>
                <a:latin typeface="Times New Roman" pitchFamily="18" charset="0"/>
                <a:cs typeface="Times New Roman" pitchFamily="18" charset="0"/>
              </a:rPr>
            </a:br>
            <a:r>
              <a:rPr lang="tr-TR" sz="2800" dirty="0" smtClean="0">
                <a:solidFill>
                  <a:srgbClr val="FF0000"/>
                </a:solidFill>
                <a:latin typeface="Times New Roman" pitchFamily="18" charset="0"/>
                <a:cs typeface="Times New Roman" pitchFamily="18" charset="0"/>
              </a:rPr>
              <a:t>a) E11.64</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92696"/>
            <a:ext cx="8060432" cy="5364088"/>
          </a:xfrm>
        </p:spPr>
        <p:txBody>
          <a:bodyPr>
            <a:normAutofit/>
          </a:bodyPr>
          <a:lstStyle/>
          <a:p>
            <a:pPr>
              <a:buNone/>
            </a:pPr>
            <a:r>
              <a:rPr lang="tr-TR" sz="2800" b="1" dirty="0" smtClean="0">
                <a:latin typeface="Times New Roman" pitchFamily="18" charset="0"/>
                <a:cs typeface="Times New Roman" pitchFamily="18" charset="0"/>
              </a:rPr>
              <a:t>	</a:t>
            </a:r>
          </a:p>
          <a:p>
            <a:pPr>
              <a:buNone/>
            </a:pPr>
            <a:r>
              <a:rPr lang="tr-TR" sz="2800" b="1" dirty="0" smtClean="0">
                <a:latin typeface="Times New Roman" pitchFamily="18" charset="0"/>
                <a:cs typeface="Times New Roman" pitchFamily="18" charset="0"/>
              </a:rPr>
              <a:t>	Örnek 1:</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Hasta </a:t>
            </a:r>
            <a:r>
              <a:rPr lang="tr-TR" sz="2800" dirty="0" err="1" smtClean="0">
                <a:latin typeface="Times New Roman" pitchFamily="18" charset="0"/>
                <a:cs typeface="Times New Roman" pitchFamily="18" charset="0"/>
              </a:rPr>
              <a:t>üriner</a:t>
            </a:r>
            <a:r>
              <a:rPr lang="tr-TR" sz="2800" dirty="0" smtClean="0">
                <a:latin typeface="Times New Roman" pitchFamily="18" charset="0"/>
                <a:cs typeface="Times New Roman" pitchFamily="18" charset="0"/>
              </a:rPr>
              <a:t> sistem enfeksiyonu nedeniyle yatırılmıştır. Penisiline dirençli E.</a:t>
            </a:r>
            <a:r>
              <a:rPr lang="tr-TR" sz="2800" dirty="0" err="1" smtClean="0">
                <a:latin typeface="Times New Roman" pitchFamily="18" charset="0"/>
                <a:cs typeface="Times New Roman" pitchFamily="18" charset="0"/>
              </a:rPr>
              <a:t>coli</a:t>
            </a:r>
            <a:r>
              <a:rPr lang="tr-TR" sz="2800" dirty="0" smtClean="0">
                <a:latin typeface="Times New Roman" pitchFamily="18" charset="0"/>
                <a:cs typeface="Times New Roman" pitchFamily="18" charset="0"/>
              </a:rPr>
              <a:t> saptanmıştır.</a:t>
            </a:r>
          </a:p>
          <a:p>
            <a:pPr>
              <a:buNone/>
            </a:pPr>
            <a:endParaRPr lang="tr-TR" sz="2800" dirty="0" smtClean="0">
              <a:latin typeface="Times New Roman" pitchFamily="18" charset="0"/>
              <a:cs typeface="Times New Roman" pitchFamily="18" charset="0"/>
            </a:endParaRPr>
          </a:p>
          <a:p>
            <a:pPr>
              <a:buNone/>
            </a:pP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r>
              <a:rPr lang="tr-TR" sz="2800" b="1" dirty="0" smtClean="0">
                <a:solidFill>
                  <a:srgbClr val="FF0000"/>
                </a:solidFill>
                <a:latin typeface="Times New Roman" pitchFamily="18" charset="0"/>
                <a:cs typeface="Times New Roman" pitchFamily="18" charset="0"/>
              </a:rPr>
              <a:t>Cevap :</a:t>
            </a:r>
            <a:endParaRPr lang="tr-TR" sz="2800" dirty="0" smtClean="0">
              <a:solidFill>
                <a:srgbClr val="FF0000"/>
              </a:solidFill>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r>
              <a:rPr lang="tr-TR" sz="2800" dirty="0" smtClean="0">
                <a:solidFill>
                  <a:srgbClr val="FF0000"/>
                </a:solidFill>
                <a:latin typeface="Times New Roman" pitchFamily="18" charset="0"/>
                <a:cs typeface="Times New Roman" pitchFamily="18" charset="0"/>
              </a:rPr>
              <a:t>a) N39.0</a:t>
            </a:r>
          </a:p>
          <a:p>
            <a:pPr>
              <a:buNone/>
            </a:pPr>
            <a:r>
              <a:rPr lang="tr-TR" sz="2800" dirty="0" smtClean="0">
                <a:solidFill>
                  <a:srgbClr val="FF0000"/>
                </a:solidFill>
                <a:latin typeface="Times New Roman" pitchFamily="18" charset="0"/>
                <a:cs typeface="Times New Roman" pitchFamily="18" charset="0"/>
              </a:rPr>
              <a:t>	b) B96.2</a:t>
            </a:r>
          </a:p>
          <a:p>
            <a:pPr>
              <a:buNone/>
            </a:pPr>
            <a:r>
              <a:rPr lang="tr-TR" sz="2800" dirty="0" smtClean="0">
                <a:solidFill>
                  <a:srgbClr val="FF0000"/>
                </a:solidFill>
                <a:latin typeface="Times New Roman" pitchFamily="18" charset="0"/>
                <a:cs typeface="Times New Roman" pitchFamily="18" charset="0"/>
              </a:rPr>
              <a:t>	c) Z06.31</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wipe(down)">
                                      <p:cBhvr>
                                        <p:cTn id="7" dur="500"/>
                                        <p:tgtEl>
                                          <p:spTgt spid="3">
                                            <p:txEl>
                                              <p:pRg st="5" end="5"/>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wipe(down)">
                                      <p:cBhvr>
                                        <p:cTn id="10" dur="500"/>
                                        <p:tgtEl>
                                          <p:spTgt spid="3">
                                            <p:txEl>
                                              <p:pRg st="6" end="6"/>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wipe(down)">
                                      <p:cBhvr>
                                        <p:cTn id="13" dur="500"/>
                                        <p:tgtEl>
                                          <p:spTgt spid="3">
                                            <p:txEl>
                                              <p:pRg st="7" end="7"/>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wipe(down)">
                                      <p:cBhvr>
                                        <p:cTn id="1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476672"/>
            <a:ext cx="8075240" cy="5832648"/>
          </a:xfrm>
        </p:spPr>
        <p:txBody>
          <a:bodyPr/>
          <a:lstStyle/>
          <a:p>
            <a:pPr>
              <a:buNone/>
            </a:pPr>
            <a:r>
              <a:rPr lang="tr-TR" sz="2000"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19</a:t>
            </a:r>
            <a:r>
              <a:rPr lang="tr-TR" sz="2800" dirty="0" smtClean="0">
                <a:latin typeface="Times New Roman" pitchFamily="18" charset="0"/>
                <a:cs typeface="Times New Roman" pitchFamily="18" charset="0"/>
              </a:rPr>
              <a:t>: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25. haftasında ortaya çıkan gebeliğe bağlı DM nedeniyle akut  </a:t>
            </a:r>
            <a:r>
              <a:rPr lang="tr-TR" sz="2800" dirty="0" err="1" smtClean="0">
                <a:latin typeface="Times New Roman" pitchFamily="18" charset="0"/>
                <a:cs typeface="Times New Roman" pitchFamily="18" charset="0"/>
              </a:rPr>
              <a:t>piyelonefrit</a:t>
            </a:r>
            <a:r>
              <a:rPr lang="tr-TR" sz="2800" dirty="0" smtClean="0">
                <a:latin typeface="Times New Roman" pitchFamily="18" charset="0"/>
                <a:cs typeface="Times New Roman" pitchFamily="18" charset="0"/>
              </a:rPr>
              <a:t> tespit edilmiştir. İv antibiyotik ve iv </a:t>
            </a:r>
            <a:r>
              <a:rPr lang="tr-TR" sz="2800" dirty="0" err="1" smtClean="0">
                <a:latin typeface="Times New Roman" pitchFamily="18" charset="0"/>
                <a:cs typeface="Times New Roman" pitchFamily="18" charset="0"/>
              </a:rPr>
              <a:t>insülin</a:t>
            </a:r>
            <a:r>
              <a:rPr lang="tr-TR" sz="2800" dirty="0" smtClean="0">
                <a:latin typeface="Times New Roman" pitchFamily="18" charset="0"/>
                <a:cs typeface="Times New Roman" pitchFamily="18" charset="0"/>
              </a:rPr>
              <a:t> tedavisi uygulandı. Hastaya oral </a:t>
            </a:r>
            <a:r>
              <a:rPr lang="tr-TR" sz="2800" dirty="0" err="1" smtClean="0">
                <a:latin typeface="Times New Roman" pitchFamily="18" charset="0"/>
                <a:cs typeface="Times New Roman" pitchFamily="18" charset="0"/>
              </a:rPr>
              <a:t>antidiyabetik</a:t>
            </a:r>
            <a:r>
              <a:rPr lang="tr-TR" sz="2800" dirty="0" smtClean="0">
                <a:latin typeface="Times New Roman" pitchFamily="18" charset="0"/>
                <a:cs typeface="Times New Roman" pitchFamily="18" charset="0"/>
              </a:rPr>
              <a:t> ilaç reçete edilerek hasta taburcu edilmiştir. </a:t>
            </a:r>
          </a:p>
          <a:p>
            <a:pPr>
              <a:buNone/>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r>
              <a:rPr lang="tr-TR" sz="2800" b="1" dirty="0" smtClean="0">
                <a:solidFill>
                  <a:srgbClr val="FF0000"/>
                </a:solidFill>
                <a:latin typeface="Times New Roman" pitchFamily="18" charset="0"/>
                <a:cs typeface="Times New Roman" pitchFamily="18" charset="0"/>
              </a:rPr>
              <a:t>Cevap:</a:t>
            </a:r>
          </a:p>
          <a:p>
            <a:pPr>
              <a:buNone/>
            </a:pPr>
            <a:r>
              <a:rPr lang="tr-TR" sz="2800" dirty="0" smtClean="0">
                <a:solidFill>
                  <a:srgbClr val="FF0000"/>
                </a:solidFill>
                <a:latin typeface="Times New Roman" pitchFamily="18" charset="0"/>
                <a:cs typeface="Times New Roman" pitchFamily="18" charset="0"/>
              </a:rPr>
              <a:t>   a) O23.0 </a:t>
            </a:r>
          </a:p>
          <a:p>
            <a:pPr>
              <a:buNone/>
            </a:pPr>
            <a:r>
              <a:rPr lang="tr-TR" sz="2800" dirty="0" smtClean="0">
                <a:solidFill>
                  <a:srgbClr val="FF0000"/>
                </a:solidFill>
                <a:latin typeface="Times New Roman" pitchFamily="18" charset="0"/>
                <a:cs typeface="Times New Roman" pitchFamily="18" charset="0"/>
              </a:rPr>
              <a:t>   b) O24.41</a:t>
            </a:r>
          </a:p>
          <a:p>
            <a:pPr>
              <a:buNone/>
            </a:pPr>
            <a:r>
              <a:rPr lang="tr-TR" sz="2800" dirty="0" smtClean="0">
                <a:solidFill>
                  <a:srgbClr val="FF0000"/>
                </a:solidFill>
                <a:latin typeface="Times New Roman" pitchFamily="18" charset="0"/>
                <a:cs typeface="Times New Roman" pitchFamily="18" charset="0"/>
              </a:rPr>
              <a:t>   c) O09.3</a:t>
            </a:r>
            <a:endParaRPr lang="tr-TR" sz="2800" dirty="0" smtClean="0">
              <a:latin typeface="Times New Roman" pitchFamily="18" charset="0"/>
              <a:cs typeface="Times New Roman" pitchFamily="18" charset="0"/>
            </a:endParaRPr>
          </a:p>
          <a:p>
            <a:pPr>
              <a:buNone/>
            </a:pPr>
            <a:endParaRPr lang="tr-T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linds(horizontal)">
                                      <p:cBhvr>
                                        <p:cTn id="10" dur="500"/>
                                        <p:tgtEl>
                                          <p:spTgt spid="3">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blinds(horizontal)">
                                      <p:cBhvr>
                                        <p:cTn id="13" dur="500"/>
                                        <p:tgtEl>
                                          <p:spTgt spid="3">
                                            <p:txEl>
                                              <p:pRg st="4" end="4"/>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linds(horizontal)">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620688"/>
            <a:ext cx="8147248" cy="5616624"/>
          </a:xfrm>
        </p:spPr>
        <p:txBody>
          <a:bodyPr/>
          <a:lstStyle/>
          <a:p>
            <a:pPr>
              <a:buNone/>
            </a:pPr>
            <a:r>
              <a:rPr lang="tr-TR" sz="2800" b="1" dirty="0" smtClean="0">
                <a:latin typeface="Times New Roman" pitchFamily="18" charset="0"/>
                <a:cs typeface="Times New Roman" pitchFamily="18" charset="0"/>
              </a:rPr>
              <a:t>	Örnek 20:</a:t>
            </a:r>
            <a:br>
              <a:rPr lang="tr-TR" sz="2800" b="1"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Diyabetik ayak tanısıyla yatışı yapılan 55 yaşındaki hastaya genel anestezi altında (ASA1) sağ diz üstünden itibaren </a:t>
            </a:r>
            <a:r>
              <a:rPr lang="tr-TR" sz="2800" dirty="0" err="1" smtClean="0">
                <a:latin typeface="Times New Roman" pitchFamily="18" charset="0"/>
                <a:cs typeface="Times New Roman" pitchFamily="18" charset="0"/>
              </a:rPr>
              <a:t>amputasyon</a:t>
            </a:r>
            <a:r>
              <a:rPr lang="tr-TR" sz="2800" dirty="0" smtClean="0">
                <a:latin typeface="Times New Roman" pitchFamily="18" charset="0"/>
                <a:cs typeface="Times New Roman" pitchFamily="18" charset="0"/>
              </a:rPr>
              <a:t> yapılmıştır.</a:t>
            </a:r>
          </a:p>
          <a:p>
            <a:pPr>
              <a:buNone/>
            </a:pPr>
            <a:r>
              <a:rPr lang="tr-TR" sz="2800" dirty="0" smtClean="0">
                <a:latin typeface="Times New Roman" pitchFamily="18" charset="0"/>
                <a:cs typeface="Times New Roman" pitchFamily="18" charset="0"/>
              </a:rPr>
              <a:t>   (Tip 2 DM )</a:t>
            </a:r>
          </a:p>
          <a:p>
            <a:pPr>
              <a:buNone/>
            </a:pPr>
            <a:endParaRPr lang="tr-TR" sz="2800" dirty="0" smtClean="0">
              <a:latin typeface="Times New Roman" pitchFamily="18" charset="0"/>
              <a:cs typeface="Times New Roman" pitchFamily="18" charset="0"/>
            </a:endParaRPr>
          </a:p>
          <a:p>
            <a:pPr>
              <a:buNone/>
            </a:pPr>
            <a:r>
              <a:rPr lang="tr-TR" sz="2800" b="1" dirty="0" smtClean="0">
                <a:solidFill>
                  <a:srgbClr val="FF0000"/>
                </a:solidFill>
                <a:latin typeface="Times New Roman" pitchFamily="18" charset="0"/>
                <a:cs typeface="Times New Roman" pitchFamily="18" charset="0"/>
              </a:rPr>
              <a:t>   Cevap:</a:t>
            </a:r>
          </a:p>
          <a:p>
            <a:pPr>
              <a:buNone/>
            </a:pPr>
            <a:r>
              <a:rPr lang="tr-TR" sz="2800" dirty="0" smtClean="0">
                <a:solidFill>
                  <a:srgbClr val="FF0000"/>
                </a:solidFill>
                <a:latin typeface="Times New Roman" pitchFamily="18" charset="0"/>
                <a:cs typeface="Times New Roman" pitchFamily="18" charset="0"/>
              </a:rPr>
              <a:t>   a) E11.73</a:t>
            </a:r>
          </a:p>
          <a:p>
            <a:pPr marL="457200" indent="-457200">
              <a:buClrTx/>
              <a:buNone/>
            </a:pPr>
            <a:r>
              <a:rPr lang="tr-TR" sz="2800" dirty="0" smtClean="0">
                <a:solidFill>
                  <a:srgbClr val="FF0000"/>
                </a:solidFill>
                <a:latin typeface="Times New Roman" pitchFamily="18" charset="0"/>
                <a:cs typeface="Times New Roman" pitchFamily="18" charset="0"/>
              </a:rPr>
              <a:t>   b) 44367-00  </a:t>
            </a:r>
          </a:p>
          <a:p>
            <a:pPr marL="457200" indent="-457200">
              <a:buClrTx/>
              <a:buNone/>
            </a:pPr>
            <a:r>
              <a:rPr lang="tr-TR" sz="2800" dirty="0" smtClean="0">
                <a:solidFill>
                  <a:srgbClr val="FF0000"/>
                </a:solidFill>
                <a:latin typeface="Times New Roman" pitchFamily="18" charset="0"/>
                <a:cs typeface="Times New Roman" pitchFamily="18" charset="0"/>
              </a:rPr>
              <a:t>   c) 92514-19 </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linds(horizontal)">
                                      <p:cBhvr>
                                        <p:cTn id="13" dur="500"/>
                                        <p:tgtEl>
                                          <p:spTgt spid="3">
                                            <p:txEl>
                                              <p:pRg st="5" end="5"/>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linds(horizontal)">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55576" y="620688"/>
            <a:ext cx="7931224" cy="5399112"/>
          </a:xfrm>
        </p:spPr>
        <p:txBody>
          <a:bodyPr>
            <a:normAutofit lnSpcReduction="10000"/>
          </a:bodyPr>
          <a:lstStyle/>
          <a:p>
            <a:pPr>
              <a:buNone/>
            </a:pPr>
            <a:r>
              <a:rPr lang="tr-TR" sz="2800" b="1" dirty="0" smtClean="0">
                <a:latin typeface="Times New Roman" pitchFamily="18" charset="0"/>
                <a:cs typeface="Times New Roman" pitchFamily="18" charset="0"/>
              </a:rPr>
              <a:t>	Örnek 21 :  </a:t>
            </a:r>
            <a:r>
              <a:rPr lang="tr-TR" sz="2800" dirty="0" smtClean="0">
                <a:latin typeface="Times New Roman" pitchFamily="18" charset="0"/>
                <a:cs typeface="Times New Roman" pitchFamily="18" charset="0"/>
              </a:rPr>
              <a:t/>
            </a:r>
            <a:br>
              <a:rPr lang="tr-TR" sz="2800"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Katarakt nedeniyle yatışı yapılan hasta lokal anestezi altında </a:t>
            </a:r>
            <a:r>
              <a:rPr lang="tr-TR" sz="2800" dirty="0" err="1" smtClean="0">
                <a:latin typeface="Times New Roman" pitchFamily="18" charset="0"/>
                <a:cs typeface="Times New Roman" pitchFamily="18" charset="0"/>
              </a:rPr>
              <a:t>ekstrakapsüler</a:t>
            </a:r>
            <a:r>
              <a:rPr lang="tr-TR" sz="2800" dirty="0" smtClean="0">
                <a:latin typeface="Times New Roman" pitchFamily="18" charset="0"/>
                <a:cs typeface="Times New Roman" pitchFamily="18" charset="0"/>
              </a:rPr>
              <a:t> yaklaşımla, yapay </a:t>
            </a:r>
            <a:r>
              <a:rPr lang="tr-TR" sz="2800" smtClean="0">
                <a:latin typeface="Times New Roman" pitchFamily="18" charset="0"/>
                <a:cs typeface="Times New Roman" pitchFamily="18" charset="0"/>
              </a:rPr>
              <a:t>lens yerleştirilmeli, </a:t>
            </a:r>
            <a:r>
              <a:rPr lang="tr-TR" sz="2800" dirty="0" err="1" smtClean="0">
                <a:latin typeface="Times New Roman" pitchFamily="18" charset="0"/>
                <a:cs typeface="Times New Roman" pitchFamily="18" charset="0"/>
              </a:rPr>
              <a:t>fako</a:t>
            </a:r>
            <a:r>
              <a:rPr lang="tr-TR" sz="2800" dirty="0" smtClean="0">
                <a:latin typeface="Times New Roman" pitchFamily="18" charset="0"/>
                <a:cs typeface="Times New Roman" pitchFamily="18" charset="0"/>
              </a:rPr>
              <a:t> yöntemiyle </a:t>
            </a:r>
            <a:r>
              <a:rPr lang="tr-TR" sz="2800" dirty="0" err="1" smtClean="0">
                <a:latin typeface="Times New Roman" pitchFamily="18" charset="0"/>
                <a:cs typeface="Times New Roman" pitchFamily="18" charset="0"/>
              </a:rPr>
              <a:t>opere</a:t>
            </a:r>
            <a:r>
              <a:rPr lang="tr-TR" sz="2800" dirty="0" smtClean="0">
                <a:latin typeface="Times New Roman" pitchFamily="18" charset="0"/>
                <a:cs typeface="Times New Roman" pitchFamily="18" charset="0"/>
              </a:rPr>
              <a:t> olmuştur. Hastanın tip 2 diyabeti ve tansiyonu mevcuttur.Yatışı sırasında tansiyon ilaçları düzenlenmiştir.</a:t>
            </a:r>
          </a:p>
          <a:p>
            <a:pPr>
              <a:buNone/>
            </a:pPr>
            <a:r>
              <a:rPr lang="tr-TR" sz="2800" b="1" dirty="0" smtClean="0">
                <a:solidFill>
                  <a:srgbClr val="FF0000"/>
                </a:solidFill>
                <a:latin typeface="Times New Roman" pitchFamily="18" charset="0"/>
                <a:cs typeface="Times New Roman" pitchFamily="18" charset="0"/>
              </a:rPr>
              <a:t>	Cevap:</a:t>
            </a:r>
          </a:p>
          <a:p>
            <a:pPr>
              <a:buNone/>
            </a:pPr>
            <a:r>
              <a:rPr lang="tr-TR" sz="2800" dirty="0" smtClean="0">
                <a:solidFill>
                  <a:srgbClr val="FF0000"/>
                </a:solidFill>
                <a:latin typeface="Times New Roman" pitchFamily="18" charset="0"/>
                <a:cs typeface="Times New Roman" pitchFamily="18" charset="0"/>
              </a:rPr>
              <a:t>	a) H26.9 </a:t>
            </a:r>
          </a:p>
          <a:p>
            <a:pPr marL="457200" indent="-457200">
              <a:buClrTx/>
              <a:buNone/>
            </a:pPr>
            <a:r>
              <a:rPr lang="tr-TR" sz="2800" dirty="0" smtClean="0">
                <a:solidFill>
                  <a:srgbClr val="FF0000"/>
                </a:solidFill>
                <a:latin typeface="Times New Roman" pitchFamily="18" charset="0"/>
                <a:cs typeface="Times New Roman" pitchFamily="18" charset="0"/>
              </a:rPr>
              <a:t>   b) E11.72 </a:t>
            </a:r>
          </a:p>
          <a:p>
            <a:pPr marL="457200" indent="-457200">
              <a:buClrTx/>
              <a:buNone/>
            </a:pPr>
            <a:r>
              <a:rPr lang="tr-TR" sz="2800" dirty="0" smtClean="0">
                <a:solidFill>
                  <a:srgbClr val="FF0000"/>
                </a:solidFill>
                <a:latin typeface="Times New Roman" pitchFamily="18" charset="0"/>
                <a:cs typeface="Times New Roman" pitchFamily="18" charset="0"/>
              </a:rPr>
              <a:t>   c) I10 </a:t>
            </a:r>
          </a:p>
          <a:p>
            <a:pPr marL="457200" indent="-457200">
              <a:buClrTx/>
              <a:buNone/>
            </a:pPr>
            <a:r>
              <a:rPr lang="tr-TR" sz="2800" dirty="0" smtClean="0">
                <a:solidFill>
                  <a:srgbClr val="FF0000"/>
                </a:solidFill>
                <a:latin typeface="Times New Roman" pitchFamily="18" charset="0"/>
                <a:cs typeface="Times New Roman" pitchFamily="18" charset="0"/>
              </a:rPr>
              <a:t>   d) 42702-04 </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linds(horizontal)">
                                      <p:cBhvr>
                                        <p:cTn id="16" dur="500"/>
                                        <p:tgtEl>
                                          <p:spTgt spid="3">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linds(horizontal)">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20688"/>
            <a:ext cx="8075240" cy="5544616"/>
          </a:xfrm>
        </p:spPr>
        <p:txBody>
          <a:bodyPr>
            <a:normAutofit/>
          </a:bodyPr>
          <a:lstStyle/>
          <a:p>
            <a:pPr>
              <a:buNone/>
            </a:pPr>
            <a:r>
              <a:rPr lang="tr-TR" sz="2800" b="1" dirty="0" smtClean="0">
                <a:latin typeface="Times New Roman" pitchFamily="18" charset="0"/>
                <a:cs typeface="Times New Roman" pitchFamily="18" charset="0"/>
              </a:rPr>
              <a:t>	Örnek 22: </a:t>
            </a:r>
            <a:br>
              <a:rPr lang="tr-TR" sz="2800" b="1" dirty="0" smtClean="0">
                <a:latin typeface="Times New Roman" pitchFamily="18" charset="0"/>
                <a:cs typeface="Times New Roman" pitchFamily="18" charset="0"/>
              </a:rPr>
            </a:br>
            <a:r>
              <a:rPr lang="tr-TR" sz="2800" dirty="0" smtClean="0">
                <a:latin typeface="Times New Roman" pitchFamily="18" charset="0"/>
                <a:cs typeface="Times New Roman" pitchFamily="18" charset="0"/>
              </a:rPr>
              <a:t>6 yıldır tip 2 DM takipli hasta uzun zamandır bacaklarında yanma şikayeti ve hafif görme bozukluğu şikayeti ile geldi. Yapılan tetkik ve tedavilerinde hastada </a:t>
            </a:r>
            <a:r>
              <a:rPr lang="tr-TR" sz="2800" dirty="0" err="1" smtClean="0">
                <a:latin typeface="Times New Roman" pitchFamily="18" charset="0"/>
                <a:cs typeface="Times New Roman" pitchFamily="18" charset="0"/>
              </a:rPr>
              <a:t>diabetik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nöropati</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retinopati</a:t>
            </a:r>
            <a:r>
              <a:rPr lang="tr-TR" sz="2800" dirty="0" smtClean="0">
                <a:latin typeface="Times New Roman" pitchFamily="18" charset="0"/>
                <a:cs typeface="Times New Roman" pitchFamily="18" charset="0"/>
              </a:rPr>
              <a:t> ve HT saptandı.</a:t>
            </a:r>
          </a:p>
          <a:p>
            <a:pPr>
              <a:buNone/>
            </a:pPr>
            <a:r>
              <a:rPr lang="tr-TR" sz="2800" b="1" dirty="0" smtClean="0">
                <a:solidFill>
                  <a:srgbClr val="FF0000"/>
                </a:solidFill>
                <a:latin typeface="Times New Roman" pitchFamily="18" charset="0"/>
                <a:cs typeface="Times New Roman" pitchFamily="18" charset="0"/>
              </a:rPr>
              <a:t>   Cevap:</a:t>
            </a:r>
          </a:p>
          <a:p>
            <a:pPr>
              <a:buNone/>
            </a:pPr>
            <a:r>
              <a:rPr lang="tr-TR" sz="2800" dirty="0" smtClean="0">
                <a:solidFill>
                  <a:srgbClr val="FF0000"/>
                </a:solidFill>
                <a:latin typeface="Times New Roman" pitchFamily="18" charset="0"/>
                <a:cs typeface="Times New Roman" pitchFamily="18" charset="0"/>
              </a:rPr>
              <a:t>   a) E11.71</a:t>
            </a:r>
          </a:p>
          <a:p>
            <a:pPr marL="457200" indent="-457200">
              <a:buClrTx/>
              <a:buNone/>
            </a:pPr>
            <a:r>
              <a:rPr lang="tr-TR" sz="2800" dirty="0" smtClean="0">
                <a:solidFill>
                  <a:srgbClr val="FF0000"/>
                </a:solidFill>
                <a:latin typeface="Times New Roman" pitchFamily="18" charset="0"/>
                <a:cs typeface="Times New Roman" pitchFamily="18" charset="0"/>
              </a:rPr>
              <a:t>   b) G62.9</a:t>
            </a:r>
          </a:p>
          <a:p>
            <a:pPr marL="457200" indent="-457200">
              <a:buClrTx/>
              <a:buNone/>
            </a:pPr>
            <a:r>
              <a:rPr lang="tr-TR" sz="2800" dirty="0" smtClean="0">
                <a:solidFill>
                  <a:srgbClr val="FF0000"/>
                </a:solidFill>
                <a:latin typeface="Times New Roman" pitchFamily="18" charset="0"/>
                <a:cs typeface="Times New Roman" pitchFamily="18" charset="0"/>
              </a:rPr>
              <a:t>   c) H35.0</a:t>
            </a:r>
          </a:p>
          <a:p>
            <a:pPr marL="457200" indent="-457200">
              <a:buClrTx/>
              <a:buNone/>
            </a:pPr>
            <a:r>
              <a:rPr lang="tr-TR" sz="2800" dirty="0" smtClean="0">
                <a:solidFill>
                  <a:srgbClr val="FF0000"/>
                </a:solidFill>
                <a:latin typeface="Times New Roman" pitchFamily="18" charset="0"/>
                <a:cs typeface="Times New Roman" pitchFamily="18" charset="0"/>
              </a:rPr>
              <a:t>   d) I10</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linds(horizontal)">
                                      <p:cBhvr>
                                        <p:cTn id="16" dur="500"/>
                                        <p:tgtEl>
                                          <p:spTgt spid="3">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linds(horizontal)">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3568" y="404664"/>
            <a:ext cx="8003232" cy="6048672"/>
          </a:xfrm>
        </p:spPr>
        <p:txBody>
          <a:bodyPr>
            <a:normAutofit fontScale="92500" lnSpcReduction="20000"/>
          </a:bodyPr>
          <a:lstStyle/>
          <a:p>
            <a:pPr>
              <a:buNone/>
            </a:pPr>
            <a:r>
              <a:rPr lang="tr-TR" sz="2800" b="1" dirty="0" smtClean="0">
                <a:latin typeface="Times New Roman" pitchFamily="18" charset="0"/>
                <a:cs typeface="Times New Roman" pitchFamily="18" charset="0"/>
              </a:rPr>
              <a:t>	</a:t>
            </a:r>
            <a:r>
              <a:rPr lang="tr-TR" sz="3000" b="1" dirty="0" smtClean="0">
                <a:latin typeface="Times New Roman" pitchFamily="18" charset="0"/>
                <a:cs typeface="Times New Roman" pitchFamily="18" charset="0"/>
              </a:rPr>
              <a:t>Örnek 23:</a:t>
            </a:r>
            <a:r>
              <a:rPr lang="tr-TR" sz="3000" dirty="0" smtClean="0">
                <a:latin typeface="Times New Roman" pitchFamily="18" charset="0"/>
                <a:cs typeface="Times New Roman" pitchFamily="18" charset="0"/>
              </a:rPr>
              <a:t/>
            </a:r>
            <a:br>
              <a:rPr lang="tr-TR" sz="3000" dirty="0" smtClean="0">
                <a:latin typeface="Times New Roman" pitchFamily="18" charset="0"/>
                <a:cs typeface="Times New Roman" pitchFamily="18" charset="0"/>
              </a:rPr>
            </a:br>
            <a:r>
              <a:rPr lang="tr-TR" sz="3000" dirty="0" smtClean="0">
                <a:latin typeface="Times New Roman" pitchFamily="18" charset="0"/>
                <a:cs typeface="Times New Roman" pitchFamily="18" charset="0"/>
              </a:rPr>
              <a:t>Hasta 22 yıldır Tip 2 DM hastası. 2 yıl önce Pankreas CA nedeniyle </a:t>
            </a:r>
            <a:r>
              <a:rPr lang="tr-TR" sz="3000" dirty="0" err="1" smtClean="0">
                <a:latin typeface="Times New Roman" pitchFamily="18" charset="0"/>
                <a:cs typeface="Times New Roman" pitchFamily="18" charset="0"/>
              </a:rPr>
              <a:t>opere</a:t>
            </a:r>
            <a:r>
              <a:rPr lang="tr-TR" sz="3000" dirty="0" smtClean="0">
                <a:latin typeface="Times New Roman" pitchFamily="18" charset="0"/>
                <a:cs typeface="Times New Roman" pitchFamily="18" charset="0"/>
              </a:rPr>
              <a:t> edilen hasta insülin tedavisine  geçilmek  üzere servise yatışı yapıldı. İkili </a:t>
            </a:r>
            <a:r>
              <a:rPr lang="tr-TR" sz="3000" dirty="0" err="1" smtClean="0">
                <a:latin typeface="Times New Roman" pitchFamily="18" charset="0"/>
                <a:cs typeface="Times New Roman" pitchFamily="18" charset="0"/>
              </a:rPr>
              <a:t>insülin</a:t>
            </a:r>
            <a:r>
              <a:rPr lang="tr-TR" sz="3000" dirty="0" smtClean="0">
                <a:latin typeface="Times New Roman" pitchFamily="18" charset="0"/>
                <a:cs typeface="Times New Roman" pitchFamily="18" charset="0"/>
              </a:rPr>
              <a:t> tedavisi başlandı. Yapılan tetkikler sonucu hastanın </a:t>
            </a:r>
            <a:r>
              <a:rPr lang="tr-TR" sz="3000" dirty="0" err="1" smtClean="0">
                <a:latin typeface="Times New Roman" pitchFamily="18" charset="0"/>
                <a:cs typeface="Times New Roman" pitchFamily="18" charset="0"/>
              </a:rPr>
              <a:t>diabetik</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retinopatisi</a:t>
            </a:r>
            <a:r>
              <a:rPr lang="tr-TR" sz="3000" dirty="0" smtClean="0">
                <a:latin typeface="Times New Roman" pitchFamily="18" charset="0"/>
                <a:cs typeface="Times New Roman" pitchFamily="18" charset="0"/>
              </a:rPr>
              <a:t> ile </a:t>
            </a:r>
            <a:r>
              <a:rPr lang="tr-TR" sz="3000" dirty="0" err="1" smtClean="0">
                <a:latin typeface="Times New Roman" pitchFamily="18" charset="0"/>
                <a:cs typeface="Times New Roman" pitchFamily="18" charset="0"/>
              </a:rPr>
              <a:t>Tiroid</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USGsinde</a:t>
            </a:r>
            <a:r>
              <a:rPr lang="tr-TR" sz="3000" dirty="0" smtClean="0">
                <a:latin typeface="Times New Roman" pitchFamily="18" charset="0"/>
                <a:cs typeface="Times New Roman" pitchFamily="18" charset="0"/>
              </a:rPr>
              <a:t> </a:t>
            </a:r>
            <a:r>
              <a:rPr lang="tr-TR" sz="3000" dirty="0" err="1" smtClean="0">
                <a:latin typeface="Times New Roman" pitchFamily="18" charset="0"/>
                <a:cs typeface="Times New Roman" pitchFamily="18" charset="0"/>
              </a:rPr>
              <a:t>toksik</a:t>
            </a:r>
            <a:r>
              <a:rPr lang="tr-TR" sz="3000" dirty="0" smtClean="0">
                <a:latin typeface="Times New Roman" pitchFamily="18" charset="0"/>
                <a:cs typeface="Times New Roman" pitchFamily="18" charset="0"/>
              </a:rPr>
              <a:t> olmayan nodül saptandı. Kan şekeri </a:t>
            </a:r>
            <a:r>
              <a:rPr lang="tr-TR" sz="3000" dirty="0" err="1" smtClean="0">
                <a:latin typeface="Times New Roman" pitchFamily="18" charset="0"/>
                <a:cs typeface="Times New Roman" pitchFamily="18" charset="0"/>
              </a:rPr>
              <a:t>regüle</a:t>
            </a:r>
            <a:r>
              <a:rPr lang="tr-TR" sz="3000" dirty="0" smtClean="0">
                <a:latin typeface="Times New Roman" pitchFamily="18" charset="0"/>
                <a:cs typeface="Times New Roman" pitchFamily="18" charset="0"/>
              </a:rPr>
              <a:t> edilen hasta </a:t>
            </a:r>
            <a:r>
              <a:rPr lang="tr-TR" sz="3000" dirty="0" err="1" smtClean="0">
                <a:latin typeface="Times New Roman" pitchFamily="18" charset="0"/>
                <a:cs typeface="Times New Roman" pitchFamily="18" charset="0"/>
              </a:rPr>
              <a:t>insulin</a:t>
            </a:r>
            <a:r>
              <a:rPr lang="tr-TR" sz="3000" dirty="0" smtClean="0">
                <a:latin typeface="Times New Roman" pitchFamily="18" charset="0"/>
                <a:cs typeface="Times New Roman" pitchFamily="18" charset="0"/>
              </a:rPr>
              <a:t> tedavisi ile taburcu  edildi.</a:t>
            </a:r>
          </a:p>
          <a:p>
            <a:pPr>
              <a:buNone/>
            </a:pPr>
            <a:r>
              <a:rPr lang="tr-TR" sz="3000" b="1" dirty="0" smtClean="0">
                <a:solidFill>
                  <a:srgbClr val="FF0000"/>
                </a:solidFill>
                <a:latin typeface="Times New Roman" pitchFamily="18" charset="0"/>
                <a:cs typeface="Times New Roman" pitchFamily="18" charset="0"/>
              </a:rPr>
              <a:t>	Cevap:</a:t>
            </a:r>
          </a:p>
          <a:p>
            <a:pPr marL="457200" indent="-457200">
              <a:buClrTx/>
              <a:buNone/>
            </a:pPr>
            <a:r>
              <a:rPr lang="tr-TR" sz="3000" dirty="0" smtClean="0">
                <a:solidFill>
                  <a:srgbClr val="FF0000"/>
                </a:solidFill>
                <a:latin typeface="Times New Roman" pitchFamily="18" charset="0"/>
                <a:cs typeface="Times New Roman" pitchFamily="18" charset="0"/>
              </a:rPr>
              <a:t>   a) E11.65  </a:t>
            </a:r>
          </a:p>
          <a:p>
            <a:pPr marL="457200" indent="-457200">
              <a:buClrTx/>
              <a:buNone/>
            </a:pPr>
            <a:r>
              <a:rPr lang="tr-TR" sz="3000" dirty="0" smtClean="0">
                <a:solidFill>
                  <a:srgbClr val="FF0000"/>
                </a:solidFill>
                <a:latin typeface="Times New Roman" pitchFamily="18" charset="0"/>
                <a:cs typeface="Times New Roman" pitchFamily="18" charset="0"/>
              </a:rPr>
              <a:t>   b) E11.31 </a:t>
            </a:r>
          </a:p>
          <a:p>
            <a:pPr marL="457200" indent="-457200">
              <a:buClrTx/>
              <a:buNone/>
            </a:pPr>
            <a:r>
              <a:rPr lang="tr-TR" sz="3000" dirty="0" smtClean="0">
                <a:solidFill>
                  <a:srgbClr val="FF0000"/>
                </a:solidFill>
                <a:latin typeface="Times New Roman" pitchFamily="18" charset="0"/>
                <a:cs typeface="Times New Roman" pitchFamily="18" charset="0"/>
              </a:rPr>
              <a:t>   c) E04.1 </a:t>
            </a:r>
          </a:p>
          <a:p>
            <a:pPr marL="457200" indent="-457200">
              <a:buClrTx/>
              <a:buNone/>
            </a:pPr>
            <a:r>
              <a:rPr lang="tr-TR" sz="3000" dirty="0" smtClean="0">
                <a:solidFill>
                  <a:srgbClr val="FF0000"/>
                </a:solidFill>
                <a:latin typeface="Times New Roman" pitchFamily="18" charset="0"/>
                <a:cs typeface="Times New Roman" pitchFamily="18" charset="0"/>
              </a:rPr>
              <a:t>   d) Z92.22  </a:t>
            </a:r>
          </a:p>
          <a:p>
            <a:pPr marL="457200" indent="-457200">
              <a:buClrTx/>
              <a:buNone/>
            </a:pPr>
            <a:r>
              <a:rPr lang="tr-TR" sz="3000" dirty="0" smtClean="0">
                <a:solidFill>
                  <a:srgbClr val="FF0000"/>
                </a:solidFill>
                <a:latin typeface="Times New Roman" pitchFamily="18" charset="0"/>
                <a:cs typeface="Times New Roman" pitchFamily="18" charset="0"/>
              </a:rPr>
              <a:t>   e) Z85.0</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linds(horizontal)">
                                      <p:cBhvr>
                                        <p:cTn id="16" dur="500"/>
                                        <p:tgtEl>
                                          <p:spTgt spid="3">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linds(horizontal)">
                                      <p:cBhvr>
                                        <p:cTn id="19" dur="500"/>
                                        <p:tgtEl>
                                          <p:spTgt spid="3">
                                            <p:txEl>
                                              <p:pRg st="5" end="5"/>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476672"/>
            <a:ext cx="8075240" cy="5904656"/>
          </a:xfrm>
        </p:spPr>
        <p:txBody>
          <a:bodyPr>
            <a:normAutofit/>
          </a:bodyPr>
          <a:lstStyle/>
          <a:p>
            <a:pPr>
              <a:buNone/>
            </a:pPr>
            <a:r>
              <a:rPr lang="tr-TR" b="1" dirty="0" smtClean="0"/>
              <a:t>	</a:t>
            </a:r>
            <a:r>
              <a:rPr lang="tr-TR" sz="2800" b="1" dirty="0" smtClean="0">
                <a:latin typeface="Times New Roman" pitchFamily="18" charset="0"/>
                <a:cs typeface="Times New Roman" pitchFamily="18" charset="0"/>
              </a:rPr>
              <a:t>Örnek 2:</a:t>
            </a:r>
          </a:p>
          <a:p>
            <a:pPr>
              <a:buNone/>
            </a:pPr>
            <a:r>
              <a:rPr lang="tr-TR" sz="2800" dirty="0" smtClean="0">
                <a:latin typeface="Times New Roman" pitchFamily="18" charset="0"/>
                <a:cs typeface="Times New Roman" pitchFamily="18" charset="0"/>
              </a:rPr>
              <a:t>	Hasta sol bacakta </a:t>
            </a:r>
            <a:r>
              <a:rPr lang="tr-TR" sz="2800" dirty="0" err="1" smtClean="0">
                <a:latin typeface="Times New Roman" pitchFamily="18" charset="0"/>
                <a:cs typeface="Times New Roman" pitchFamily="18" charset="0"/>
              </a:rPr>
              <a:t>primer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gonartroz</a:t>
            </a:r>
            <a:r>
              <a:rPr lang="tr-TR" sz="2800" dirty="0" smtClean="0">
                <a:latin typeface="Times New Roman" pitchFamily="18" charset="0"/>
                <a:cs typeface="Times New Roman" pitchFamily="18" charset="0"/>
              </a:rPr>
              <a:t> nedeniyle </a:t>
            </a:r>
            <a:r>
              <a:rPr lang="tr-TR" sz="2800" dirty="0" err="1" smtClean="0">
                <a:latin typeface="Times New Roman" pitchFamily="18" charset="0"/>
                <a:cs typeface="Times New Roman" pitchFamily="18" charset="0"/>
              </a:rPr>
              <a:t>spinal</a:t>
            </a:r>
            <a:r>
              <a:rPr lang="tr-TR" sz="2800" dirty="0" smtClean="0">
                <a:latin typeface="Times New Roman" pitchFamily="18" charset="0"/>
                <a:cs typeface="Times New Roman" pitchFamily="18" charset="0"/>
              </a:rPr>
              <a:t> anestezi (ASA 2 ) altında </a:t>
            </a:r>
            <a:r>
              <a:rPr lang="tr-TR" sz="2800" dirty="0" err="1" smtClean="0">
                <a:latin typeface="Times New Roman" pitchFamily="18" charset="0"/>
                <a:cs typeface="Times New Roman" pitchFamily="18" charset="0"/>
              </a:rPr>
              <a:t>femur</a:t>
            </a:r>
            <a:r>
              <a:rPr lang="tr-TR" sz="2800" dirty="0" smtClean="0">
                <a:latin typeface="Times New Roman" pitchFamily="18" charset="0"/>
                <a:cs typeface="Times New Roman" pitchFamily="18" charset="0"/>
              </a:rPr>
              <a:t> ve </a:t>
            </a:r>
            <a:r>
              <a:rPr lang="tr-TR" sz="2800" dirty="0" err="1" smtClean="0">
                <a:latin typeface="Times New Roman" pitchFamily="18" charset="0"/>
                <a:cs typeface="Times New Roman" pitchFamily="18" charset="0"/>
              </a:rPr>
              <a:t>tibiaya</a:t>
            </a:r>
            <a:r>
              <a:rPr lang="tr-TR" sz="2800" dirty="0" smtClean="0">
                <a:latin typeface="Times New Roman" pitchFamily="18" charset="0"/>
                <a:cs typeface="Times New Roman" pitchFamily="18" charset="0"/>
              </a:rPr>
              <a:t> kemik </a:t>
            </a:r>
            <a:r>
              <a:rPr lang="tr-TR" sz="2800" dirty="0" err="1" smtClean="0">
                <a:latin typeface="Times New Roman" pitchFamily="18" charset="0"/>
                <a:cs typeface="Times New Roman" pitchFamily="18" charset="0"/>
              </a:rPr>
              <a:t>grefti</a:t>
            </a:r>
            <a:r>
              <a:rPr lang="tr-TR" sz="2800" dirty="0" smtClean="0">
                <a:latin typeface="Times New Roman" pitchFamily="18" charset="0"/>
                <a:cs typeface="Times New Roman" pitchFamily="18" charset="0"/>
              </a:rPr>
              <a:t> ile total </a:t>
            </a:r>
            <a:r>
              <a:rPr lang="tr-TR" sz="2800" dirty="0" err="1" smtClean="0">
                <a:latin typeface="Times New Roman" pitchFamily="18" charset="0"/>
                <a:cs typeface="Times New Roman" pitchFamily="18" charset="0"/>
              </a:rPr>
              <a:t>artroplasti</a:t>
            </a:r>
            <a:r>
              <a:rPr lang="tr-TR" sz="2800" dirty="0" smtClean="0">
                <a:latin typeface="Times New Roman" pitchFamily="18" charset="0"/>
                <a:cs typeface="Times New Roman" pitchFamily="18" charset="0"/>
              </a:rPr>
              <a:t> ameliyatı olmuştur.Hastanın </a:t>
            </a:r>
            <a:r>
              <a:rPr lang="tr-TR" sz="2800" dirty="0" err="1" smtClean="0">
                <a:latin typeface="Times New Roman" pitchFamily="18" charset="0"/>
                <a:cs typeface="Times New Roman" pitchFamily="18" charset="0"/>
              </a:rPr>
              <a:t>antikoagülan</a:t>
            </a:r>
            <a:r>
              <a:rPr lang="tr-TR" sz="2800" dirty="0" smtClean="0">
                <a:latin typeface="Times New Roman" pitchFamily="18" charset="0"/>
                <a:cs typeface="Times New Roman" pitchFamily="18" charset="0"/>
              </a:rPr>
              <a:t> kullanım öyküsü nedeniyle taburcu süresi 2 gün uzatılmıştır. </a:t>
            </a:r>
          </a:p>
          <a:p>
            <a:pPr>
              <a:buNone/>
            </a:pPr>
            <a:r>
              <a:rPr lang="tr-TR" sz="2800" b="1" dirty="0" smtClean="0">
                <a:latin typeface="Times New Roman" pitchFamily="18" charset="0"/>
                <a:cs typeface="Times New Roman" pitchFamily="18" charset="0"/>
              </a:rPr>
              <a:t>	</a:t>
            </a:r>
            <a:r>
              <a:rPr lang="tr-TR" sz="2800" b="1" dirty="0" smtClean="0">
                <a:solidFill>
                  <a:srgbClr val="FF0000"/>
                </a:solidFill>
                <a:latin typeface="Times New Roman" pitchFamily="18" charset="0"/>
                <a:cs typeface="Times New Roman" pitchFamily="18" charset="0"/>
              </a:rPr>
              <a:t>Cevap:</a:t>
            </a:r>
          </a:p>
          <a:p>
            <a:pPr>
              <a:buNone/>
            </a:pPr>
            <a:r>
              <a:rPr lang="tr-TR" sz="2800" dirty="0" smtClean="0">
                <a:solidFill>
                  <a:srgbClr val="FF0000"/>
                </a:solidFill>
                <a:latin typeface="Times New Roman" pitchFamily="18" charset="0"/>
                <a:cs typeface="Times New Roman" pitchFamily="18" charset="0"/>
              </a:rPr>
              <a:t>	a) M17.1</a:t>
            </a:r>
          </a:p>
          <a:p>
            <a:pPr>
              <a:buNone/>
            </a:pPr>
            <a:r>
              <a:rPr lang="tr-TR" sz="2800" dirty="0" smtClean="0">
                <a:solidFill>
                  <a:srgbClr val="FF0000"/>
                </a:solidFill>
                <a:latin typeface="Times New Roman" pitchFamily="18" charset="0"/>
                <a:cs typeface="Times New Roman" pitchFamily="18" charset="0"/>
              </a:rPr>
              <a:t>	b) 49524-00</a:t>
            </a:r>
          </a:p>
          <a:p>
            <a:pPr>
              <a:buNone/>
            </a:pPr>
            <a:r>
              <a:rPr lang="tr-TR" sz="2800" dirty="0" smtClean="0">
                <a:solidFill>
                  <a:srgbClr val="FF0000"/>
                </a:solidFill>
                <a:latin typeface="Times New Roman" pitchFamily="18" charset="0"/>
                <a:cs typeface="Times New Roman" pitchFamily="18" charset="0"/>
              </a:rPr>
              <a:t>	c) 92508-29</a:t>
            </a:r>
          </a:p>
          <a:p>
            <a:pPr>
              <a:buNone/>
            </a:pPr>
            <a:r>
              <a:rPr lang="tr-TR" sz="2800" dirty="0" smtClean="0">
                <a:solidFill>
                  <a:srgbClr val="FF0000"/>
                </a:solidFill>
                <a:latin typeface="Times New Roman" pitchFamily="18" charset="0"/>
                <a:cs typeface="Times New Roman" pitchFamily="18" charset="0"/>
              </a:rPr>
              <a:t>	d) Z92.1</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wipe(down)">
                                      <p:cBhvr>
                                        <p:cTn id="10" dur="500"/>
                                        <p:tgtEl>
                                          <p:spTgt spid="3">
                                            <p:txEl>
                                              <p:pRg st="3" end="3"/>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down)">
                                      <p:cBhvr>
                                        <p:cTn id="13" dur="500"/>
                                        <p:tgtEl>
                                          <p:spTgt spid="3">
                                            <p:txEl>
                                              <p:pRg st="4" end="4"/>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down)">
                                      <p:cBhvr>
                                        <p:cTn id="16" dur="500"/>
                                        <p:tgtEl>
                                          <p:spTgt spid="3">
                                            <p:txEl>
                                              <p:pRg st="5" end="5"/>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wipe(down)">
                                      <p:cBhvr>
                                        <p:cTn id="1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3568" y="764704"/>
            <a:ext cx="8003232" cy="5255096"/>
          </a:xfrm>
        </p:spPr>
        <p:txBody>
          <a:bodyPr>
            <a:normAutofit/>
          </a:bodyPr>
          <a:lstStyle/>
          <a:p>
            <a:pPr>
              <a:buNone/>
            </a:pPr>
            <a:r>
              <a:rPr lang="tr-TR" b="1" dirty="0" smtClean="0"/>
              <a:t>	</a:t>
            </a:r>
            <a:r>
              <a:rPr lang="tr-TR" sz="2800" b="1" dirty="0" smtClean="0">
                <a:latin typeface="Times New Roman" pitchFamily="18" charset="0"/>
                <a:cs typeface="Times New Roman" pitchFamily="18" charset="0"/>
              </a:rPr>
              <a:t>Örnek 3: </a:t>
            </a: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Kronik </a:t>
            </a:r>
            <a:r>
              <a:rPr lang="tr-TR" sz="2800" dirty="0" err="1" smtClean="0">
                <a:latin typeface="Times New Roman" pitchFamily="18" charset="0"/>
                <a:cs typeface="Times New Roman" pitchFamily="18" charset="0"/>
              </a:rPr>
              <a:t>warfarin</a:t>
            </a:r>
            <a:r>
              <a:rPr lang="tr-TR" sz="2800" dirty="0" smtClean="0">
                <a:latin typeface="Times New Roman" pitchFamily="18" charset="0"/>
                <a:cs typeface="Times New Roman" pitchFamily="18" charset="0"/>
              </a:rPr>
              <a:t> tedavisi alan hasta burun kanaması şikayeti ile başvuruyor. Yapılan incelemeler sonucunda kararsız INR tespit ediliyor ,</a:t>
            </a:r>
            <a:r>
              <a:rPr lang="tr-TR" sz="2800" dirty="0" err="1" smtClean="0">
                <a:latin typeface="Times New Roman" pitchFamily="18" charset="0"/>
                <a:cs typeface="Times New Roman" pitchFamily="18" charset="0"/>
              </a:rPr>
              <a:t>warfarin</a:t>
            </a:r>
            <a:r>
              <a:rPr lang="tr-TR" sz="2800" dirty="0" smtClean="0">
                <a:latin typeface="Times New Roman" pitchFamily="18" charset="0"/>
                <a:cs typeface="Times New Roman" pitchFamily="18" charset="0"/>
              </a:rPr>
              <a:t> dozu yeniden düzenlenerek taburcu edilmiştir.</a:t>
            </a:r>
          </a:p>
          <a:p>
            <a:pPr>
              <a:buNone/>
            </a:pPr>
            <a:endParaRPr lang="tr-TR" sz="2800" dirty="0" smtClean="0">
              <a:latin typeface="Times New Roman" pitchFamily="18" charset="0"/>
              <a:cs typeface="Times New Roman" pitchFamily="18" charset="0"/>
            </a:endParaRPr>
          </a:p>
          <a:p>
            <a:pPr>
              <a:buNone/>
            </a:pPr>
            <a:r>
              <a:rPr lang="tr-TR" sz="2800" b="1" dirty="0" smtClean="0">
                <a:solidFill>
                  <a:srgbClr val="FF0000"/>
                </a:solidFill>
                <a:latin typeface="Times New Roman" pitchFamily="18" charset="0"/>
                <a:cs typeface="Times New Roman" pitchFamily="18" charset="0"/>
              </a:rPr>
              <a:t>	 Cevap : </a:t>
            </a:r>
            <a:endParaRPr lang="tr-TR" sz="2800" dirty="0" smtClean="0">
              <a:solidFill>
                <a:srgbClr val="FF0000"/>
              </a:solidFill>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 D68.3</a:t>
            </a:r>
          </a:p>
          <a:p>
            <a:pPr>
              <a:buNone/>
            </a:pPr>
            <a:r>
              <a:rPr lang="tr-TR" sz="2800" dirty="0" smtClean="0">
                <a:solidFill>
                  <a:srgbClr val="FF0000"/>
                </a:solidFill>
                <a:latin typeface="Times New Roman" pitchFamily="18" charset="0"/>
                <a:cs typeface="Times New Roman" pitchFamily="18" charset="0"/>
              </a:rPr>
              <a:t>	 b) R04.0</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down)">
                                      <p:cBhvr>
                                        <p:cTn id="10" dur="500"/>
                                        <p:tgtEl>
                                          <p:spTgt spid="3">
                                            <p:txEl>
                                              <p:pRg st="4" end="4"/>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wipe(down)">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92696"/>
            <a:ext cx="8075240" cy="5327104"/>
          </a:xfrm>
        </p:spPr>
        <p:txBody>
          <a:bodyPr>
            <a:normAutofit/>
          </a:bodyPr>
          <a:lstStyle/>
          <a:p>
            <a:pPr>
              <a:buNone/>
            </a:pPr>
            <a:r>
              <a:rPr lang="tr-TR"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4:</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Hasta </a:t>
            </a:r>
            <a:r>
              <a:rPr lang="tr-TR" sz="2800" dirty="0" err="1" smtClean="0">
                <a:latin typeface="Times New Roman" pitchFamily="18" charset="0"/>
                <a:cs typeface="Times New Roman" pitchFamily="18" charset="0"/>
              </a:rPr>
              <a:t>rotator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kaf</a:t>
            </a:r>
            <a:r>
              <a:rPr lang="tr-TR" sz="2800" dirty="0" smtClean="0">
                <a:latin typeface="Times New Roman" pitchFamily="18" charset="0"/>
                <a:cs typeface="Times New Roman" pitchFamily="18" charset="0"/>
              </a:rPr>
              <a:t> sendromu nedeniyle servise yatırılmıştır. Hasta </a:t>
            </a:r>
            <a:r>
              <a:rPr lang="tr-TR" sz="2800" dirty="0" err="1" smtClean="0">
                <a:latin typeface="Times New Roman" pitchFamily="18" charset="0"/>
                <a:cs typeface="Times New Roman" pitchFamily="18" charset="0"/>
              </a:rPr>
              <a:t>antikoagülan</a:t>
            </a:r>
            <a:r>
              <a:rPr lang="tr-TR" sz="2800" dirty="0" smtClean="0">
                <a:latin typeface="Times New Roman" pitchFamily="18" charset="0"/>
                <a:cs typeface="Times New Roman" pitchFamily="18" charset="0"/>
              </a:rPr>
              <a:t> kullandığı için </a:t>
            </a:r>
            <a:r>
              <a:rPr lang="tr-TR" sz="2800" dirty="0" err="1" smtClean="0">
                <a:latin typeface="Times New Roman" pitchFamily="18" charset="0"/>
                <a:cs typeface="Times New Roman" pitchFamily="18" charset="0"/>
              </a:rPr>
              <a:t>opere</a:t>
            </a:r>
            <a:r>
              <a:rPr lang="tr-TR" sz="2800" dirty="0" smtClean="0">
                <a:latin typeface="Times New Roman" pitchFamily="18" charset="0"/>
                <a:cs typeface="Times New Roman" pitchFamily="18" charset="0"/>
              </a:rPr>
              <a:t> olamadı,daha sonraki günlerde </a:t>
            </a:r>
            <a:r>
              <a:rPr lang="tr-TR" sz="2800" dirty="0" err="1" smtClean="0">
                <a:latin typeface="Times New Roman" pitchFamily="18" charset="0"/>
                <a:cs typeface="Times New Roman" pitchFamily="18" charset="0"/>
              </a:rPr>
              <a:t>opere</a:t>
            </a:r>
            <a:r>
              <a:rPr lang="tr-TR" sz="2800" dirty="0" smtClean="0">
                <a:latin typeface="Times New Roman" pitchFamily="18" charset="0"/>
                <a:cs typeface="Times New Roman" pitchFamily="18" charset="0"/>
              </a:rPr>
              <a:t> olmak üzere gönderildi.</a:t>
            </a:r>
          </a:p>
          <a:p>
            <a:pPr>
              <a:buNone/>
            </a:pP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r>
              <a:rPr lang="tr-TR" sz="2800" b="1" dirty="0" smtClean="0">
                <a:solidFill>
                  <a:srgbClr val="FF0000"/>
                </a:solidFill>
                <a:latin typeface="Times New Roman" pitchFamily="18" charset="0"/>
                <a:cs typeface="Times New Roman" pitchFamily="18" charset="0"/>
              </a:rPr>
              <a:t>Cevap:</a:t>
            </a:r>
            <a:endParaRPr lang="tr-TR" sz="2800" dirty="0" smtClean="0">
              <a:solidFill>
                <a:srgbClr val="FF0000"/>
              </a:solidFill>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 M75.1</a:t>
            </a:r>
          </a:p>
          <a:p>
            <a:pPr>
              <a:buNone/>
            </a:pPr>
            <a:r>
              <a:rPr lang="tr-TR" sz="2800" dirty="0" smtClean="0">
                <a:solidFill>
                  <a:srgbClr val="FF0000"/>
                </a:solidFill>
                <a:latin typeface="Times New Roman" pitchFamily="18" charset="0"/>
                <a:cs typeface="Times New Roman" pitchFamily="18" charset="0"/>
              </a:rPr>
              <a:t>	b) Z53.0</a:t>
            </a:r>
          </a:p>
          <a:p>
            <a:pPr>
              <a:buNone/>
            </a:pPr>
            <a:r>
              <a:rPr lang="tr-TR" sz="2800" dirty="0" smtClean="0">
                <a:solidFill>
                  <a:srgbClr val="FF0000"/>
                </a:solidFill>
                <a:latin typeface="Times New Roman" pitchFamily="18" charset="0"/>
                <a:cs typeface="Times New Roman" pitchFamily="18" charset="0"/>
              </a:rPr>
              <a:t>	c) Z92.1</a:t>
            </a: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down)">
                                      <p:cBhvr>
                                        <p:cTn id="10" dur="500"/>
                                        <p:tgtEl>
                                          <p:spTgt spid="3">
                                            <p:txEl>
                                              <p:pRg st="4" end="4"/>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wipe(down)">
                                      <p:cBhvr>
                                        <p:cTn id="13" dur="500"/>
                                        <p:tgtEl>
                                          <p:spTgt spid="3">
                                            <p:txEl>
                                              <p:pRg st="5" end="5"/>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down)">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692696"/>
            <a:ext cx="8075240" cy="5327104"/>
          </a:xfrm>
        </p:spPr>
        <p:txBody>
          <a:bodyPr>
            <a:normAutofit/>
          </a:bodyPr>
          <a:lstStyle/>
          <a:p>
            <a:pPr>
              <a:buNone/>
            </a:pPr>
            <a:r>
              <a:rPr lang="tr-TR" sz="2800" b="1" dirty="0" smtClean="0">
                <a:latin typeface="Times New Roman" pitchFamily="18" charset="0"/>
                <a:cs typeface="Times New Roman" pitchFamily="18" charset="0"/>
              </a:rPr>
              <a:t>	Örnek 5: </a:t>
            </a:r>
          </a:p>
          <a:p>
            <a:pPr>
              <a:buNone/>
            </a:pPr>
            <a:r>
              <a:rPr lang="tr-TR" sz="2800" dirty="0" smtClean="0">
                <a:latin typeface="Times New Roman" pitchFamily="18" charset="0"/>
                <a:cs typeface="Times New Roman" pitchFamily="18" charset="0"/>
              </a:rPr>
              <a:t>	25 yaşındaki hasta GİS kanaması nedeniyle yatırılmıştır. Hastada HIV testi pozitif tespit edilmiştir. İlaç tedavisi yapılan hasta taburcu edilmiştir.</a:t>
            </a:r>
          </a:p>
          <a:p>
            <a:pPr>
              <a:buNone/>
            </a:pPr>
            <a:endParaRPr lang="tr-TR" sz="2800" dirty="0" smtClean="0">
              <a:solidFill>
                <a:srgbClr val="FF0000"/>
              </a:solidFill>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t>
            </a:r>
            <a:r>
              <a:rPr lang="tr-TR" sz="2800" b="1" dirty="0" smtClean="0">
                <a:solidFill>
                  <a:srgbClr val="FF0000"/>
                </a:solidFill>
                <a:latin typeface="Times New Roman" pitchFamily="18" charset="0"/>
                <a:cs typeface="Times New Roman" pitchFamily="18" charset="0"/>
              </a:rPr>
              <a:t>Cevap : </a:t>
            </a:r>
          </a:p>
          <a:p>
            <a:pPr marL="514350" indent="-514350">
              <a:buNone/>
            </a:pPr>
            <a:r>
              <a:rPr lang="tr-TR" sz="2800" dirty="0" smtClean="0">
                <a:solidFill>
                  <a:srgbClr val="FF0000"/>
                </a:solidFill>
                <a:latin typeface="Times New Roman" pitchFamily="18" charset="0"/>
                <a:cs typeface="Times New Roman" pitchFamily="18" charset="0"/>
              </a:rPr>
              <a:t>   a) K92.2</a:t>
            </a:r>
            <a:endParaRPr lang="tr-TR" sz="2800" dirty="0">
              <a:solidFill>
                <a:srgbClr val="FF0000"/>
              </a:solidFill>
              <a:latin typeface="Times New Roman" pitchFamily="18" charset="0"/>
              <a:cs typeface="Times New Roman" pitchFamily="18" charset="0"/>
            </a:endParaRPr>
          </a:p>
          <a:p>
            <a:pPr marL="514350" indent="-514350">
              <a:buNone/>
            </a:pPr>
            <a:r>
              <a:rPr lang="tr-TR" sz="2800" dirty="0" smtClean="0">
                <a:solidFill>
                  <a:srgbClr val="FF0000"/>
                </a:solidFill>
                <a:latin typeface="Times New Roman" pitchFamily="18" charset="0"/>
                <a:cs typeface="Times New Roman" pitchFamily="18" charset="0"/>
              </a:rPr>
              <a:t>   b) Z21</a:t>
            </a:r>
            <a:r>
              <a:rPr lang="tr-TR" sz="2800" b="1" dirty="0" smtClean="0">
                <a:solidFill>
                  <a:srgbClr val="FF0000"/>
                </a:solidFill>
                <a:latin typeface="Times New Roman" pitchFamily="18" charset="0"/>
                <a:cs typeface="Times New Roman" pitchFamily="18" charset="0"/>
              </a:rPr>
              <a:t> </a:t>
            </a:r>
            <a:endParaRPr lang="tr-TR" sz="2800" b="1" dirty="0">
              <a:solidFill>
                <a:srgbClr val="FF0000"/>
              </a:solidFill>
              <a:latin typeface="Times New Roman" pitchFamily="18" charset="0"/>
              <a:cs typeface="Times New Roman" pitchFamily="18" charset="0"/>
            </a:endParaRPr>
          </a:p>
          <a:p>
            <a:pPr>
              <a:buNone/>
            </a:pPr>
            <a:endParaRPr lang="tr-TR" sz="2800" dirty="0" smtClean="0">
              <a:solidFill>
                <a:srgbClr val="FF0000"/>
              </a:solidFill>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t>
            </a:r>
            <a:r>
              <a:rPr lang="tr-TR" sz="2800" dirty="0" smtClean="0">
                <a:latin typeface="Times New Roman" pitchFamily="18" charset="0"/>
                <a:cs typeface="Times New Roman" pitchFamily="18" charset="0"/>
              </a:rPr>
              <a:t>	</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linds(horizontal)">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764704"/>
            <a:ext cx="8075240" cy="5255096"/>
          </a:xfrm>
        </p:spPr>
        <p:txBody>
          <a:bodyPr>
            <a:normAutofit/>
          </a:bodyPr>
          <a:lstStyle/>
          <a:p>
            <a:pPr>
              <a:buNone/>
            </a:pPr>
            <a:r>
              <a:rPr lang="tr-TR"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6:</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Menenjit nedeniyle tedavi edilmekte olan hastanın HIV ile ilgili tarama testinde ilk sonuç  pozitif çıkmış fakat doğrulama testi negatif olarak tespit edilmiştir. Hasta ileri tetkiklerin yapılması için üst merkeze sevk edilmiştir.</a:t>
            </a:r>
          </a:p>
          <a:p>
            <a:pPr>
              <a:buNone/>
            </a:pP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r>
              <a:rPr lang="tr-TR" sz="2800" b="1" dirty="0" smtClean="0">
                <a:solidFill>
                  <a:srgbClr val="FF0000"/>
                </a:solidFill>
                <a:latin typeface="Times New Roman" pitchFamily="18" charset="0"/>
                <a:cs typeface="Times New Roman" pitchFamily="18" charset="0"/>
              </a:rPr>
              <a:t>Cevap :</a:t>
            </a:r>
            <a:endParaRPr lang="tr-TR" sz="2800" dirty="0" smtClean="0">
              <a:solidFill>
                <a:srgbClr val="FF0000"/>
              </a:solidFill>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 G03.9</a:t>
            </a:r>
          </a:p>
          <a:p>
            <a:pPr>
              <a:buNone/>
            </a:pPr>
            <a:r>
              <a:rPr lang="tr-TR" sz="2800" dirty="0" smtClean="0">
                <a:solidFill>
                  <a:srgbClr val="FF0000"/>
                </a:solidFill>
                <a:latin typeface="Times New Roman" pitchFamily="18" charset="0"/>
                <a:cs typeface="Times New Roman" pitchFamily="18" charset="0"/>
              </a:rPr>
              <a:t>	b) R75</a:t>
            </a:r>
          </a:p>
          <a:p>
            <a:pPr>
              <a:buNone/>
            </a:pPr>
            <a:r>
              <a:rPr lang="tr-TR" sz="2800" dirty="0" smtClean="0">
                <a:solidFill>
                  <a:srgbClr val="FF0000"/>
                </a:solidFill>
                <a:latin typeface="Times New Roman" pitchFamily="18" charset="0"/>
                <a:cs typeface="Times New Roman" pitchFamily="18" charset="0"/>
              </a:rPr>
              <a:t>	</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down)">
                                      <p:cBhvr>
                                        <p:cTn id="10" dur="500"/>
                                        <p:tgtEl>
                                          <p:spTgt spid="3">
                                            <p:txEl>
                                              <p:pRg st="4" end="4"/>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wipe(down)">
                                      <p:cBhvr>
                                        <p:cTn id="13" dur="500"/>
                                        <p:tgtEl>
                                          <p:spTgt spid="3">
                                            <p:txEl>
                                              <p:pRg st="5" end="5"/>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down)">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764704"/>
            <a:ext cx="8219256" cy="5255096"/>
          </a:xfrm>
        </p:spPr>
        <p:txBody>
          <a:bodyPr>
            <a:normAutofit lnSpcReduction="10000"/>
          </a:bodyPr>
          <a:lstStyle/>
          <a:p>
            <a:pPr>
              <a:buNone/>
            </a:pPr>
            <a:r>
              <a:rPr lang="tr-TR" b="1" dirty="0" smtClean="0"/>
              <a:t>	</a:t>
            </a:r>
            <a:r>
              <a:rPr lang="tr-TR" sz="2800" b="1" dirty="0" smtClean="0">
                <a:latin typeface="Times New Roman" pitchFamily="18" charset="0"/>
                <a:cs typeface="Times New Roman" pitchFamily="18" charset="0"/>
              </a:rPr>
              <a:t>Örnek 7:</a:t>
            </a: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Hasta HIV nedeniyle gelişen </a:t>
            </a:r>
            <a:r>
              <a:rPr lang="tr-TR" sz="2800" dirty="0" err="1" smtClean="0">
                <a:latin typeface="Times New Roman" pitchFamily="18" charset="0"/>
                <a:cs typeface="Times New Roman" pitchFamily="18" charset="0"/>
              </a:rPr>
              <a:t>Non</a:t>
            </a: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Hodgkin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lenfoma</a:t>
            </a:r>
            <a:r>
              <a:rPr lang="tr-TR" sz="2800" dirty="0" smtClean="0">
                <a:latin typeface="Times New Roman" pitchFamily="18" charset="0"/>
                <a:cs typeface="Times New Roman" pitchFamily="18" charset="0"/>
              </a:rPr>
              <a:t> nedeniyle yatışı yapılmıştır. 5 gün </a:t>
            </a:r>
            <a:r>
              <a:rPr lang="tr-TR" sz="2800" dirty="0" err="1" smtClean="0">
                <a:latin typeface="Times New Roman" pitchFamily="18" charset="0"/>
                <a:cs typeface="Times New Roman" pitchFamily="18" charset="0"/>
              </a:rPr>
              <a:t>intravenöz</a:t>
            </a:r>
            <a:r>
              <a:rPr lang="tr-TR" sz="2800" dirty="0" smtClean="0">
                <a:latin typeface="Times New Roman" pitchFamily="18" charset="0"/>
                <a:cs typeface="Times New Roman" pitchFamily="18" charset="0"/>
              </a:rPr>
              <a:t> kemoterapi tedavisi uygulanan hasta taburcu edilmiştir.</a:t>
            </a:r>
          </a:p>
          <a:p>
            <a:pPr>
              <a:buNone/>
            </a:pP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r>
              <a:rPr lang="tr-TR" sz="2800" b="1" dirty="0" smtClean="0">
                <a:solidFill>
                  <a:srgbClr val="FF0000"/>
                </a:solidFill>
                <a:latin typeface="Times New Roman" pitchFamily="18" charset="0"/>
                <a:cs typeface="Times New Roman" pitchFamily="18" charset="0"/>
              </a:rPr>
              <a:t>Cevap :</a:t>
            </a:r>
            <a:endParaRPr lang="tr-TR" sz="2800" dirty="0" smtClean="0">
              <a:solidFill>
                <a:srgbClr val="FF0000"/>
              </a:solidFill>
              <a:latin typeface="Times New Roman" pitchFamily="18" charset="0"/>
              <a:cs typeface="Times New Roman" pitchFamily="18" charset="0"/>
            </a:endParaRPr>
          </a:p>
          <a:p>
            <a:pPr>
              <a:buNone/>
            </a:pPr>
            <a:r>
              <a:rPr lang="tr-TR" sz="2800" dirty="0" smtClean="0">
                <a:solidFill>
                  <a:srgbClr val="FF0000"/>
                </a:solidFill>
                <a:latin typeface="Times New Roman" pitchFamily="18" charset="0"/>
                <a:cs typeface="Times New Roman" pitchFamily="18" charset="0"/>
              </a:rPr>
              <a:t>	a) C85.9</a:t>
            </a:r>
          </a:p>
          <a:p>
            <a:pPr>
              <a:buNone/>
            </a:pPr>
            <a:r>
              <a:rPr lang="tr-TR" sz="2800" dirty="0" smtClean="0">
                <a:solidFill>
                  <a:srgbClr val="FF0000"/>
                </a:solidFill>
                <a:latin typeface="Times New Roman" pitchFamily="18" charset="0"/>
                <a:cs typeface="Times New Roman" pitchFamily="18" charset="0"/>
              </a:rPr>
              <a:t>	b) M9591/3</a:t>
            </a:r>
          </a:p>
          <a:p>
            <a:pPr>
              <a:buNone/>
            </a:pPr>
            <a:r>
              <a:rPr lang="tr-TR" sz="2800" dirty="0" smtClean="0">
                <a:solidFill>
                  <a:srgbClr val="FF0000"/>
                </a:solidFill>
                <a:latin typeface="Times New Roman" pitchFamily="18" charset="0"/>
                <a:cs typeface="Times New Roman" pitchFamily="18" charset="0"/>
              </a:rPr>
              <a:t>	c) B21</a:t>
            </a:r>
          </a:p>
          <a:p>
            <a:pPr>
              <a:buNone/>
            </a:pPr>
            <a:r>
              <a:rPr lang="tr-TR" sz="2800" dirty="0" smtClean="0">
                <a:solidFill>
                  <a:srgbClr val="FF0000"/>
                </a:solidFill>
                <a:latin typeface="Times New Roman" pitchFamily="18" charset="0"/>
                <a:cs typeface="Times New Roman" pitchFamily="18" charset="0"/>
              </a:rPr>
              <a:t>	d) 96199-00</a:t>
            </a:r>
            <a:endParaRPr lang="tr-TR" sz="2800" b="1" dirty="0" smtClean="0">
              <a:solidFill>
                <a:srgbClr val="FF0000"/>
              </a:solidFill>
              <a:latin typeface="Times New Roman" pitchFamily="18" charset="0"/>
              <a:cs typeface="Times New Roman" pitchFamily="18" charset="0"/>
            </a:endParaRPr>
          </a:p>
          <a:p>
            <a:pPr>
              <a:buNone/>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down)">
                                      <p:cBhvr>
                                        <p:cTn id="10" dur="500"/>
                                        <p:tgtEl>
                                          <p:spTgt spid="3">
                                            <p:txEl>
                                              <p:pRg st="4" end="4"/>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wipe(down)">
                                      <p:cBhvr>
                                        <p:cTn id="13" dur="500"/>
                                        <p:tgtEl>
                                          <p:spTgt spid="3">
                                            <p:txEl>
                                              <p:pRg st="5" end="5"/>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wipe(down)">
                                      <p:cBhvr>
                                        <p:cTn id="16" dur="500"/>
                                        <p:tgtEl>
                                          <p:spTgt spid="3">
                                            <p:txEl>
                                              <p:pRg st="6" end="6"/>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wipe(down)">
                                      <p:cBhvr>
                                        <p:cTn id="19"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9552" y="548680"/>
            <a:ext cx="8147248" cy="5471120"/>
          </a:xfrm>
        </p:spPr>
        <p:txBody>
          <a:bodyPr>
            <a:normAutofit/>
          </a:bodyPr>
          <a:lstStyle/>
          <a:p>
            <a:pPr>
              <a:buNone/>
            </a:pPr>
            <a:r>
              <a:rPr lang="tr-TR" b="1"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Örnek 8: </a:t>
            </a:r>
          </a:p>
          <a:p>
            <a:pPr>
              <a:buNone/>
            </a:pPr>
            <a:r>
              <a:rPr lang="tr-TR" sz="2800" dirty="0" smtClean="0">
                <a:latin typeface="Times New Roman" pitchFamily="18" charset="0"/>
                <a:cs typeface="Times New Roman" pitchFamily="18" charset="0"/>
              </a:rPr>
              <a:t>	Halsizlik yorgunluk şikayetleriyle başvuran hastada yapılan tetkikler sonucu  demir eksikliği anemisi tespit edilmiştir.Yatışı sırasında 3 ünite eritrosit transfüzyonu yapılıp taburcu edildi.</a:t>
            </a:r>
          </a:p>
          <a:p>
            <a:pPr>
              <a:buNone/>
            </a:pPr>
            <a:endParaRPr lang="tr-TR" sz="2800" dirty="0" smtClean="0">
              <a:latin typeface="Times New Roman" pitchFamily="18" charset="0"/>
              <a:cs typeface="Times New Roman" pitchFamily="18" charset="0"/>
            </a:endParaRPr>
          </a:p>
          <a:p>
            <a:pPr>
              <a:buNone/>
            </a:pPr>
            <a:endParaRPr lang="tr-TR" sz="2800"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r>
              <a:rPr lang="tr-TR" sz="2800" b="1" dirty="0" smtClean="0">
                <a:solidFill>
                  <a:srgbClr val="FF0000"/>
                </a:solidFill>
                <a:latin typeface="Times New Roman" pitchFamily="18" charset="0"/>
                <a:cs typeface="Times New Roman" pitchFamily="18" charset="0"/>
              </a:rPr>
              <a:t>Cevap :</a:t>
            </a:r>
          </a:p>
          <a:p>
            <a:pPr>
              <a:buNone/>
            </a:pPr>
            <a:r>
              <a:rPr lang="tr-TR" sz="2800" dirty="0" smtClean="0">
                <a:solidFill>
                  <a:srgbClr val="FF0000"/>
                </a:solidFill>
                <a:latin typeface="Times New Roman" pitchFamily="18" charset="0"/>
                <a:cs typeface="Times New Roman" pitchFamily="18" charset="0"/>
              </a:rPr>
              <a:t>	a) D50.9</a:t>
            </a:r>
          </a:p>
          <a:p>
            <a:pPr>
              <a:buNone/>
            </a:pPr>
            <a:r>
              <a:rPr lang="tr-TR" sz="2800" dirty="0" smtClean="0">
                <a:solidFill>
                  <a:srgbClr val="FF0000"/>
                </a:solidFill>
                <a:latin typeface="Times New Roman" pitchFamily="18" charset="0"/>
                <a:cs typeface="Times New Roman" pitchFamily="18" charset="0"/>
              </a:rPr>
              <a:t>   b) 13706-02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wipe(down)">
                                      <p:cBhvr>
                                        <p:cTn id="7" dur="500"/>
                                        <p:tgtEl>
                                          <p:spTgt spid="3">
                                            <p:txEl>
                                              <p:pRg st="4" end="4"/>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wipe(down)">
                                      <p:cBhvr>
                                        <p:cTn id="10" dur="500"/>
                                        <p:tgtEl>
                                          <p:spTgt spid="3">
                                            <p:txEl>
                                              <p:pRg st="5" end="5"/>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wipe(down)">
                                      <p:cBhvr>
                                        <p:cTn id="1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706</TotalTime>
  <Words>14</Words>
  <Application>Microsoft Office PowerPoint</Application>
  <PresentationFormat>Ekran Gösterisi (4:3)</PresentationFormat>
  <Paragraphs>172</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Franklin Gothic Book</vt:lpstr>
      <vt:lpstr>Perpetua</vt:lpstr>
      <vt:lpstr>Times New Roman</vt:lpstr>
      <vt:lpstr>Wingdings 2</vt:lpstr>
      <vt:lpstr>Hisse Senedi</vt:lpstr>
      <vt:lpstr>2.Gün Örnekler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ÖRNEKLER</dc:title>
  <dc:creator>umit.basara</dc:creator>
  <cp:lastModifiedBy>Zeynep Köksal</cp:lastModifiedBy>
  <cp:revision>362</cp:revision>
  <dcterms:created xsi:type="dcterms:W3CDTF">2012-12-12T07:12:49Z</dcterms:created>
  <dcterms:modified xsi:type="dcterms:W3CDTF">2018-03-05T09:53:21Z</dcterms:modified>
</cp:coreProperties>
</file>