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7" r:id="rId4"/>
    <p:sldId id="279" r:id="rId5"/>
    <p:sldId id="280" r:id="rId6"/>
    <p:sldId id="28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23074-1543-47E2-9D8D-7EE9E6129A83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BB35C-969C-4FC5-A3A2-2452F9DE9FF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764704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/>
              <a:t>DİNAMİK METAMORFİZMA  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 smtClean="0"/>
              <a:t>Dislokasyon</a:t>
            </a:r>
            <a:r>
              <a:rPr lang="tr-TR" sz="2400" dirty="0"/>
              <a:t>, </a:t>
            </a:r>
            <a:r>
              <a:rPr lang="tr-TR" sz="2400" dirty="0" err="1"/>
              <a:t>kataklastik</a:t>
            </a:r>
            <a:r>
              <a:rPr lang="tr-TR" sz="2400" dirty="0"/>
              <a:t> adı da verilen dinamik </a:t>
            </a:r>
            <a:r>
              <a:rPr lang="tr-TR" sz="2400" dirty="0" err="1"/>
              <a:t>metamorfizma</a:t>
            </a:r>
            <a:r>
              <a:rPr lang="tr-TR" sz="2400" dirty="0"/>
              <a:t>  </a:t>
            </a:r>
            <a:r>
              <a:rPr lang="tr-TR" sz="2400" dirty="0" err="1"/>
              <a:t>kontakt</a:t>
            </a:r>
            <a:r>
              <a:rPr lang="tr-TR" sz="2400" dirty="0"/>
              <a:t> </a:t>
            </a:r>
            <a:r>
              <a:rPr lang="tr-TR" sz="2400" dirty="0" err="1"/>
              <a:t>metamorfizma</a:t>
            </a:r>
            <a:r>
              <a:rPr lang="tr-TR" sz="2400" dirty="0"/>
              <a:t> gibi lokal (yersel) bir </a:t>
            </a:r>
            <a:r>
              <a:rPr lang="tr-TR" sz="2400" dirty="0" err="1"/>
              <a:t>metamorfizma</a:t>
            </a:r>
            <a:r>
              <a:rPr lang="tr-TR" sz="2400" dirty="0"/>
              <a:t> türüdür. Yerkabuğunda fay ve </a:t>
            </a:r>
            <a:r>
              <a:rPr lang="tr-TR" sz="2400" dirty="0" err="1"/>
              <a:t>şaryaj</a:t>
            </a:r>
            <a:r>
              <a:rPr lang="tr-TR" sz="2400" dirty="0"/>
              <a:t> </a:t>
            </a:r>
            <a:r>
              <a:rPr lang="tr-TR" sz="2400" dirty="0" err="1"/>
              <a:t>zonlarında</a:t>
            </a:r>
            <a:r>
              <a:rPr lang="tr-TR" sz="2400" dirty="0"/>
              <a:t> görülür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Orojenik bölgelerde kırılma, kıvrılma ve akmaya neden olan basınçlar etkisiyle kayaçlarda veya kayaç oluşturan minerallerde ortaya çıkan deformasyon bunların elastikiyet sınırını geçerse, kayaç veya mineraller mekanik deformasyona </a:t>
            </a:r>
            <a:r>
              <a:rPr lang="tr-TR" sz="2400" dirty="0" smtClean="0"/>
              <a:t>uğrar, </a:t>
            </a:r>
            <a:r>
              <a:rPr lang="tr-TR" sz="2400" dirty="0"/>
              <a:t>kırılır ve ufalanırlar. Bu süreçte </a:t>
            </a:r>
            <a:r>
              <a:rPr lang="tr-TR" sz="2400" i="1" dirty="0" err="1"/>
              <a:t>kataklaz</a:t>
            </a:r>
            <a:r>
              <a:rPr lang="tr-TR" sz="2400" i="1" dirty="0"/>
              <a:t> </a:t>
            </a:r>
            <a:r>
              <a:rPr lang="tr-TR" sz="2400" dirty="0"/>
              <a:t>ve </a:t>
            </a:r>
            <a:r>
              <a:rPr lang="tr-TR" sz="2400" dirty="0" err="1"/>
              <a:t>kataklaz</a:t>
            </a:r>
            <a:r>
              <a:rPr lang="tr-TR" sz="2400" dirty="0"/>
              <a:t> sonucunda </a:t>
            </a:r>
            <a:r>
              <a:rPr lang="tr-TR" sz="2400" i="1" dirty="0" err="1"/>
              <a:t>kataklastik</a:t>
            </a:r>
            <a:r>
              <a:rPr lang="tr-TR" sz="2400" i="1" dirty="0"/>
              <a:t> kayaçlar</a:t>
            </a:r>
            <a:r>
              <a:rPr lang="tr-TR" sz="2400" dirty="0"/>
              <a:t> oluşur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980728"/>
            <a:ext cx="84249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 </a:t>
            </a:r>
            <a:r>
              <a:rPr lang="tr-TR" sz="2400" b="1" dirty="0"/>
              <a:t>KATAKLASTİK KAYAÇLARIN SAHADA GÖSTERDİKLERİ ÖZELLİKLER </a:t>
            </a:r>
            <a:endParaRPr lang="tr-TR" sz="2400" b="1" dirty="0" smtClean="0"/>
          </a:p>
          <a:p>
            <a:pPr algn="just"/>
            <a:r>
              <a:rPr lang="tr-TR" sz="2400" b="1" dirty="0" smtClean="0"/>
              <a:t> </a:t>
            </a:r>
            <a:endParaRPr lang="tr-TR" sz="2400" dirty="0"/>
          </a:p>
          <a:p>
            <a:pPr algn="just"/>
            <a:r>
              <a:rPr lang="tr-TR" sz="2400" dirty="0" err="1"/>
              <a:t>Kataklastik</a:t>
            </a:r>
            <a:r>
              <a:rPr lang="tr-TR" sz="2400" dirty="0"/>
              <a:t> kayaçları sahada ve el örneğinde </a:t>
            </a:r>
            <a:r>
              <a:rPr lang="tr-TR" sz="2400" dirty="0" err="1" smtClean="0"/>
              <a:t>metasedimanter</a:t>
            </a:r>
            <a:r>
              <a:rPr lang="tr-TR" sz="2400" dirty="0"/>
              <a:t>, </a:t>
            </a:r>
            <a:r>
              <a:rPr lang="tr-TR" sz="2400" dirty="0" err="1" smtClean="0"/>
              <a:t>metavolkanik</a:t>
            </a:r>
            <a:r>
              <a:rPr lang="tr-TR" sz="2400" dirty="0"/>
              <a:t>, volkanik ve ince taneli </a:t>
            </a:r>
            <a:r>
              <a:rPr lang="tr-TR" sz="2400" dirty="0" err="1"/>
              <a:t>plütonik</a:t>
            </a:r>
            <a:r>
              <a:rPr lang="tr-TR" sz="2400" dirty="0"/>
              <a:t> ve damar kayaçları ile karıştırmak mümkündür. Bu kayaçları sahada ve el örneğinde tanımlanmaları zor olmasına rağmen mikroskobik incelemeler ile diğer kayaçlardan kolaylıkla ayırt edilirler. Granit ve benzeri kayaçlar </a:t>
            </a:r>
            <a:r>
              <a:rPr lang="tr-TR" sz="2400" dirty="0" err="1"/>
              <a:t>pelitik</a:t>
            </a:r>
            <a:r>
              <a:rPr lang="tr-TR" sz="2400" dirty="0"/>
              <a:t> kayaçlara oranla </a:t>
            </a:r>
            <a:r>
              <a:rPr lang="tr-TR" sz="2400" dirty="0" err="1"/>
              <a:t>kataklas</a:t>
            </a:r>
            <a:r>
              <a:rPr lang="tr-TR" sz="2400" dirty="0"/>
              <a:t> etkisini daha iyi gösterirler. Bu nedenle </a:t>
            </a:r>
            <a:r>
              <a:rPr lang="tr-TR" sz="2400" dirty="0" err="1"/>
              <a:t>kataklastik</a:t>
            </a:r>
            <a:r>
              <a:rPr lang="tr-TR" sz="2400" dirty="0"/>
              <a:t> kayaçlar </a:t>
            </a:r>
            <a:r>
              <a:rPr lang="tr-TR" sz="2400" dirty="0" err="1"/>
              <a:t>felsik</a:t>
            </a:r>
            <a:r>
              <a:rPr lang="tr-TR" sz="2400" dirty="0"/>
              <a:t>/</a:t>
            </a:r>
            <a:r>
              <a:rPr lang="tr-TR" sz="2400" dirty="0" err="1"/>
              <a:t>sialik</a:t>
            </a:r>
            <a:r>
              <a:rPr lang="tr-TR" sz="2400" dirty="0"/>
              <a:t> bileşime sahiptir. </a:t>
            </a:r>
            <a:r>
              <a:rPr lang="tr-TR" sz="2400" dirty="0" err="1"/>
              <a:t>Mafik</a:t>
            </a:r>
            <a:r>
              <a:rPr lang="tr-TR" sz="2400" dirty="0"/>
              <a:t> kayaçlardan oluşan </a:t>
            </a:r>
            <a:r>
              <a:rPr lang="tr-TR" sz="2400" dirty="0" err="1"/>
              <a:t>kataklastik</a:t>
            </a:r>
            <a:r>
              <a:rPr lang="tr-TR" sz="2400" dirty="0"/>
              <a:t> kayaçlara doğada ender olarak rastlanılır.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3" y="836712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/>
              <a:t>Kataklastik</a:t>
            </a:r>
            <a:r>
              <a:rPr lang="tr-TR" sz="2400" dirty="0"/>
              <a:t> kayaçların tanınmasında yardımcı olan kriterler şunlardır</a:t>
            </a:r>
            <a:r>
              <a:rPr lang="tr-TR" sz="2400" dirty="0" smtClean="0"/>
              <a:t>: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1-Kayaçta </a:t>
            </a:r>
            <a:r>
              <a:rPr lang="tr-TR" sz="2400" dirty="0" err="1"/>
              <a:t>parfiroklastların</a:t>
            </a:r>
            <a:r>
              <a:rPr lang="tr-TR" sz="2400" dirty="0"/>
              <a:t> varlığı ve yönlü dokunun görülmesi</a:t>
            </a:r>
            <a:r>
              <a:rPr lang="tr-TR" sz="2400" dirty="0" smtClean="0"/>
              <a:t>,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2-Çevre kayaçlardan dokusal farklılık gösteren kayaçların varlığı</a:t>
            </a:r>
            <a:r>
              <a:rPr lang="tr-TR" sz="2400" dirty="0" smtClean="0"/>
              <a:t>,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3-Bozunma sonucu ortaya çıkan farklılıklar veya farklı görünüme sahip kıvrımların </a:t>
            </a:r>
            <a:r>
              <a:rPr lang="tr-TR" sz="2400" dirty="0" smtClean="0"/>
              <a:t>bulunması,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 </a:t>
            </a:r>
            <a:r>
              <a:rPr lang="tr-TR" sz="2400" dirty="0"/>
              <a:t>4-</a:t>
            </a:r>
            <a:r>
              <a:rPr lang="tr-TR" sz="2400" dirty="0" err="1"/>
              <a:t>Mineralizasyon</a:t>
            </a:r>
            <a:r>
              <a:rPr lang="tr-TR" sz="2400" dirty="0"/>
              <a:t> ve </a:t>
            </a:r>
            <a:r>
              <a:rPr lang="tr-TR" sz="2400" dirty="0" err="1"/>
              <a:t>alterasyon</a:t>
            </a:r>
            <a:r>
              <a:rPr lang="tr-TR" sz="2400" dirty="0"/>
              <a:t> </a:t>
            </a:r>
            <a:r>
              <a:rPr lang="tr-TR" sz="2400" dirty="0" err="1"/>
              <a:t>zonlarının</a:t>
            </a:r>
            <a:r>
              <a:rPr lang="tr-TR" sz="2400" dirty="0"/>
              <a:t> varlığı: Karbonat ve silis mineralleri çoğunlukla </a:t>
            </a:r>
            <a:r>
              <a:rPr lang="tr-TR" sz="2400" dirty="0" err="1"/>
              <a:t>kataklastik</a:t>
            </a:r>
            <a:r>
              <a:rPr lang="tr-TR" sz="2400" dirty="0"/>
              <a:t> kayaçları kesen çatlak ve damar dolguları şeklinde görülür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98108" y="533400"/>
            <a:ext cx="8702832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tr-TR" dirty="0" smtClean="0"/>
              <a:t>MİNERALLERİN TEKTONİK DEFORMASYONA UĞRAMA DERECELERİNE GÖRE DOKU TÜRLERİ:</a:t>
            </a:r>
          </a:p>
          <a:p>
            <a:pPr marL="342900" indent="-342900" algn="just"/>
            <a:endParaRPr lang="tr-TR" sz="2000" dirty="0"/>
          </a:p>
          <a:p>
            <a:pPr marL="342900" indent="-342900" algn="just"/>
            <a:r>
              <a:rPr lang="tr-TR" sz="2000" dirty="0"/>
              <a:t>Dinamik </a:t>
            </a:r>
            <a:r>
              <a:rPr lang="tr-TR" sz="2000" dirty="0" err="1"/>
              <a:t>metamorfizma</a:t>
            </a:r>
            <a:r>
              <a:rPr lang="tr-TR" sz="2000" dirty="0"/>
              <a:t> sonucu kayaçlar değişik şiddette kırılma, parçalanma</a:t>
            </a:r>
          </a:p>
          <a:p>
            <a:pPr marL="342900" indent="-342900" algn="just"/>
            <a:r>
              <a:rPr lang="tr-TR" sz="2000" dirty="0"/>
              <a:t>ve ufalanmaya uğrarlar. Kayaç bileşenlerinin kenar ve köşelerinde kırılma</a:t>
            </a:r>
          </a:p>
          <a:p>
            <a:pPr marL="342900" indent="-342900" algn="just"/>
            <a:r>
              <a:rPr lang="tr-TR" sz="2000" dirty="0"/>
              <a:t>izleri mikroskop altında belirgin olarak gözlenir. Bu kırılma izlerini minerallerin </a:t>
            </a:r>
          </a:p>
          <a:p>
            <a:pPr marL="342900" indent="-342900" algn="just"/>
            <a:r>
              <a:rPr lang="tr-TR" sz="2000" dirty="0"/>
              <a:t>büyümeleri veya yeniden kristalleşmeleri esnasında kazandıkları özelliklerden</a:t>
            </a:r>
          </a:p>
          <a:p>
            <a:pPr marL="342900" indent="-342900" algn="just"/>
            <a:r>
              <a:rPr lang="tr-TR" sz="2000" dirty="0"/>
              <a:t>ayırmak çok kolaydır. Mekanik ezilme mineral oluşumundan daha sonra </a:t>
            </a:r>
          </a:p>
          <a:p>
            <a:pPr marL="342900" indent="-342900" algn="just"/>
            <a:r>
              <a:rPr lang="tr-TR" sz="2000" dirty="0"/>
              <a:t>gelişen bir süreçtir. </a:t>
            </a:r>
            <a:r>
              <a:rPr lang="tr-TR" sz="2000" dirty="0" err="1"/>
              <a:t>Kristaloblastik</a:t>
            </a:r>
            <a:r>
              <a:rPr lang="tr-TR" sz="2000" dirty="0"/>
              <a:t> dokuya kırılma / ufalanma şiddetine bağlı </a:t>
            </a:r>
          </a:p>
          <a:p>
            <a:pPr marL="342900" indent="-342900" algn="just"/>
            <a:r>
              <a:rPr lang="tr-TR" sz="2000" dirty="0"/>
              <a:t>olarak gruplamak mümkündür. Bunlar;</a:t>
            </a:r>
            <a:endParaRPr lang="en-US" sz="2000" dirty="0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143000" y="3581400"/>
            <a:ext cx="67260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 dirty="0"/>
              <a:t>1. </a:t>
            </a:r>
            <a:r>
              <a:rPr lang="tr-TR" b="1" dirty="0" err="1"/>
              <a:t>Kataklastik</a:t>
            </a:r>
            <a:r>
              <a:rPr lang="tr-TR" b="1" dirty="0"/>
              <a:t>,  2. </a:t>
            </a:r>
            <a:r>
              <a:rPr lang="tr-TR" b="1" dirty="0" err="1"/>
              <a:t>Mörter</a:t>
            </a:r>
            <a:r>
              <a:rPr lang="tr-TR" b="1" dirty="0"/>
              <a:t>, 3. </a:t>
            </a:r>
            <a:r>
              <a:rPr lang="tr-TR" b="1" dirty="0" err="1"/>
              <a:t>Porfiroklastik</a:t>
            </a:r>
            <a:r>
              <a:rPr lang="tr-TR" b="1" dirty="0"/>
              <a:t>, 4. </a:t>
            </a:r>
            <a:r>
              <a:rPr lang="tr-TR" b="1" dirty="0" err="1"/>
              <a:t>Milonit</a:t>
            </a:r>
            <a:r>
              <a:rPr lang="tr-TR" b="1" dirty="0"/>
              <a:t>   5. </a:t>
            </a:r>
            <a:r>
              <a:rPr lang="tr-TR" b="1" dirty="0" err="1"/>
              <a:t>Ultramilonit</a:t>
            </a: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45251" y="457200"/>
            <a:ext cx="8093306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tr-TR" sz="2000" b="1" dirty="0" err="1"/>
              <a:t>Kataklastik</a:t>
            </a:r>
            <a:r>
              <a:rPr lang="tr-TR" sz="2000" b="1" dirty="0"/>
              <a:t> Doku: </a:t>
            </a:r>
            <a:r>
              <a:rPr lang="tr-TR" sz="2000" dirty="0" err="1"/>
              <a:t>Kataklaza</a:t>
            </a:r>
            <a:r>
              <a:rPr lang="tr-TR" sz="2000" dirty="0"/>
              <a:t> uğrayan kayaç bileşenlerinin kırılmış olduğu,</a:t>
            </a:r>
          </a:p>
          <a:p>
            <a:pPr algn="just"/>
            <a:r>
              <a:rPr lang="tr-TR" sz="2000" dirty="0"/>
              <a:t>minerallerin büküldüğü, eğildiği, ikiz lamellerin kırılma ve kaymalarla </a:t>
            </a:r>
          </a:p>
          <a:p>
            <a:pPr algn="just"/>
            <a:r>
              <a:rPr lang="tr-TR" sz="2000" dirty="0"/>
              <a:t>ötelendiği görülür (Şekil 5A). Kuvarslarda kuvvetli bir dalgalı sönme gözlenir. </a:t>
            </a:r>
          </a:p>
          <a:p>
            <a:pPr algn="just"/>
            <a:r>
              <a:rPr lang="tr-TR" sz="2000" dirty="0"/>
              <a:t>Mineral sınırlarında yer alan ufalanmaların varlığı görülür. </a:t>
            </a:r>
            <a:r>
              <a:rPr lang="tr-TR" sz="2000" dirty="0" err="1"/>
              <a:t>Kataklazın</a:t>
            </a:r>
            <a:r>
              <a:rPr lang="tr-TR" sz="2000" dirty="0"/>
              <a:t> </a:t>
            </a:r>
          </a:p>
          <a:p>
            <a:pPr algn="just"/>
            <a:r>
              <a:rPr lang="tr-TR" sz="2000" dirty="0"/>
              <a:t>başlangıç safhasını karakterize eden bir dokusal özelliktir. 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b="1" dirty="0" err="1"/>
              <a:t>Mörter</a:t>
            </a:r>
            <a:r>
              <a:rPr lang="tr-TR" sz="2000" b="1" dirty="0"/>
              <a:t> Doku</a:t>
            </a:r>
            <a:r>
              <a:rPr lang="tr-TR" sz="2000" dirty="0" smtClean="0"/>
              <a:t>: </a:t>
            </a:r>
            <a:r>
              <a:rPr lang="tr-TR" sz="2000" dirty="0" err="1" smtClean="0"/>
              <a:t>Kataklaza</a:t>
            </a:r>
            <a:r>
              <a:rPr lang="tr-TR" sz="2000" dirty="0" smtClean="0"/>
              <a:t> </a:t>
            </a:r>
            <a:r>
              <a:rPr lang="tr-TR" sz="2000" dirty="0"/>
              <a:t>uğrayan kayaç bileşenleri kenar ve köşelerinden</a:t>
            </a:r>
          </a:p>
          <a:p>
            <a:pPr algn="just"/>
            <a:r>
              <a:rPr lang="tr-TR" sz="2000" dirty="0"/>
              <a:t> itibaren parçalanır, ufalanır ve yuvarlak bir görünüm alır (Şekil 5B). </a:t>
            </a:r>
          </a:p>
          <a:p>
            <a:pPr algn="just"/>
            <a:r>
              <a:rPr lang="tr-TR" sz="2000" dirty="0"/>
              <a:t>Tam olarak ufalanmamış büyük mineral parçalarına </a:t>
            </a:r>
            <a:r>
              <a:rPr lang="tr-TR" sz="2000" dirty="0" err="1"/>
              <a:t>porfiroklast</a:t>
            </a:r>
            <a:r>
              <a:rPr lang="tr-TR" sz="2000" dirty="0"/>
              <a:t> adı verilir. </a:t>
            </a:r>
          </a:p>
          <a:p>
            <a:pPr algn="just"/>
            <a:r>
              <a:rPr lang="tr-TR" sz="2000" dirty="0"/>
              <a:t>Bu dokuda </a:t>
            </a:r>
            <a:r>
              <a:rPr lang="tr-TR" sz="2000" dirty="0" err="1"/>
              <a:t>porfiroklast</a:t>
            </a:r>
            <a:r>
              <a:rPr lang="tr-TR" sz="2000" dirty="0"/>
              <a:t> miktarı ufalanma sonucu oluşan küçük taneli </a:t>
            </a:r>
          </a:p>
          <a:p>
            <a:pPr algn="just"/>
            <a:r>
              <a:rPr lang="tr-TR" sz="2000" dirty="0" err="1"/>
              <a:t>matriksten</a:t>
            </a:r>
            <a:r>
              <a:rPr lang="tr-TR" sz="2000" dirty="0"/>
              <a:t> daha fazladır.</a:t>
            </a:r>
            <a:endParaRPr lang="en-US" sz="2000" dirty="0"/>
          </a:p>
        </p:txBody>
      </p:sp>
      <p:pic>
        <p:nvPicPr>
          <p:cNvPr id="2560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005064"/>
            <a:ext cx="25241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295275" y="609600"/>
            <a:ext cx="806656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 b="1" dirty="0" err="1"/>
              <a:t>Porfiroklastik</a:t>
            </a:r>
            <a:r>
              <a:rPr lang="tr-TR" sz="2000" b="1" dirty="0"/>
              <a:t> Doku</a:t>
            </a:r>
            <a:r>
              <a:rPr lang="tr-TR" sz="2000" b="1" dirty="0" smtClean="0"/>
              <a:t>: </a:t>
            </a:r>
            <a:r>
              <a:rPr lang="tr-TR" sz="2000" dirty="0" err="1" smtClean="0"/>
              <a:t>Kataklaz</a:t>
            </a:r>
            <a:r>
              <a:rPr lang="tr-TR" sz="2000" dirty="0" smtClean="0"/>
              <a:t> </a:t>
            </a:r>
            <a:r>
              <a:rPr lang="tr-TR" sz="2000" dirty="0"/>
              <a:t>etkisinin artması ile </a:t>
            </a:r>
            <a:r>
              <a:rPr lang="tr-TR" sz="2000" dirty="0" err="1"/>
              <a:t>mörter</a:t>
            </a:r>
            <a:r>
              <a:rPr lang="tr-TR" sz="2000" dirty="0"/>
              <a:t> dokusundan</a:t>
            </a:r>
          </a:p>
          <a:p>
            <a:r>
              <a:rPr lang="tr-TR" sz="2000" dirty="0"/>
              <a:t> </a:t>
            </a:r>
            <a:r>
              <a:rPr lang="tr-TR" sz="2000" dirty="0" err="1"/>
              <a:t>porfiroklastik</a:t>
            </a:r>
            <a:r>
              <a:rPr lang="tr-TR" sz="2000" dirty="0"/>
              <a:t> dokuya geçilir (Şekil 5c). Kırılma sonucu küçük parçalardan </a:t>
            </a:r>
          </a:p>
          <a:p>
            <a:r>
              <a:rPr lang="tr-TR" sz="2000" dirty="0"/>
              <a:t>oluşan </a:t>
            </a:r>
            <a:r>
              <a:rPr lang="tr-TR" sz="2000" dirty="0" err="1"/>
              <a:t>matriksin</a:t>
            </a:r>
            <a:r>
              <a:rPr lang="tr-TR" sz="2000" dirty="0"/>
              <a:t> miktarına göre daha fazladır. </a:t>
            </a:r>
            <a:r>
              <a:rPr lang="tr-TR" sz="2000" dirty="0" err="1"/>
              <a:t>Porfiroklastlar</a:t>
            </a:r>
            <a:r>
              <a:rPr lang="tr-TR" sz="2000" dirty="0"/>
              <a:t> daha yuvarlak, </a:t>
            </a:r>
          </a:p>
          <a:p>
            <a:r>
              <a:rPr lang="tr-TR" sz="2000" dirty="0"/>
              <a:t>merceksi bir görünümdedir.</a:t>
            </a:r>
          </a:p>
          <a:p>
            <a:endParaRPr lang="tr-TR" sz="2000" b="1" dirty="0"/>
          </a:p>
          <a:p>
            <a:r>
              <a:rPr lang="tr-TR" sz="2000" b="1" dirty="0" err="1"/>
              <a:t>Milonit</a:t>
            </a:r>
            <a:r>
              <a:rPr lang="tr-TR" sz="2000" b="1" dirty="0"/>
              <a:t> Doku</a:t>
            </a:r>
            <a:r>
              <a:rPr lang="tr-TR" sz="2000" dirty="0"/>
              <a:t>: </a:t>
            </a:r>
            <a:r>
              <a:rPr lang="tr-TR" sz="2000" dirty="0" err="1"/>
              <a:t>Kataklazın</a:t>
            </a:r>
            <a:r>
              <a:rPr lang="tr-TR" sz="2000" dirty="0"/>
              <a:t> en etkili olduğu durumlarda ortaya çıkan </a:t>
            </a:r>
          </a:p>
          <a:p>
            <a:r>
              <a:rPr lang="tr-TR" sz="2000" dirty="0"/>
              <a:t>dokusal özelliktir. Kayaç bileşenleri tamamen ufalanmıştır (Şekil 5d).</a:t>
            </a:r>
          </a:p>
          <a:p>
            <a:r>
              <a:rPr lang="tr-TR" sz="2000" dirty="0"/>
              <a:t> Kayaç çok küçük tanelidir. Kayaçta dağınık durumda çok az miktarda </a:t>
            </a:r>
          </a:p>
          <a:p>
            <a:r>
              <a:rPr lang="tr-TR" sz="2000" dirty="0"/>
              <a:t>küçük </a:t>
            </a:r>
            <a:r>
              <a:rPr lang="tr-TR" sz="2000" dirty="0" err="1"/>
              <a:t>porfiroklastların</a:t>
            </a:r>
            <a:r>
              <a:rPr lang="tr-TR" sz="2000" dirty="0"/>
              <a:t> </a:t>
            </a:r>
            <a:r>
              <a:rPr lang="tr-TR" sz="2000" dirty="0" err="1"/>
              <a:t>varlığıda</a:t>
            </a:r>
            <a:r>
              <a:rPr lang="tr-TR" sz="2000" dirty="0"/>
              <a:t> gözlenebilir. </a:t>
            </a:r>
            <a:endParaRPr lang="en-US" sz="2000" dirty="0"/>
          </a:p>
        </p:txBody>
      </p:sp>
      <p:pic>
        <p:nvPicPr>
          <p:cNvPr id="2662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581400"/>
            <a:ext cx="268605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038600"/>
            <a:ext cx="1939925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4191000"/>
            <a:ext cx="1931988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etin kutusu"/>
          <p:cNvSpPr txBox="1"/>
          <p:nvPr/>
        </p:nvSpPr>
        <p:spPr>
          <a:xfrm>
            <a:off x="6477000" y="5791200"/>
            <a:ext cx="183127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dirty="0" err="1"/>
              <a:t>Ultramilonit</a:t>
            </a:r>
            <a:r>
              <a:rPr lang="tr-T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doku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474</Words>
  <Application>Microsoft Office PowerPoint</Application>
  <PresentationFormat>Ekran Gösterisi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ZKarakaş</cp:lastModifiedBy>
  <cp:revision>43</cp:revision>
  <dcterms:created xsi:type="dcterms:W3CDTF">2017-04-26T18:40:05Z</dcterms:created>
  <dcterms:modified xsi:type="dcterms:W3CDTF">2018-04-08T11:09:27Z</dcterms:modified>
</cp:coreProperties>
</file>