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8B396156-3155-4E50-A751-524594E5C1DF}"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FEBECBD-AAC8-44B3-A91B-681CED8A548F}" type="slidenum">
              <a:rPr lang="tr-TR" smtClean="0"/>
              <a:t>‹#›</a:t>
            </a:fld>
            <a:endParaRPr lang="tr-TR"/>
          </a:p>
        </p:txBody>
      </p:sp>
    </p:spTree>
    <p:extLst>
      <p:ext uri="{BB962C8B-B14F-4D97-AF65-F5344CB8AC3E}">
        <p14:creationId xmlns:p14="http://schemas.microsoft.com/office/powerpoint/2010/main" val="1536343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B396156-3155-4E50-A751-524594E5C1DF}"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FEBECBD-AAC8-44B3-A91B-681CED8A548F}" type="slidenum">
              <a:rPr lang="tr-TR" smtClean="0"/>
              <a:t>‹#›</a:t>
            </a:fld>
            <a:endParaRPr lang="tr-TR"/>
          </a:p>
        </p:txBody>
      </p:sp>
    </p:spTree>
    <p:extLst>
      <p:ext uri="{BB962C8B-B14F-4D97-AF65-F5344CB8AC3E}">
        <p14:creationId xmlns:p14="http://schemas.microsoft.com/office/powerpoint/2010/main" val="2060442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B396156-3155-4E50-A751-524594E5C1DF}"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FEBECBD-AAC8-44B3-A91B-681CED8A548F}" type="slidenum">
              <a:rPr lang="tr-TR" smtClean="0"/>
              <a:t>‹#›</a:t>
            </a:fld>
            <a:endParaRPr lang="tr-TR"/>
          </a:p>
        </p:txBody>
      </p:sp>
    </p:spTree>
    <p:extLst>
      <p:ext uri="{BB962C8B-B14F-4D97-AF65-F5344CB8AC3E}">
        <p14:creationId xmlns:p14="http://schemas.microsoft.com/office/powerpoint/2010/main" val="3952216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B396156-3155-4E50-A751-524594E5C1DF}"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FEBECBD-AAC8-44B3-A91B-681CED8A548F}" type="slidenum">
              <a:rPr lang="tr-TR" smtClean="0"/>
              <a:t>‹#›</a:t>
            </a:fld>
            <a:endParaRPr lang="tr-TR"/>
          </a:p>
        </p:txBody>
      </p:sp>
    </p:spTree>
    <p:extLst>
      <p:ext uri="{BB962C8B-B14F-4D97-AF65-F5344CB8AC3E}">
        <p14:creationId xmlns:p14="http://schemas.microsoft.com/office/powerpoint/2010/main" val="652147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B396156-3155-4E50-A751-524594E5C1DF}"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FEBECBD-AAC8-44B3-A91B-681CED8A548F}" type="slidenum">
              <a:rPr lang="tr-TR" smtClean="0"/>
              <a:t>‹#›</a:t>
            </a:fld>
            <a:endParaRPr lang="tr-TR"/>
          </a:p>
        </p:txBody>
      </p:sp>
    </p:spTree>
    <p:extLst>
      <p:ext uri="{BB962C8B-B14F-4D97-AF65-F5344CB8AC3E}">
        <p14:creationId xmlns:p14="http://schemas.microsoft.com/office/powerpoint/2010/main" val="522172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8B396156-3155-4E50-A751-524594E5C1DF}"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FEBECBD-AAC8-44B3-A91B-681CED8A548F}" type="slidenum">
              <a:rPr lang="tr-TR" smtClean="0"/>
              <a:t>‹#›</a:t>
            </a:fld>
            <a:endParaRPr lang="tr-TR"/>
          </a:p>
        </p:txBody>
      </p:sp>
    </p:spTree>
    <p:extLst>
      <p:ext uri="{BB962C8B-B14F-4D97-AF65-F5344CB8AC3E}">
        <p14:creationId xmlns:p14="http://schemas.microsoft.com/office/powerpoint/2010/main" val="902514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8B396156-3155-4E50-A751-524594E5C1DF}" type="datetimeFigureOut">
              <a:rPr lang="tr-TR" smtClean="0"/>
              <a:t>27.7.2021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FEBECBD-AAC8-44B3-A91B-681CED8A548F}" type="slidenum">
              <a:rPr lang="tr-TR" smtClean="0"/>
              <a:t>‹#›</a:t>
            </a:fld>
            <a:endParaRPr lang="tr-TR"/>
          </a:p>
        </p:txBody>
      </p:sp>
    </p:spTree>
    <p:extLst>
      <p:ext uri="{BB962C8B-B14F-4D97-AF65-F5344CB8AC3E}">
        <p14:creationId xmlns:p14="http://schemas.microsoft.com/office/powerpoint/2010/main" val="3886218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8B396156-3155-4E50-A751-524594E5C1DF}" type="datetimeFigureOut">
              <a:rPr lang="tr-TR" smtClean="0"/>
              <a:t>27.7.2021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FEBECBD-AAC8-44B3-A91B-681CED8A548F}" type="slidenum">
              <a:rPr lang="tr-TR" smtClean="0"/>
              <a:t>‹#›</a:t>
            </a:fld>
            <a:endParaRPr lang="tr-TR"/>
          </a:p>
        </p:txBody>
      </p:sp>
    </p:spTree>
    <p:extLst>
      <p:ext uri="{BB962C8B-B14F-4D97-AF65-F5344CB8AC3E}">
        <p14:creationId xmlns:p14="http://schemas.microsoft.com/office/powerpoint/2010/main" val="830994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396156-3155-4E50-A751-524594E5C1DF}" type="datetimeFigureOut">
              <a:rPr lang="tr-TR" smtClean="0"/>
              <a:t>27.7.2021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FEBECBD-AAC8-44B3-A91B-681CED8A548F}" type="slidenum">
              <a:rPr lang="tr-TR" smtClean="0"/>
              <a:t>‹#›</a:t>
            </a:fld>
            <a:endParaRPr lang="tr-TR"/>
          </a:p>
        </p:txBody>
      </p:sp>
    </p:spTree>
    <p:extLst>
      <p:ext uri="{BB962C8B-B14F-4D97-AF65-F5344CB8AC3E}">
        <p14:creationId xmlns:p14="http://schemas.microsoft.com/office/powerpoint/2010/main" val="3636170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B396156-3155-4E50-A751-524594E5C1DF}"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FEBECBD-AAC8-44B3-A91B-681CED8A548F}" type="slidenum">
              <a:rPr lang="tr-TR" smtClean="0"/>
              <a:t>‹#›</a:t>
            </a:fld>
            <a:endParaRPr lang="tr-TR"/>
          </a:p>
        </p:txBody>
      </p:sp>
    </p:spTree>
    <p:extLst>
      <p:ext uri="{BB962C8B-B14F-4D97-AF65-F5344CB8AC3E}">
        <p14:creationId xmlns:p14="http://schemas.microsoft.com/office/powerpoint/2010/main" val="623204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B396156-3155-4E50-A751-524594E5C1DF}"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FEBECBD-AAC8-44B3-A91B-681CED8A548F}" type="slidenum">
              <a:rPr lang="tr-TR" smtClean="0"/>
              <a:t>‹#›</a:t>
            </a:fld>
            <a:endParaRPr lang="tr-TR"/>
          </a:p>
        </p:txBody>
      </p:sp>
    </p:spTree>
    <p:extLst>
      <p:ext uri="{BB962C8B-B14F-4D97-AF65-F5344CB8AC3E}">
        <p14:creationId xmlns:p14="http://schemas.microsoft.com/office/powerpoint/2010/main" val="805733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396156-3155-4E50-A751-524594E5C1DF}" type="datetimeFigureOut">
              <a:rPr lang="tr-TR" smtClean="0"/>
              <a:t>27.7.2021</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EBECBD-AAC8-44B3-A91B-681CED8A548F}" type="slidenum">
              <a:rPr lang="tr-TR" smtClean="0"/>
              <a:t>‹#›</a:t>
            </a:fld>
            <a:endParaRPr lang="tr-TR"/>
          </a:p>
        </p:txBody>
      </p:sp>
    </p:spTree>
    <p:extLst>
      <p:ext uri="{BB962C8B-B14F-4D97-AF65-F5344CB8AC3E}">
        <p14:creationId xmlns:p14="http://schemas.microsoft.com/office/powerpoint/2010/main" val="1564413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928132"/>
          </a:xfrm>
        </p:spPr>
        <p:txBody>
          <a:bodyPr>
            <a:normAutofit/>
          </a:bodyPr>
          <a:lstStyle/>
          <a:p>
            <a:r>
              <a:rPr lang="tr-TR" b="1" dirty="0"/>
              <a:t>KLASİK TİYATRO</a:t>
            </a:r>
            <a:r>
              <a:rPr lang="tr-TR" dirty="0"/>
              <a:t/>
            </a:r>
            <a:br>
              <a:rPr lang="tr-TR" dirty="0"/>
            </a:br>
            <a:endParaRPr lang="tr-TR" dirty="0"/>
          </a:p>
        </p:txBody>
      </p:sp>
      <p:sp>
        <p:nvSpPr>
          <p:cNvPr id="5" name="Content Placeholder 4"/>
          <p:cNvSpPr>
            <a:spLocks noGrp="1"/>
          </p:cNvSpPr>
          <p:nvPr>
            <p:ph idx="1"/>
          </p:nvPr>
        </p:nvSpPr>
        <p:spPr>
          <a:xfrm>
            <a:off x="838200" y="2293257"/>
            <a:ext cx="10515600" cy="3883706"/>
          </a:xfrm>
        </p:spPr>
        <p:txBody>
          <a:bodyPr/>
          <a:lstStyle/>
          <a:p>
            <a:pPr lvl="0"/>
            <a:r>
              <a:rPr lang="tr-TR" sz="3200" dirty="0"/>
              <a:t>17. ve 18. yüzyıllarda Avrupa tiyatrosuna egemen olan Klasik akım, en parlak örneklerini Fransız tiyatrosunda verir. Klasisizm sadece Fransa’ya özgü değil; Fransa’dan yayılarak Avrupa’ya egemen oluyor. Klasisizm, mutlak monarşiyle yakından ilişkili. </a:t>
            </a:r>
          </a:p>
          <a:p>
            <a:endParaRPr lang="tr-TR" dirty="0"/>
          </a:p>
        </p:txBody>
      </p:sp>
    </p:spTree>
    <p:extLst>
      <p:ext uri="{BB962C8B-B14F-4D97-AF65-F5344CB8AC3E}">
        <p14:creationId xmlns:p14="http://schemas.microsoft.com/office/powerpoint/2010/main" val="891664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45029"/>
            <a:ext cx="10515600" cy="4920342"/>
          </a:xfrm>
        </p:spPr>
        <p:txBody>
          <a:bodyPr/>
          <a:lstStyle/>
          <a:p>
            <a:pPr lvl="0"/>
            <a:r>
              <a:rPr lang="tr-TR" sz="3200" dirty="0"/>
              <a:t>Krallık hem Fransa’da da hem de İngiltere’de sanat, kültür ve tiyatroyu desteklemektedir. Tiyatro sanatı büyük oranda sarayın gözetimi ve denetimindedir. İngiltere’de Püritenlerin egemen olduğu Cromwell döneminde tiyatrolar kapatılmıştır (1634-1660). Püritenlerin tiyatroya karşı çıkarken, sarayın tiyatroyu desteklemesiyle bir canlanma görünür. </a:t>
            </a:r>
          </a:p>
          <a:p>
            <a:pPr marL="0" indent="0">
              <a:buNone/>
            </a:pPr>
            <a:endParaRPr lang="tr-TR" dirty="0"/>
          </a:p>
        </p:txBody>
      </p:sp>
    </p:spTree>
    <p:extLst>
      <p:ext uri="{BB962C8B-B14F-4D97-AF65-F5344CB8AC3E}">
        <p14:creationId xmlns:p14="http://schemas.microsoft.com/office/powerpoint/2010/main" val="1990859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22515"/>
            <a:ext cx="10515600" cy="5704114"/>
          </a:xfrm>
        </p:spPr>
        <p:txBody>
          <a:bodyPr>
            <a:normAutofit/>
          </a:bodyPr>
          <a:lstStyle/>
          <a:p>
            <a:pPr lvl="0"/>
            <a:r>
              <a:rPr lang="tr-TR" sz="3200" dirty="0"/>
              <a:t>Saray yaşamının zenginlik ve görkem etrafında şekillenen yapısı tiyatroyu da etkilemektedir. Bu dönemde sanatçıların korunduğunu ve sanatın sarayın üstünlüğünü gösterme biçimlerinden biri olduğunu söyleyebiliriz. </a:t>
            </a:r>
          </a:p>
          <a:p>
            <a:pPr lvl="0"/>
            <a:r>
              <a:rPr lang="tr-TR" sz="3200" dirty="0"/>
              <a:t>Böylece klasik tiyatro paradigması, saray tiyatrosu ve halk tiyatrosu arasındaki ayrımın net bir biçimde tartışıldığı bir tiyatrodur. Saray, tiyatroyu kendi beğeni ve yasaları çerçevesinde güdülemek isterken, tiyatronun da çeşitli yasalar etrafında örgütlenmek istediğine tanıklık ederiz. Bu durumda tiyatronun eğitici ve toplumsal yasalarını koruyucu bir değer taşıması beklenir. </a:t>
            </a:r>
          </a:p>
          <a:p>
            <a:endParaRPr lang="tr-TR" dirty="0"/>
          </a:p>
        </p:txBody>
      </p:sp>
    </p:spTree>
    <p:extLst>
      <p:ext uri="{BB962C8B-B14F-4D97-AF65-F5344CB8AC3E}">
        <p14:creationId xmlns:p14="http://schemas.microsoft.com/office/powerpoint/2010/main" val="2107658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75657"/>
            <a:ext cx="10515600" cy="4093030"/>
          </a:xfrm>
        </p:spPr>
        <p:txBody>
          <a:bodyPr/>
          <a:lstStyle/>
          <a:p>
            <a:pPr lvl="0"/>
            <a:r>
              <a:rPr lang="tr-TR" sz="3200" dirty="0"/>
              <a:t>Klasisizm Antik kültürü yeniden canlandırma amacını taşır. Antik Yunan tiyatrosunu örnek alır. Dönemin etkisi olarak akla ve ahlak değerlerine bağlılık, pek çok biçim tartışmasını beraberinde getirir. Tiyatronun biçimsel kurallarıyla eğitici görevini birlikte düşünmek gerekir. </a:t>
            </a:r>
          </a:p>
          <a:p>
            <a:endParaRPr lang="tr-TR" dirty="0"/>
          </a:p>
        </p:txBody>
      </p:sp>
    </p:spTree>
    <p:extLst>
      <p:ext uri="{BB962C8B-B14F-4D97-AF65-F5344CB8AC3E}">
        <p14:creationId xmlns:p14="http://schemas.microsoft.com/office/powerpoint/2010/main" val="2132683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Neoklasik ideal</a:t>
            </a:r>
            <a:r>
              <a:rPr lang="tr-TR" dirty="0"/>
              <a:t/>
            </a:r>
            <a:br>
              <a:rPr lang="tr-TR" dirty="0"/>
            </a:br>
            <a:endParaRPr lang="tr-TR" dirty="0"/>
          </a:p>
        </p:txBody>
      </p:sp>
      <p:sp>
        <p:nvSpPr>
          <p:cNvPr id="3" name="Content Placeholder 2"/>
          <p:cNvSpPr>
            <a:spLocks noGrp="1"/>
          </p:cNvSpPr>
          <p:nvPr>
            <p:ph idx="1"/>
          </p:nvPr>
        </p:nvSpPr>
        <p:spPr/>
        <p:txBody>
          <a:bodyPr/>
          <a:lstStyle/>
          <a:p>
            <a:r>
              <a:rPr lang="tr-TR" sz="3200" dirty="0"/>
              <a:t>“-Türler kesinlikle tragedya ve komedyayla sınırlandırılmalı ve bu ikisi birbiriyle karıştırılmamalıdır,</a:t>
            </a:r>
          </a:p>
          <a:p>
            <a:r>
              <a:rPr lang="tr-TR" sz="3200" dirty="0"/>
              <a:t>-	Tragedya kraliyeti ve asilleri ele almalı; komedya ise orta ve alt sınıfları konu almalıdır,</a:t>
            </a:r>
          </a:p>
          <a:p>
            <a:r>
              <a:rPr lang="tr-TR" sz="3200" dirty="0"/>
              <a:t>-	Oyun kişileri kendi sosyal statülerine, cinsiyetlerine ve etnik kökenlerine uygun bir şekilde hareket etmelidir (</a:t>
            </a:r>
            <a:r>
              <a:rPr lang="tr-TR" sz="3200" i="1" dirty="0"/>
              <a:t>decorum</a:t>
            </a:r>
            <a:r>
              <a:rPr lang="tr-TR" sz="3200" dirty="0"/>
              <a:t>), </a:t>
            </a:r>
          </a:p>
          <a:p>
            <a:endParaRPr lang="tr-TR" dirty="0"/>
          </a:p>
        </p:txBody>
      </p:sp>
    </p:spTree>
    <p:extLst>
      <p:ext uri="{BB962C8B-B14F-4D97-AF65-F5344CB8AC3E}">
        <p14:creationId xmlns:p14="http://schemas.microsoft.com/office/powerpoint/2010/main" val="3954274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86971"/>
            <a:ext cx="10515600" cy="5189992"/>
          </a:xfrm>
        </p:spPr>
        <p:txBody>
          <a:bodyPr/>
          <a:lstStyle/>
          <a:p>
            <a:r>
              <a:rPr lang="tr-TR" sz="3200" dirty="0"/>
              <a:t>-Tüm oyunlar beş perde olacak şekilde yazılmalıdır,</a:t>
            </a:r>
          </a:p>
          <a:p>
            <a:r>
              <a:rPr lang="tr-TR" sz="3200" dirty="0"/>
              <a:t>-Tüm oyunlar zaman (tüm olaylar yirmi dört saat içinde olup bitmelidir), mekan (oyunlar tek bir mekanda geçmelidir) ve olay (oyunlarda tek bir olay örgüsü olmalıdır) bütünlüğünü gözetmelidir,</a:t>
            </a:r>
          </a:p>
          <a:p>
            <a:r>
              <a:rPr lang="tr-TR" sz="3200" dirty="0"/>
              <a:t>-Tüm oyunlar “şiirsel adalet” (ilahi adalet) kavramını yüceltmelidir. (Kötü cezalandırılmalı, iyi ödüllendirilmelidir.)” (Bockett, Ball, Tiyatronun Temelleri, s.125)</a:t>
            </a:r>
          </a:p>
          <a:p>
            <a:endParaRPr lang="tr-TR" dirty="0"/>
          </a:p>
        </p:txBody>
      </p:sp>
    </p:spTree>
    <p:extLst>
      <p:ext uri="{BB962C8B-B14F-4D97-AF65-F5344CB8AC3E}">
        <p14:creationId xmlns:p14="http://schemas.microsoft.com/office/powerpoint/2010/main" val="13669381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296</Words>
  <Application>Microsoft Office PowerPoint</Application>
  <PresentationFormat>Geniş ekran</PresentationFormat>
  <Paragraphs>13</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Theme</vt:lpstr>
      <vt:lpstr>KLASİK TİYATRO </vt:lpstr>
      <vt:lpstr>PowerPoint Sunusu</vt:lpstr>
      <vt:lpstr>PowerPoint Sunusu</vt:lpstr>
      <vt:lpstr>PowerPoint Sunusu</vt:lpstr>
      <vt:lpstr>Neoklasik ideal </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KLASİK TİYATRO</dc:title>
  <dc:creator>Burak Toksoy</dc:creator>
  <cp:lastModifiedBy>duygu toksoy</cp:lastModifiedBy>
  <cp:revision>2</cp:revision>
  <dcterms:created xsi:type="dcterms:W3CDTF">2021-07-25T15:03:06Z</dcterms:created>
  <dcterms:modified xsi:type="dcterms:W3CDTF">2021-07-27T06:08:45Z</dcterms:modified>
</cp:coreProperties>
</file>