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76"/>
  </p:normalViewPr>
  <p:slideViewPr>
    <p:cSldViewPr snapToGrid="0" snapToObjects="1">
      <p:cViewPr varScale="1">
        <p:scale>
          <a:sx n="112" d="100"/>
          <a:sy n="112" d="100"/>
        </p:scale>
        <p:origin x="5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tıklayın</a:t>
            </a:r>
            <a:endParaRPr lang="tr-T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A3AF423D-D8E9-6145-B525-CC4BAEB89B1E}" type="datetimeFigureOut">
              <a:rPr lang="tr-TR" smtClean="0"/>
              <a:t>4.04.2018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E1D9B7-5C71-5F48-B1AE-B4195A208B80}" type="slidenum">
              <a:rPr lang="tr-TR" smtClean="0"/>
              <a:t>‹#›</a:t>
            </a:fld>
            <a:endParaRPr lang="tr-TR"/>
          </a:p>
        </p:txBody>
      </p:sp>
    </p:spTree>
    <p:extLst>
      <p:ext uri="{BB962C8B-B14F-4D97-AF65-F5344CB8AC3E}">
        <p14:creationId xmlns:p14="http://schemas.microsoft.com/office/powerpoint/2010/main" val="19389203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Dikey Metin Yer Tutucusu 2"/>
          <p:cNvSpPr>
            <a:spLocks noGrp="1"/>
          </p:cNvSpPr>
          <p:nvPr>
            <p:ph type="body" orient="vert" idx="1"/>
          </p:nvPr>
        </p:nvSpPr>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3AF423D-D8E9-6145-B525-CC4BAEB89B1E}" type="datetimeFigureOut">
              <a:rPr lang="tr-TR" smtClean="0"/>
              <a:t>4.04.2018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E1D9B7-5C71-5F48-B1AE-B4195A208B80}" type="slidenum">
              <a:rPr lang="tr-TR" smtClean="0"/>
              <a:t>‹#›</a:t>
            </a:fld>
            <a:endParaRPr lang="tr-TR"/>
          </a:p>
        </p:txBody>
      </p:sp>
    </p:spTree>
    <p:extLst>
      <p:ext uri="{BB962C8B-B14F-4D97-AF65-F5344CB8AC3E}">
        <p14:creationId xmlns:p14="http://schemas.microsoft.com/office/powerpoint/2010/main" val="279865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tıklayın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3AF423D-D8E9-6145-B525-CC4BAEB89B1E}" type="datetimeFigureOut">
              <a:rPr lang="tr-TR" smtClean="0"/>
              <a:t>4.04.2018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E1D9B7-5C71-5F48-B1AE-B4195A208B80}" type="slidenum">
              <a:rPr lang="tr-TR" smtClean="0"/>
              <a:t>‹#›</a:t>
            </a:fld>
            <a:endParaRPr lang="tr-TR"/>
          </a:p>
        </p:txBody>
      </p:sp>
    </p:spTree>
    <p:extLst>
      <p:ext uri="{BB962C8B-B14F-4D97-AF65-F5344CB8AC3E}">
        <p14:creationId xmlns:p14="http://schemas.microsoft.com/office/powerpoint/2010/main" val="703985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idx="1"/>
          </p:nvPr>
        </p:nvSpPr>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3AF423D-D8E9-6145-B525-CC4BAEB89B1E}" type="datetimeFigureOut">
              <a:rPr lang="tr-TR" smtClean="0"/>
              <a:t>4.04.2018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E1D9B7-5C71-5F48-B1AE-B4195A208B80}" type="slidenum">
              <a:rPr lang="tr-TR" smtClean="0"/>
              <a:t>‹#›</a:t>
            </a:fld>
            <a:endParaRPr lang="tr-TR"/>
          </a:p>
        </p:txBody>
      </p:sp>
    </p:spTree>
    <p:extLst>
      <p:ext uri="{BB962C8B-B14F-4D97-AF65-F5344CB8AC3E}">
        <p14:creationId xmlns:p14="http://schemas.microsoft.com/office/powerpoint/2010/main" val="1518135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tıklayın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Ana metin stillerini düzenlemek için tıklayın</a:t>
            </a:r>
          </a:p>
        </p:txBody>
      </p:sp>
      <p:sp>
        <p:nvSpPr>
          <p:cNvPr id="4" name="Veri Yer Tutucusu 3"/>
          <p:cNvSpPr>
            <a:spLocks noGrp="1"/>
          </p:cNvSpPr>
          <p:nvPr>
            <p:ph type="dt" sz="half" idx="10"/>
          </p:nvPr>
        </p:nvSpPr>
        <p:spPr/>
        <p:txBody>
          <a:bodyPr/>
          <a:lstStyle/>
          <a:p>
            <a:fld id="{A3AF423D-D8E9-6145-B525-CC4BAEB89B1E}" type="datetimeFigureOut">
              <a:rPr lang="tr-TR" smtClean="0"/>
              <a:t>4.04.2018</a:t>
            </a:fld>
            <a:endParaRPr lang="tr-TR"/>
          </a:p>
        </p:txBody>
      </p:sp>
      <p:sp>
        <p:nvSpPr>
          <p:cNvPr id="5" name="Alt 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E1D9B7-5C71-5F48-B1AE-B4195A208B80}" type="slidenum">
              <a:rPr lang="tr-TR" smtClean="0"/>
              <a:t>‹#›</a:t>
            </a:fld>
            <a:endParaRPr lang="tr-TR"/>
          </a:p>
        </p:txBody>
      </p:sp>
    </p:spTree>
    <p:extLst>
      <p:ext uri="{BB962C8B-B14F-4D97-AF65-F5344CB8AC3E}">
        <p14:creationId xmlns:p14="http://schemas.microsoft.com/office/powerpoint/2010/main" val="1044289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3AF423D-D8E9-6145-B525-CC4BAEB89B1E}" type="datetimeFigureOut">
              <a:rPr lang="tr-TR" smtClean="0"/>
              <a:t>4.04.2018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E1D9B7-5C71-5F48-B1AE-B4195A208B80}" type="slidenum">
              <a:rPr lang="tr-TR" smtClean="0"/>
              <a:t>‹#›</a:t>
            </a:fld>
            <a:endParaRPr lang="tr-TR"/>
          </a:p>
        </p:txBody>
      </p:sp>
    </p:spTree>
    <p:extLst>
      <p:ext uri="{BB962C8B-B14F-4D97-AF65-F5344CB8AC3E}">
        <p14:creationId xmlns:p14="http://schemas.microsoft.com/office/powerpoint/2010/main" val="2139901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smtClean="0"/>
              <a:t>Asıl başlık stili için tıklayın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3AF423D-D8E9-6145-B525-CC4BAEB89B1E}" type="datetimeFigureOut">
              <a:rPr lang="tr-TR" smtClean="0"/>
              <a:t>4.04.2018</a:t>
            </a:fld>
            <a:endParaRPr lang="tr-TR"/>
          </a:p>
        </p:txBody>
      </p:sp>
      <p:sp>
        <p:nvSpPr>
          <p:cNvPr id="8" name="Alt 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2E1D9B7-5C71-5F48-B1AE-B4195A208B80}" type="slidenum">
              <a:rPr lang="tr-TR" smtClean="0"/>
              <a:t>‹#›</a:t>
            </a:fld>
            <a:endParaRPr lang="tr-TR"/>
          </a:p>
        </p:txBody>
      </p:sp>
    </p:spTree>
    <p:extLst>
      <p:ext uri="{BB962C8B-B14F-4D97-AF65-F5344CB8AC3E}">
        <p14:creationId xmlns:p14="http://schemas.microsoft.com/office/powerpoint/2010/main" val="1422849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tıklayın</a:t>
            </a:r>
            <a:endParaRPr lang="tr-TR"/>
          </a:p>
        </p:txBody>
      </p:sp>
      <p:sp>
        <p:nvSpPr>
          <p:cNvPr id="3" name="Veri Yer Tutucusu 2"/>
          <p:cNvSpPr>
            <a:spLocks noGrp="1"/>
          </p:cNvSpPr>
          <p:nvPr>
            <p:ph type="dt" sz="half" idx="10"/>
          </p:nvPr>
        </p:nvSpPr>
        <p:spPr/>
        <p:txBody>
          <a:bodyPr/>
          <a:lstStyle/>
          <a:p>
            <a:fld id="{A3AF423D-D8E9-6145-B525-CC4BAEB89B1E}" type="datetimeFigureOut">
              <a:rPr lang="tr-TR" smtClean="0"/>
              <a:t>4.04.2018</a:t>
            </a:fld>
            <a:endParaRPr lang="tr-TR"/>
          </a:p>
        </p:txBody>
      </p:sp>
      <p:sp>
        <p:nvSpPr>
          <p:cNvPr id="4" name="Alt 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2E1D9B7-5C71-5F48-B1AE-B4195A208B80}" type="slidenum">
              <a:rPr lang="tr-TR" smtClean="0"/>
              <a:t>‹#›</a:t>
            </a:fld>
            <a:endParaRPr lang="tr-TR"/>
          </a:p>
        </p:txBody>
      </p:sp>
    </p:spTree>
    <p:extLst>
      <p:ext uri="{BB962C8B-B14F-4D97-AF65-F5344CB8AC3E}">
        <p14:creationId xmlns:p14="http://schemas.microsoft.com/office/powerpoint/2010/main" val="1594347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3AF423D-D8E9-6145-B525-CC4BAEB89B1E}" type="datetimeFigureOut">
              <a:rPr lang="tr-TR" smtClean="0"/>
              <a:t>4.04.2018</a:t>
            </a:fld>
            <a:endParaRPr lang="tr-TR"/>
          </a:p>
        </p:txBody>
      </p:sp>
      <p:sp>
        <p:nvSpPr>
          <p:cNvPr id="3" name="Alt 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2E1D9B7-5C71-5F48-B1AE-B4195A208B80}" type="slidenum">
              <a:rPr lang="tr-TR" smtClean="0"/>
              <a:t>‹#›</a:t>
            </a:fld>
            <a:endParaRPr lang="tr-TR"/>
          </a:p>
        </p:txBody>
      </p:sp>
    </p:spTree>
    <p:extLst>
      <p:ext uri="{BB962C8B-B14F-4D97-AF65-F5344CB8AC3E}">
        <p14:creationId xmlns:p14="http://schemas.microsoft.com/office/powerpoint/2010/main" val="2038699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A3AF423D-D8E9-6145-B525-CC4BAEB89B1E}" type="datetimeFigureOut">
              <a:rPr lang="tr-TR" smtClean="0"/>
              <a:t>4.04.2018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E1D9B7-5C71-5F48-B1AE-B4195A208B80}" type="slidenum">
              <a:rPr lang="tr-TR" smtClean="0"/>
              <a:t>‹#›</a:t>
            </a:fld>
            <a:endParaRPr lang="tr-TR"/>
          </a:p>
        </p:txBody>
      </p:sp>
    </p:spTree>
    <p:extLst>
      <p:ext uri="{BB962C8B-B14F-4D97-AF65-F5344CB8AC3E}">
        <p14:creationId xmlns:p14="http://schemas.microsoft.com/office/powerpoint/2010/main" val="1327127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tıklayın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Ana metin stillerini düzenlemek için tıklayın</a:t>
            </a:r>
          </a:p>
        </p:txBody>
      </p:sp>
      <p:sp>
        <p:nvSpPr>
          <p:cNvPr id="5" name="Veri Yer Tutucusu 4"/>
          <p:cNvSpPr>
            <a:spLocks noGrp="1"/>
          </p:cNvSpPr>
          <p:nvPr>
            <p:ph type="dt" sz="half" idx="10"/>
          </p:nvPr>
        </p:nvSpPr>
        <p:spPr/>
        <p:txBody>
          <a:bodyPr/>
          <a:lstStyle/>
          <a:p>
            <a:fld id="{A3AF423D-D8E9-6145-B525-CC4BAEB89B1E}" type="datetimeFigureOut">
              <a:rPr lang="tr-TR" smtClean="0"/>
              <a:t>4.04.2018</a:t>
            </a:fld>
            <a:endParaRPr lang="tr-TR"/>
          </a:p>
        </p:txBody>
      </p:sp>
      <p:sp>
        <p:nvSpPr>
          <p:cNvPr id="6" name="Alt 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E1D9B7-5C71-5F48-B1AE-B4195A208B80}" type="slidenum">
              <a:rPr lang="tr-TR" smtClean="0"/>
              <a:t>‹#›</a:t>
            </a:fld>
            <a:endParaRPr lang="tr-TR"/>
          </a:p>
        </p:txBody>
      </p:sp>
    </p:spTree>
    <p:extLst>
      <p:ext uri="{BB962C8B-B14F-4D97-AF65-F5344CB8AC3E}">
        <p14:creationId xmlns:p14="http://schemas.microsoft.com/office/powerpoint/2010/main" val="126177669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tıklayın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AF423D-D8E9-6145-B525-CC4BAEB89B1E}" type="datetimeFigureOut">
              <a:rPr lang="tr-TR" smtClean="0"/>
              <a:t>4.04.2018</a:t>
            </a:fld>
            <a:endParaRPr lang="tr-TR"/>
          </a:p>
        </p:txBody>
      </p:sp>
      <p:sp>
        <p:nvSpPr>
          <p:cNvPr id="5" name="Alt 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E1D9B7-5C71-5F48-B1AE-B4195A208B80}" type="slidenum">
              <a:rPr lang="tr-TR" smtClean="0"/>
              <a:t>‹#›</a:t>
            </a:fld>
            <a:endParaRPr lang="tr-TR"/>
          </a:p>
        </p:txBody>
      </p:sp>
    </p:spTree>
    <p:extLst>
      <p:ext uri="{BB962C8B-B14F-4D97-AF65-F5344CB8AC3E}">
        <p14:creationId xmlns:p14="http://schemas.microsoft.com/office/powerpoint/2010/main" val="707467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Kamu tüzel kişiliği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4968552"/>
          </a:xfrm>
        </p:spPr>
        <p:txBody>
          <a:bodyPr>
            <a:noAutofit/>
          </a:bodyPr>
          <a:lstStyle/>
          <a:p>
            <a:r>
              <a:rPr lang="tr-TR" sz="2400" u="sng" dirty="0">
                <a:latin typeface="Bookman Old Style" pitchFamily="18" charset="0"/>
              </a:rPr>
              <a:t>Kişi</a:t>
            </a:r>
            <a:r>
              <a:rPr lang="tr-TR" sz="2400" dirty="0">
                <a:latin typeface="Bookman Old Style" pitchFamily="18" charset="0"/>
              </a:rPr>
              <a:t>, hak ve borçlara sahip olabilen varlıklardır.</a:t>
            </a:r>
          </a:p>
          <a:p>
            <a:r>
              <a:rPr lang="tr-TR" sz="2400" u="sng" dirty="0">
                <a:latin typeface="Bookman Old Style" pitchFamily="18" charset="0"/>
              </a:rPr>
              <a:t>Tüzel kişilik</a:t>
            </a:r>
            <a:r>
              <a:rPr lang="tr-TR" sz="2400" dirty="0">
                <a:latin typeface="Bookman Old Style" pitchFamily="18" charset="0"/>
              </a:rPr>
              <a:t>, birden fazla kişinin belli bir amaç doğrultusunda bir araya gelmesiyle oluşmuş, hak ve borçlara sahip olabilen, kendisini oluşturan gerçek kişilerin dışında ayrı bir hukuki varlığa sahip olan topluluklardır. </a:t>
            </a:r>
          </a:p>
          <a:p>
            <a:r>
              <a:rPr lang="tr-TR" sz="2400" u="sng" dirty="0">
                <a:latin typeface="Bookman Old Style" pitchFamily="18" charset="0"/>
              </a:rPr>
              <a:t>Kamu tüzel kişiliği</a:t>
            </a:r>
            <a:r>
              <a:rPr lang="tr-TR" sz="2400" dirty="0">
                <a:latin typeface="Bookman Old Style" pitchFamily="18" charset="0"/>
              </a:rPr>
              <a:t>: devlet tarafından kanunla veya kanunun verdiği yetkiye dayanılarak idare tarafından kurulan, kamu yararının gerçekleşmesi için çalışan, kamu gücü ve ayrıcalıklarına sahip olması dolayısıyla özel hukuk gerçek ve tüzel kişilerinden üstün konumda olan hukuki varlıklardır. </a:t>
            </a:r>
          </a:p>
        </p:txBody>
      </p:sp>
    </p:spTree>
    <p:extLst>
      <p:ext uri="{BB962C8B-B14F-4D97-AF65-F5344CB8AC3E}">
        <p14:creationId xmlns:p14="http://schemas.microsoft.com/office/powerpoint/2010/main" val="15083572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İdarenin bütünlüğü</a:t>
            </a:r>
            <a:r>
              <a:rPr lang="tr-TR" sz="3200" b="1" dirty="0">
                <a:latin typeface="Bookman Old Style" panose="02050604050505020204" pitchFamily="18" charset="0"/>
                <a:sym typeface="Wingdings" panose="05000000000000000000" pitchFamily="2" charset="2"/>
              </a:rPr>
              <a:t> </a:t>
            </a:r>
            <a:r>
              <a:rPr lang="tr-TR" sz="3200" b="1" dirty="0">
                <a:latin typeface="Bookman Old Style" panose="02050604050505020204" pitchFamily="18" charset="0"/>
              </a:rPr>
              <a:t>İdari vesayet</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301208"/>
          </a:xfrm>
        </p:spPr>
        <p:txBody>
          <a:bodyPr>
            <a:noAutofit/>
          </a:bodyPr>
          <a:lstStyle/>
          <a:p>
            <a:pPr marL="0" indent="0">
              <a:buNone/>
            </a:pPr>
            <a:endParaRPr lang="tr-TR" sz="2400" u="sng" dirty="0">
              <a:latin typeface="Bookman Old Style" panose="02050604050505020204" pitchFamily="18" charset="0"/>
            </a:endParaRPr>
          </a:p>
          <a:p>
            <a:pPr marL="0" indent="0">
              <a:buNone/>
            </a:pPr>
            <a:r>
              <a:rPr lang="tr-TR" sz="2400" u="sng" dirty="0">
                <a:latin typeface="Bookman Old Style" panose="02050604050505020204" pitchFamily="18" charset="0"/>
              </a:rPr>
              <a:t>Kişiler/organlar üzerinde</a:t>
            </a:r>
            <a:r>
              <a:rPr lang="tr-TR" sz="2400" dirty="0">
                <a:latin typeface="Bookman Old Style" panose="02050604050505020204" pitchFamily="18" charset="0"/>
              </a:rPr>
              <a:t>: mahalli idare organlarının geçici olarak görevden uzaklaştırılması/meslek kuruluşlarının sorumlu organlarının geçici olarak görevden uzaklaştırılması</a:t>
            </a:r>
          </a:p>
          <a:p>
            <a:pPr marL="0" indent="0">
              <a:buNone/>
            </a:pPr>
            <a:endParaRPr lang="tr-TR" sz="2400" dirty="0">
              <a:latin typeface="Bookman Old Style" panose="02050604050505020204" pitchFamily="18" charset="0"/>
            </a:endParaRPr>
          </a:p>
          <a:p>
            <a:pPr marL="0" indent="0">
              <a:buNone/>
            </a:pPr>
            <a:r>
              <a:rPr lang="tr-TR" sz="2400" u="sng" dirty="0">
                <a:latin typeface="Bookman Old Style" pitchFamily="18" charset="0"/>
                <a:sym typeface="Wingdings" panose="05000000000000000000" pitchFamily="2" charset="2"/>
              </a:rPr>
              <a:t>İşlemler üzerinde</a:t>
            </a:r>
            <a:r>
              <a:rPr lang="tr-TR" sz="2400" dirty="0">
                <a:latin typeface="Bookman Old Style" pitchFamily="18" charset="0"/>
                <a:sym typeface="Wingdings" panose="05000000000000000000" pitchFamily="2" charset="2"/>
              </a:rPr>
              <a:t>: iptal/onama/</a:t>
            </a:r>
            <a:r>
              <a:rPr lang="tr-TR" sz="2400" u="sng" dirty="0">
                <a:latin typeface="Bookman Old Style" pitchFamily="18" charset="0"/>
                <a:sym typeface="Wingdings" panose="05000000000000000000" pitchFamily="2" charset="2"/>
              </a:rPr>
              <a:t>düzeltme</a:t>
            </a:r>
            <a:r>
              <a:rPr lang="tr-TR" sz="2400" dirty="0">
                <a:latin typeface="Bookman Old Style" pitchFamily="18" charset="0"/>
                <a:sym typeface="Wingdings" panose="05000000000000000000" pitchFamily="2" charset="2"/>
              </a:rPr>
              <a:t>/yeniden görüşülmesini isteme/erteleme/yargıya başvurma/izin</a:t>
            </a:r>
          </a:p>
        </p:txBody>
      </p:sp>
    </p:spTree>
    <p:extLst>
      <p:ext uri="{BB962C8B-B14F-4D97-AF65-F5344CB8AC3E}">
        <p14:creationId xmlns:p14="http://schemas.microsoft.com/office/powerpoint/2010/main" val="8917661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Kişiler üzerinde idari vesayet</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112568"/>
          </a:xfrm>
        </p:spPr>
        <p:txBody>
          <a:bodyPr>
            <a:noAutofit/>
          </a:bodyPr>
          <a:lstStyle/>
          <a:p>
            <a:pPr>
              <a:buFont typeface="Wingdings" charset="2"/>
              <a:buChar char="q"/>
            </a:pPr>
            <a:r>
              <a:rPr lang="tr-TR" sz="2400" b="1" u="sng" dirty="0">
                <a:latin typeface="Bookman Old Style" charset="0"/>
                <a:ea typeface="Bookman Old Style" charset="0"/>
                <a:cs typeface="Bookman Old Style" charset="0"/>
              </a:rPr>
              <a:t>Mahalli idare organlarının geçici olarak görevden uzaklaştırılması</a:t>
            </a:r>
            <a:r>
              <a:rPr lang="tr-TR" sz="2000" u="sng" dirty="0">
                <a:latin typeface="Bookman Old Style" charset="0"/>
                <a:ea typeface="Bookman Old Style" charset="0"/>
                <a:cs typeface="Bookman Old Style" charset="0"/>
              </a:rPr>
              <a:t>:</a:t>
            </a:r>
          </a:p>
          <a:p>
            <a:pPr lvl="1">
              <a:buFont typeface="Wingdings" charset="2"/>
              <a:buChar char="q"/>
            </a:pPr>
            <a:r>
              <a:rPr lang="tr-TR" sz="2000" dirty="0">
                <a:latin typeface="Bookman Old Style" charset="0"/>
                <a:ea typeface="Bookman Old Style" charset="0"/>
                <a:cs typeface="Bookman Old Style" charset="0"/>
              </a:rPr>
              <a:t>Anayasa </a:t>
            </a:r>
            <a:r>
              <a:rPr lang="tr-TR" sz="2000" dirty="0" err="1">
                <a:latin typeface="Bookman Old Style" charset="0"/>
                <a:ea typeface="Bookman Old Style" charset="0"/>
                <a:cs typeface="Bookman Old Style" charset="0"/>
              </a:rPr>
              <a:t>md.</a:t>
            </a:r>
            <a:r>
              <a:rPr lang="tr-TR" sz="2000" dirty="0">
                <a:latin typeface="Bookman Old Style" charset="0"/>
                <a:ea typeface="Bookman Old Style" charset="0"/>
                <a:cs typeface="Bookman Old Style" charset="0"/>
              </a:rPr>
              <a:t> 127 </a:t>
            </a:r>
            <a:r>
              <a:rPr lang="tr-TR" sz="2000" dirty="0">
                <a:latin typeface="Bookman Old Style" charset="0"/>
                <a:ea typeface="Bookman Old Style" charset="0"/>
                <a:cs typeface="Bookman Old Style" charset="0"/>
                <a:sym typeface="Wingdings"/>
              </a:rPr>
              <a:t></a:t>
            </a:r>
            <a:r>
              <a:rPr lang="tr-TR" sz="2000" dirty="0">
                <a:latin typeface="Bookman Old Style" charset="0"/>
                <a:ea typeface="Bookman Old Style" charset="0"/>
                <a:cs typeface="Bookman Old Style" charset="0"/>
              </a:rPr>
              <a:t> </a:t>
            </a:r>
            <a:r>
              <a:rPr lang="tr-TR" sz="2000" dirty="0">
                <a:latin typeface="Bookman Old Style" charset="0"/>
                <a:ea typeface="Bookman Old Style" charset="0"/>
                <a:cs typeface="Bookman Old Style" charset="0"/>
              </a:rPr>
              <a:t>Mahalli idarelerin seçilmiş organlarının, organlık sıfatını kazanmalarına ilişkin itirazların çözümü ve kaybetmeleri, konusundaki denetim yargı yolu ile olur. Ancak, görevleri ile ilgili bir suç sebebi ile hakkında soruşturma veya kovuşturma açılan mahalli idare organları veya bu organların üyelerini, </a:t>
            </a:r>
            <a:r>
              <a:rPr lang="tr-TR" sz="2000" b="1" dirty="0">
                <a:latin typeface="Bookman Old Style" charset="0"/>
                <a:ea typeface="Bookman Old Style" charset="0"/>
                <a:cs typeface="Bookman Old Style" charset="0"/>
              </a:rPr>
              <a:t>İçişleri Bakanı, geçici bir tedbir olarak, kesin hükme kadar </a:t>
            </a:r>
            <a:r>
              <a:rPr lang="tr-TR" sz="2000" b="1" dirty="0">
                <a:latin typeface="Bookman Old Style" charset="0"/>
                <a:ea typeface="Bookman Old Style" charset="0"/>
                <a:cs typeface="Bookman Old Style" charset="0"/>
              </a:rPr>
              <a:t>uzaklaştırabilir</a:t>
            </a:r>
            <a:r>
              <a:rPr lang="tr-TR" sz="2000" dirty="0">
                <a:latin typeface="Bookman Old Style" charset="0"/>
                <a:ea typeface="Bookman Old Style" charset="0"/>
                <a:cs typeface="Bookman Old Style" charset="0"/>
              </a:rPr>
              <a:t>.</a:t>
            </a:r>
          </a:p>
          <a:p>
            <a:pPr lvl="1">
              <a:buFont typeface="Wingdings" charset="2"/>
              <a:buChar char="q"/>
            </a:pPr>
            <a:r>
              <a:rPr lang="tr-TR" sz="2000" dirty="0">
                <a:latin typeface="Bookman Old Style" charset="0"/>
                <a:ea typeface="Bookman Old Style" charset="0"/>
                <a:cs typeface="Bookman Old Style" charset="0"/>
              </a:rPr>
              <a:t>5393 </a:t>
            </a:r>
            <a:r>
              <a:rPr lang="tr-TR" sz="2000" dirty="0" err="1">
                <a:latin typeface="Bookman Old Style" charset="0"/>
                <a:ea typeface="Bookman Old Style" charset="0"/>
                <a:cs typeface="Bookman Old Style" charset="0"/>
              </a:rPr>
              <a:t>md.</a:t>
            </a:r>
            <a:r>
              <a:rPr lang="tr-TR" sz="2000" dirty="0">
                <a:latin typeface="Bookman Old Style" charset="0"/>
                <a:ea typeface="Bookman Old Style" charset="0"/>
                <a:cs typeface="Bookman Old Style" charset="0"/>
              </a:rPr>
              <a:t> 47 </a:t>
            </a:r>
            <a:r>
              <a:rPr lang="tr-TR" sz="2000" dirty="0">
                <a:latin typeface="Bookman Old Style" charset="0"/>
                <a:ea typeface="Bookman Old Style" charset="0"/>
                <a:cs typeface="Bookman Old Style" charset="0"/>
                <a:sym typeface="Wingdings"/>
              </a:rPr>
              <a:t> </a:t>
            </a:r>
            <a:r>
              <a:rPr lang="tr-TR" sz="2000" dirty="0">
                <a:latin typeface="Bookman Old Style" charset="0"/>
                <a:ea typeface="Bookman Old Style" charset="0"/>
                <a:cs typeface="Bookman Old Style" charset="0"/>
              </a:rPr>
              <a:t>Görevden uzaklaştırma</a:t>
            </a:r>
            <a:r>
              <a:rPr lang="tr-TR" sz="2000" dirty="0">
                <a:latin typeface="Bookman Old Style" charset="0"/>
                <a:ea typeface="Bookman Old Style" charset="0"/>
                <a:cs typeface="Bookman Old Style" charset="0"/>
              </a:rPr>
              <a:t>:</a:t>
            </a:r>
            <a:r>
              <a:rPr lang="tr-TR" sz="2000" dirty="0">
                <a:latin typeface="Bookman Old Style" charset="0"/>
                <a:ea typeface="Bookman Old Style" charset="0"/>
                <a:cs typeface="Bookman Old Style" charset="0"/>
              </a:rPr>
              <a:t> </a:t>
            </a:r>
            <a:r>
              <a:rPr lang="tr-TR" sz="2000" dirty="0">
                <a:latin typeface="Bookman Old Style" charset="0"/>
                <a:ea typeface="Bookman Old Style" charset="0"/>
                <a:cs typeface="Bookman Old Style" charset="0"/>
              </a:rPr>
              <a:t>Görevleriyle ilgili bir suç nedeniyle haklarında soruşturma veya kovuşturma açılan belediye organları veya bu organların üyeleri, </a:t>
            </a:r>
            <a:r>
              <a:rPr lang="tr-TR" sz="2000" b="1" dirty="0">
                <a:latin typeface="Bookman Old Style" charset="0"/>
                <a:ea typeface="Bookman Old Style" charset="0"/>
                <a:cs typeface="Bookman Old Style" charset="0"/>
              </a:rPr>
              <a:t>kesin hükme kadar İçişleri Bakanı tarafından görevden uzaklaştırılabilir</a:t>
            </a:r>
            <a:r>
              <a:rPr lang="tr-TR" sz="2000" dirty="0">
                <a:latin typeface="Bookman Old Style" charset="0"/>
                <a:ea typeface="Bookman Old Style" charset="0"/>
                <a:cs typeface="Bookman Old Style" charset="0"/>
              </a:rPr>
              <a:t>.</a:t>
            </a:r>
            <a:endParaRPr lang="tr-TR" sz="2000" dirty="0">
              <a:latin typeface="Bookman Old Style" charset="0"/>
              <a:ea typeface="Bookman Old Style" charset="0"/>
              <a:cs typeface="Bookman Old Style" charset="0"/>
            </a:endParaRPr>
          </a:p>
          <a:p>
            <a:pPr lvl="1">
              <a:buFont typeface="Wingdings" charset="2"/>
              <a:buChar char="q"/>
            </a:pPr>
            <a:endParaRPr lang="tr-TR" sz="2000" u="sng"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6257140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Kişiler üzerinde idari vesayet</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112568"/>
          </a:xfrm>
        </p:spPr>
        <p:txBody>
          <a:bodyPr>
            <a:noAutofit/>
          </a:bodyPr>
          <a:lstStyle/>
          <a:p>
            <a:r>
              <a:rPr lang="tr-TR" sz="1700" u="sng" dirty="0">
                <a:latin typeface="Bookman Old Style" charset="0"/>
                <a:ea typeface="Bookman Old Style" charset="0"/>
                <a:cs typeface="Bookman Old Style" charset="0"/>
              </a:rPr>
              <a:t>Meclisin </a:t>
            </a:r>
            <a:r>
              <a:rPr lang="tr-TR" sz="1700" u="sng" dirty="0">
                <a:latin typeface="Bookman Old Style" charset="0"/>
                <a:ea typeface="Bookman Old Style" charset="0"/>
                <a:cs typeface="Bookman Old Style" charset="0"/>
              </a:rPr>
              <a:t>feshi:</a:t>
            </a:r>
            <a:r>
              <a:rPr lang="tr-TR" sz="1700" dirty="0">
                <a:latin typeface="Bookman Old Style" charset="0"/>
                <a:ea typeface="Bookman Old Style" charset="0"/>
                <a:cs typeface="Bookman Old Style" charset="0"/>
              </a:rPr>
              <a:t>  5393 </a:t>
            </a:r>
            <a:r>
              <a:rPr lang="tr-TR" sz="1700" dirty="0" err="1">
                <a:latin typeface="Bookman Old Style" charset="0"/>
                <a:ea typeface="Bookman Old Style" charset="0"/>
                <a:cs typeface="Bookman Old Style" charset="0"/>
              </a:rPr>
              <a:t>md.</a:t>
            </a:r>
            <a:r>
              <a:rPr lang="tr-TR" sz="1700" dirty="0">
                <a:latin typeface="Bookman Old Style" charset="0"/>
                <a:ea typeface="Bookman Old Style" charset="0"/>
                <a:cs typeface="Bookman Old Style" charset="0"/>
              </a:rPr>
              <a:t> 30</a:t>
            </a:r>
            <a:r>
              <a:rPr lang="tr-TR" sz="1700" b="1" dirty="0">
                <a:latin typeface="Bookman Old Style" charset="0"/>
                <a:ea typeface="Bookman Old Style" charset="0"/>
                <a:cs typeface="Bookman Old Style" charset="0"/>
              </a:rPr>
              <a:t> </a:t>
            </a:r>
            <a:r>
              <a:rPr lang="tr-TR" sz="1700" b="1" dirty="0">
                <a:latin typeface="Bookman Old Style" charset="0"/>
                <a:ea typeface="Bookman Old Style" charset="0"/>
                <a:cs typeface="Bookman Old Style" charset="0"/>
                <a:sym typeface="Wingdings"/>
              </a:rPr>
              <a:t> </a:t>
            </a:r>
            <a:r>
              <a:rPr lang="tr-TR" sz="1700" dirty="0">
                <a:latin typeface="Bookman Old Style" charset="0"/>
                <a:ea typeface="Bookman Old Style" charset="0"/>
                <a:cs typeface="Bookman Old Style" charset="0"/>
              </a:rPr>
              <a:t>Belediye meclisi; </a:t>
            </a:r>
            <a:r>
              <a:rPr lang="tr-TR" sz="1700" b="1" dirty="0">
                <a:latin typeface="Bookman Old Style" charset="0"/>
                <a:ea typeface="Bookman Old Style" charset="0"/>
                <a:cs typeface="Bookman Old Style" charset="0"/>
              </a:rPr>
              <a:t>a</a:t>
            </a:r>
            <a:r>
              <a:rPr lang="tr-TR" sz="1700" b="1" dirty="0">
                <a:latin typeface="Bookman Old Style" charset="0"/>
                <a:ea typeface="Bookman Old Style" charset="0"/>
                <a:cs typeface="Bookman Old Style" charset="0"/>
              </a:rPr>
              <a:t>)</a:t>
            </a:r>
            <a:r>
              <a:rPr lang="tr-TR" sz="1700" dirty="0">
                <a:latin typeface="Bookman Old Style" charset="0"/>
                <a:ea typeface="Bookman Old Style" charset="0"/>
                <a:cs typeface="Bookman Old Style" charset="0"/>
              </a:rPr>
              <a:t> Kendisine kanunla verilen görevleri süresi içinde yapmayı ihmal eder ve bu durum belediyeye ait işleri sekteye veya gecikmeye </a:t>
            </a:r>
            <a:r>
              <a:rPr lang="tr-TR" sz="1700" dirty="0">
                <a:latin typeface="Bookman Old Style" charset="0"/>
                <a:ea typeface="Bookman Old Style" charset="0"/>
                <a:cs typeface="Bookman Old Style" charset="0"/>
              </a:rPr>
              <a:t>uğratırsa, </a:t>
            </a:r>
            <a:r>
              <a:rPr lang="tr-TR" sz="1700" b="1" dirty="0">
                <a:latin typeface="Bookman Old Style" charset="0"/>
                <a:ea typeface="Bookman Old Style" charset="0"/>
                <a:cs typeface="Bookman Old Style" charset="0"/>
              </a:rPr>
              <a:t>b</a:t>
            </a:r>
            <a:r>
              <a:rPr lang="tr-TR" sz="1700" b="1" dirty="0">
                <a:latin typeface="Bookman Old Style" charset="0"/>
                <a:ea typeface="Bookman Old Style" charset="0"/>
                <a:cs typeface="Bookman Old Style" charset="0"/>
              </a:rPr>
              <a:t>)</a:t>
            </a:r>
            <a:r>
              <a:rPr lang="tr-TR" sz="1700" dirty="0">
                <a:latin typeface="Bookman Old Style" charset="0"/>
                <a:ea typeface="Bookman Old Style" charset="0"/>
                <a:cs typeface="Bookman Old Style" charset="0"/>
              </a:rPr>
              <a:t> Belediyeye verilen görevlerle ilgisi olmayan siyasî konularda karar </a:t>
            </a:r>
            <a:r>
              <a:rPr lang="tr-TR" sz="1700" dirty="0">
                <a:latin typeface="Bookman Old Style" charset="0"/>
                <a:ea typeface="Bookman Old Style" charset="0"/>
                <a:cs typeface="Bookman Old Style" charset="0"/>
              </a:rPr>
              <a:t>alırsa, </a:t>
            </a:r>
            <a:r>
              <a:rPr lang="tr-TR" sz="1700" b="1" dirty="0">
                <a:latin typeface="Bookman Old Style" charset="0"/>
                <a:ea typeface="Bookman Old Style" charset="0"/>
                <a:cs typeface="Bookman Old Style" charset="0"/>
              </a:rPr>
              <a:t>İçişleri </a:t>
            </a:r>
            <a:r>
              <a:rPr lang="tr-TR" sz="1700" b="1" dirty="0">
                <a:latin typeface="Bookman Old Style" charset="0"/>
                <a:ea typeface="Bookman Old Style" charset="0"/>
                <a:cs typeface="Bookman Old Style" charset="0"/>
              </a:rPr>
              <a:t>Bakanlığının bildirimi üzerine</a:t>
            </a:r>
            <a:r>
              <a:rPr lang="tr-TR" sz="1700" dirty="0">
                <a:latin typeface="Bookman Old Style" charset="0"/>
                <a:ea typeface="Bookman Old Style" charset="0"/>
                <a:cs typeface="Bookman Old Style" charset="0"/>
              </a:rPr>
              <a:t> </a:t>
            </a:r>
            <a:r>
              <a:rPr lang="tr-TR" sz="1700" dirty="0" err="1">
                <a:latin typeface="Bookman Old Style" charset="0"/>
                <a:ea typeface="Bookman Old Style" charset="0"/>
                <a:cs typeface="Bookman Old Style" charset="0"/>
              </a:rPr>
              <a:t>Danıştayın</a:t>
            </a:r>
            <a:r>
              <a:rPr lang="tr-TR" sz="1700" dirty="0">
                <a:latin typeface="Bookman Old Style" charset="0"/>
                <a:ea typeface="Bookman Old Style" charset="0"/>
                <a:cs typeface="Bookman Old Style" charset="0"/>
              </a:rPr>
              <a:t> kararı ile </a:t>
            </a:r>
            <a:r>
              <a:rPr lang="tr-TR" sz="1700" dirty="0">
                <a:latin typeface="Bookman Old Style" charset="0"/>
                <a:ea typeface="Bookman Old Style" charset="0"/>
                <a:cs typeface="Bookman Old Style" charset="0"/>
              </a:rPr>
              <a:t>feshedilir. İçişleri </a:t>
            </a:r>
            <a:r>
              <a:rPr lang="tr-TR" sz="1700" dirty="0">
                <a:latin typeface="Bookman Old Style" charset="0"/>
                <a:ea typeface="Bookman Old Style" charset="0"/>
                <a:cs typeface="Bookman Old Style" charset="0"/>
              </a:rPr>
              <a:t>Bakanlığı gerekli gördüğü takdirde meclisin feshine dair bildirim ile birlikte, karar verilinceye kadar meclis toplantılarının ertelenmesini de ister. Danıştay, bu hususu en geç bir ay içinde karara bağlar.</a:t>
            </a:r>
          </a:p>
          <a:p>
            <a:r>
              <a:rPr lang="tr-TR" sz="1700" u="sng" dirty="0">
                <a:latin typeface="Bookman Old Style" charset="0"/>
                <a:ea typeface="Bookman Old Style" charset="0"/>
                <a:cs typeface="Bookman Old Style" charset="0"/>
              </a:rPr>
              <a:t>Belediye </a:t>
            </a:r>
            <a:r>
              <a:rPr lang="tr-TR" sz="1700" u="sng" dirty="0">
                <a:latin typeface="Bookman Old Style" charset="0"/>
                <a:ea typeface="Bookman Old Style" charset="0"/>
                <a:cs typeface="Bookman Old Style" charset="0"/>
              </a:rPr>
              <a:t>başkanlığının sona </a:t>
            </a:r>
            <a:r>
              <a:rPr lang="tr-TR" sz="1700" u="sng" dirty="0">
                <a:latin typeface="Bookman Old Style" charset="0"/>
                <a:ea typeface="Bookman Old Style" charset="0"/>
                <a:cs typeface="Bookman Old Style" charset="0"/>
              </a:rPr>
              <a:t>ermesi</a:t>
            </a:r>
            <a:r>
              <a:rPr lang="tr-TR" sz="1700" dirty="0">
                <a:latin typeface="Bookman Old Style" charset="0"/>
                <a:ea typeface="Bookman Old Style" charset="0"/>
                <a:cs typeface="Bookman Old Style" charset="0"/>
              </a:rPr>
              <a:t>: 5393 </a:t>
            </a:r>
            <a:r>
              <a:rPr lang="tr-TR" sz="1700" dirty="0" err="1">
                <a:latin typeface="Bookman Old Style" charset="0"/>
                <a:ea typeface="Bookman Old Style" charset="0"/>
                <a:cs typeface="Bookman Old Style" charset="0"/>
              </a:rPr>
              <a:t>md.</a:t>
            </a:r>
            <a:r>
              <a:rPr lang="tr-TR" sz="1700" dirty="0">
                <a:latin typeface="Bookman Old Style" charset="0"/>
                <a:ea typeface="Bookman Old Style" charset="0"/>
                <a:cs typeface="Bookman Old Style" charset="0"/>
              </a:rPr>
              <a:t> 44 </a:t>
            </a:r>
            <a:r>
              <a:rPr lang="tr-TR" sz="1700" b="1" dirty="0">
                <a:latin typeface="Bookman Old Style" charset="0"/>
                <a:ea typeface="Bookman Old Style" charset="0"/>
                <a:cs typeface="Bookman Old Style" charset="0"/>
                <a:sym typeface="Wingdings"/>
              </a:rPr>
              <a:t></a:t>
            </a:r>
            <a:r>
              <a:rPr lang="tr-TR" sz="1700" dirty="0">
                <a:latin typeface="Bookman Old Style" charset="0"/>
                <a:ea typeface="Bookman Old Style" charset="0"/>
                <a:cs typeface="Bookman Old Style" charset="0"/>
              </a:rPr>
              <a:t> Belediye başkanının; a</a:t>
            </a:r>
            <a:r>
              <a:rPr lang="tr-TR" sz="1700" dirty="0">
                <a:latin typeface="Bookman Old Style" charset="0"/>
                <a:ea typeface="Bookman Old Style" charset="0"/>
                <a:cs typeface="Bookman Old Style" charset="0"/>
              </a:rPr>
              <a:t>) Mazeretsiz ve kesintisiz olarak yirmi günden fazla görevini terk etmesi ve bu durumun </a:t>
            </a:r>
            <a:r>
              <a:rPr lang="tr-TR" sz="1700" b="1" dirty="0">
                <a:latin typeface="Bookman Old Style" charset="0"/>
                <a:ea typeface="Bookman Old Style" charset="0"/>
                <a:cs typeface="Bookman Old Style" charset="0"/>
              </a:rPr>
              <a:t>mahallin mülkî idare amiri tarafından </a:t>
            </a:r>
            <a:r>
              <a:rPr lang="tr-TR" sz="1700" b="1" dirty="0">
                <a:latin typeface="Bookman Old Style" charset="0"/>
                <a:ea typeface="Bookman Old Style" charset="0"/>
                <a:cs typeface="Bookman Old Style" charset="0"/>
              </a:rPr>
              <a:t>belirlenmesi</a:t>
            </a:r>
            <a:r>
              <a:rPr lang="tr-TR" sz="1700" dirty="0">
                <a:latin typeface="Bookman Old Style" charset="0"/>
                <a:ea typeface="Bookman Old Style" charset="0"/>
                <a:cs typeface="Bookman Old Style" charset="0"/>
              </a:rPr>
              <a:t>, d</a:t>
            </a:r>
            <a:r>
              <a:rPr lang="tr-TR" sz="1700" dirty="0">
                <a:latin typeface="Bookman Old Style" charset="0"/>
                <a:ea typeface="Bookman Old Style" charset="0"/>
                <a:cs typeface="Bookman Old Style" charset="0"/>
              </a:rPr>
              <a:t>) </a:t>
            </a:r>
            <a:r>
              <a:rPr lang="tr-TR" sz="1700" b="1" dirty="0">
                <a:latin typeface="Bookman Old Style" charset="0"/>
                <a:ea typeface="Bookman Old Style" charset="0"/>
                <a:cs typeface="Bookman Old Style" charset="0"/>
              </a:rPr>
              <a:t>Meclisin feshine neden olan eylem ve işlemlere </a:t>
            </a:r>
            <a:r>
              <a:rPr lang="tr-TR" sz="1700" b="1" dirty="0">
                <a:latin typeface="Bookman Old Style" charset="0"/>
                <a:ea typeface="Bookman Old Style" charset="0"/>
                <a:cs typeface="Bookman Old Style" charset="0"/>
              </a:rPr>
              <a:t>katılması</a:t>
            </a:r>
            <a:r>
              <a:rPr lang="tr-TR" sz="1700" dirty="0">
                <a:latin typeface="Bookman Old Style" charset="0"/>
                <a:ea typeface="Bookman Old Style" charset="0"/>
                <a:cs typeface="Bookman Old Style" charset="0"/>
              </a:rPr>
              <a:t>, </a:t>
            </a:r>
            <a:r>
              <a:rPr lang="tr-TR" sz="1700" dirty="0">
                <a:latin typeface="Bookman Old Style" charset="0"/>
                <a:ea typeface="Bookman Old Style" charset="0"/>
                <a:cs typeface="Bookman Old Style" charset="0"/>
              </a:rPr>
              <a:t>h</a:t>
            </a:r>
            <a:r>
              <a:rPr lang="tr-TR" sz="1700" dirty="0">
                <a:latin typeface="Bookman Old Style" charset="0"/>
                <a:ea typeface="Bookman Old Style" charset="0"/>
                <a:cs typeface="Bookman Old Style" charset="0"/>
              </a:rPr>
              <a:t>âllerinden </a:t>
            </a:r>
            <a:r>
              <a:rPr lang="tr-TR" sz="1700" dirty="0">
                <a:latin typeface="Bookman Old Style" charset="0"/>
                <a:ea typeface="Bookman Old Style" charset="0"/>
                <a:cs typeface="Bookman Old Style" charset="0"/>
              </a:rPr>
              <a:t>birinin meydana gelmesi durumunda </a:t>
            </a:r>
            <a:r>
              <a:rPr lang="tr-TR" sz="1700" b="1" dirty="0">
                <a:latin typeface="Bookman Old Style" charset="0"/>
                <a:ea typeface="Bookman Old Style" charset="0"/>
                <a:cs typeface="Bookman Old Style" charset="0"/>
              </a:rPr>
              <a:t>İçişleri Bakanlığının başvurusu üzerine </a:t>
            </a:r>
            <a:r>
              <a:rPr lang="tr-TR" sz="1700" dirty="0">
                <a:latin typeface="Bookman Old Style" charset="0"/>
                <a:ea typeface="Bookman Old Style" charset="0"/>
                <a:cs typeface="Bookman Old Style" charset="0"/>
              </a:rPr>
              <a:t>Danıştay kararıyla başkanlık sıfatı sona erer</a:t>
            </a:r>
            <a:r>
              <a:rPr lang="tr-TR" sz="1700" dirty="0">
                <a:latin typeface="Bookman Old Style" charset="0"/>
                <a:ea typeface="Bookman Old Style" charset="0"/>
                <a:cs typeface="Bookman Old Style" charset="0"/>
              </a:rPr>
              <a:t>.</a:t>
            </a:r>
          </a:p>
          <a:p>
            <a:r>
              <a:rPr lang="tr-TR" sz="1700" u="sng" dirty="0">
                <a:latin typeface="Bookman Old Style" charset="0"/>
                <a:ea typeface="Bookman Old Style" charset="0"/>
                <a:cs typeface="Bookman Old Style" charset="0"/>
              </a:rPr>
              <a:t>Belediye başkanı </a:t>
            </a:r>
            <a:r>
              <a:rPr lang="tr-TR" sz="1700" u="sng" dirty="0">
                <a:latin typeface="Bookman Old Style" charset="0"/>
                <a:ea typeface="Bookman Old Style" charset="0"/>
                <a:cs typeface="Bookman Old Style" charset="0"/>
              </a:rPr>
              <a:t>görevlendirilmesi</a:t>
            </a:r>
            <a:r>
              <a:rPr lang="tr-TR" sz="1700" dirty="0">
                <a:latin typeface="Bookman Old Style" charset="0"/>
                <a:ea typeface="Bookman Old Style" charset="0"/>
                <a:cs typeface="Bookman Old Style" charset="0"/>
              </a:rPr>
              <a:t>: 5393 </a:t>
            </a:r>
            <a:r>
              <a:rPr lang="tr-TR" sz="1700" dirty="0" err="1">
                <a:latin typeface="Bookman Old Style" charset="0"/>
                <a:ea typeface="Bookman Old Style" charset="0"/>
                <a:cs typeface="Bookman Old Style" charset="0"/>
              </a:rPr>
              <a:t>md.</a:t>
            </a:r>
            <a:r>
              <a:rPr lang="tr-TR" sz="1700" dirty="0">
                <a:latin typeface="Bookman Old Style" charset="0"/>
                <a:ea typeface="Bookman Old Style" charset="0"/>
                <a:cs typeface="Bookman Old Style" charset="0"/>
              </a:rPr>
              <a:t> 46 </a:t>
            </a:r>
            <a:r>
              <a:rPr lang="tr-TR" sz="1700" b="1" dirty="0">
                <a:latin typeface="Bookman Old Style" charset="0"/>
                <a:ea typeface="Bookman Old Style" charset="0"/>
                <a:cs typeface="Bookman Old Style" charset="0"/>
                <a:sym typeface="Wingdings"/>
              </a:rPr>
              <a:t> </a:t>
            </a:r>
            <a:r>
              <a:rPr lang="tr-TR" sz="1700" dirty="0">
                <a:latin typeface="Bookman Old Style" charset="0"/>
                <a:ea typeface="Bookman Old Style" charset="0"/>
                <a:cs typeface="Bookman Old Style" charset="0"/>
              </a:rPr>
              <a:t>Belediye </a:t>
            </a:r>
            <a:r>
              <a:rPr lang="tr-TR" sz="1700" dirty="0">
                <a:latin typeface="Bookman Old Style" charset="0"/>
                <a:ea typeface="Bookman Old Style" charset="0"/>
                <a:cs typeface="Bookman Old Style" charset="0"/>
              </a:rPr>
              <a:t>başkanlığının herhangi bir nedenle boşalması ve yeni belediye başkanı veya başkan vekili seçiminin yapılamaması durumunda, seçim yapılıncaya kadar belediye başkanlığına büyükşehir ve il belediyelerinde İçişleri Bakanı, diğer belediyelerde vali tarafından görevlendirme </a:t>
            </a:r>
            <a:r>
              <a:rPr lang="tr-TR" sz="1700" dirty="0">
                <a:latin typeface="Bookman Old Style" charset="0"/>
                <a:ea typeface="Bookman Old Style" charset="0"/>
                <a:cs typeface="Bookman Old Style" charset="0"/>
              </a:rPr>
              <a:t>yapılır. </a:t>
            </a:r>
            <a:endParaRPr lang="tr-TR" sz="17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1478626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Kişiler üzerinde idari vesayet</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112568"/>
          </a:xfrm>
        </p:spPr>
        <p:txBody>
          <a:bodyPr>
            <a:noAutofit/>
          </a:bodyPr>
          <a:lstStyle/>
          <a:p>
            <a:r>
              <a:rPr lang="tr-TR" sz="2400" b="1" u="sng" dirty="0">
                <a:latin typeface="Bookman Old Style" charset="0"/>
                <a:ea typeface="Bookman Old Style" charset="0"/>
                <a:cs typeface="Bookman Old Style" charset="0"/>
              </a:rPr>
              <a:t>M</a:t>
            </a:r>
            <a:r>
              <a:rPr lang="tr-TR" sz="2400" b="1" u="sng" dirty="0">
                <a:latin typeface="Bookman Old Style" charset="0"/>
                <a:ea typeface="Bookman Old Style" charset="0"/>
                <a:cs typeface="Bookman Old Style" charset="0"/>
              </a:rPr>
              <a:t>eslek </a:t>
            </a:r>
            <a:r>
              <a:rPr lang="tr-TR" sz="2400" b="1" u="sng" dirty="0">
                <a:latin typeface="Bookman Old Style" charset="0"/>
                <a:ea typeface="Bookman Old Style" charset="0"/>
                <a:cs typeface="Bookman Old Style" charset="0"/>
              </a:rPr>
              <a:t>kuruluşlarının sorumlu organlarının geçici olarak görevden </a:t>
            </a:r>
            <a:r>
              <a:rPr lang="tr-TR" sz="2400" b="1" u="sng" dirty="0">
                <a:latin typeface="Bookman Old Style" charset="0"/>
                <a:ea typeface="Bookman Old Style" charset="0"/>
                <a:cs typeface="Bookman Old Style" charset="0"/>
              </a:rPr>
              <a:t>uzaklaştırılması</a:t>
            </a:r>
            <a:r>
              <a:rPr lang="tr-TR" sz="2000" dirty="0">
                <a:latin typeface="Bookman Old Style" charset="0"/>
                <a:ea typeface="Bookman Old Style" charset="0"/>
                <a:cs typeface="Bookman Old Style" charset="0"/>
              </a:rPr>
              <a:t>: Anayasa </a:t>
            </a:r>
            <a:r>
              <a:rPr lang="tr-TR" sz="2000" dirty="0" err="1">
                <a:latin typeface="Bookman Old Style" charset="0"/>
                <a:ea typeface="Bookman Old Style" charset="0"/>
                <a:cs typeface="Bookman Old Style" charset="0"/>
              </a:rPr>
              <a:t>md.</a:t>
            </a:r>
            <a:r>
              <a:rPr lang="tr-TR" sz="2000" dirty="0">
                <a:latin typeface="Bookman Old Style" charset="0"/>
                <a:ea typeface="Bookman Old Style" charset="0"/>
                <a:cs typeface="Bookman Old Style" charset="0"/>
              </a:rPr>
              <a:t> 135</a:t>
            </a:r>
            <a:r>
              <a:rPr lang="tr-TR" sz="2000" dirty="0">
                <a:latin typeface="Bookman Old Style" charset="0"/>
                <a:ea typeface="Bookman Old Style" charset="0"/>
                <a:cs typeface="Bookman Old Style" charset="0"/>
              </a:rPr>
              <a:t>. </a:t>
            </a:r>
            <a:r>
              <a:rPr lang="tr-TR" sz="2000" dirty="0">
                <a:latin typeface="Bookman Old Style" charset="0"/>
                <a:ea typeface="Bookman Old Style" charset="0"/>
                <a:cs typeface="Bookman Old Style" charset="0"/>
              </a:rPr>
              <a:t>Madde </a:t>
            </a:r>
            <a:r>
              <a:rPr lang="tr-TR" sz="2000" dirty="0">
                <a:latin typeface="Bookman Old Style" charset="0"/>
                <a:ea typeface="Bookman Old Style" charset="0"/>
                <a:cs typeface="Bookman Old Style" charset="0"/>
                <a:sym typeface="Wingdings"/>
              </a:rPr>
              <a:t> </a:t>
            </a:r>
            <a:r>
              <a:rPr lang="tr-TR" sz="2000" dirty="0">
                <a:latin typeface="Bookman Old Style" charset="0"/>
                <a:ea typeface="Bookman Old Style" charset="0"/>
                <a:cs typeface="Bookman Old Style" charset="0"/>
              </a:rPr>
              <a:t>Amaçları </a:t>
            </a:r>
            <a:r>
              <a:rPr lang="tr-TR" sz="2000" dirty="0">
                <a:latin typeface="Bookman Old Style" charset="0"/>
                <a:ea typeface="Bookman Old Style" charset="0"/>
                <a:cs typeface="Bookman Old Style" charset="0"/>
              </a:rPr>
              <a:t>dışında faaliyet gösteren meslek kuruluşlarının sorumlu organlarının görevine, kanunun belirlediği merciin veya Cumhuriyet savcısının istemi üzerine mahkeme kararıyla son verilir ve yerlerine yenileri seçtirilir. </a:t>
            </a:r>
            <a:r>
              <a:rPr lang="tr-TR" sz="2000" dirty="0">
                <a:latin typeface="Bookman Old Style" charset="0"/>
                <a:ea typeface="Bookman Old Style" charset="0"/>
                <a:cs typeface="Bookman Old Style" charset="0"/>
              </a:rPr>
              <a:t>Ancak</a:t>
            </a:r>
            <a:r>
              <a:rPr lang="tr-TR" sz="2000" dirty="0">
                <a:latin typeface="Bookman Old Style" charset="0"/>
                <a:ea typeface="Bookman Old Style" charset="0"/>
                <a:cs typeface="Bookman Old Style" charset="0"/>
              </a:rPr>
              <a:t>, milli güvenliğin, kamu düzeninin, suç işlenmesini veya suçun devamını önlemenin yahut yakalamanın gerektirdiği hallerde gecikmede sakınca varsa, </a:t>
            </a:r>
            <a:r>
              <a:rPr lang="tr-TR" sz="2000" b="1" dirty="0">
                <a:latin typeface="Bookman Old Style" charset="0"/>
                <a:ea typeface="Bookman Old Style" charset="0"/>
                <a:cs typeface="Bookman Old Style" charset="0"/>
              </a:rPr>
              <a:t>kanunla bir merci, meslek kuruluşlarını veya üst kuruluşlarını faaliyetten men ile yetkilendirilebilir</a:t>
            </a:r>
            <a:r>
              <a:rPr lang="tr-TR" sz="2000" dirty="0">
                <a:latin typeface="Bookman Old Style" charset="0"/>
                <a:ea typeface="Bookman Old Style" charset="0"/>
                <a:cs typeface="Bookman Old Style" charset="0"/>
              </a:rPr>
              <a:t>. Bu merciin kararı, </a:t>
            </a:r>
            <a:r>
              <a:rPr lang="tr-TR" sz="2000" dirty="0" err="1">
                <a:latin typeface="Bookman Old Style" charset="0"/>
                <a:ea typeface="Bookman Old Style" charset="0"/>
                <a:cs typeface="Bookman Old Style" charset="0"/>
              </a:rPr>
              <a:t>yirmidört</a:t>
            </a:r>
            <a:r>
              <a:rPr lang="tr-TR" sz="2000" dirty="0">
                <a:latin typeface="Bookman Old Style" charset="0"/>
                <a:ea typeface="Bookman Old Style" charset="0"/>
                <a:cs typeface="Bookman Old Style" charset="0"/>
              </a:rPr>
              <a:t> saat içerisinde görevli hakimin onayına sunulur. Hakim, kararını </a:t>
            </a:r>
            <a:r>
              <a:rPr lang="tr-TR" sz="2000" dirty="0" err="1">
                <a:latin typeface="Bookman Old Style" charset="0"/>
                <a:ea typeface="Bookman Old Style" charset="0"/>
                <a:cs typeface="Bookman Old Style" charset="0"/>
              </a:rPr>
              <a:t>kırksekiz</a:t>
            </a:r>
            <a:r>
              <a:rPr lang="tr-TR" sz="2000" dirty="0">
                <a:latin typeface="Bookman Old Style" charset="0"/>
                <a:ea typeface="Bookman Old Style" charset="0"/>
                <a:cs typeface="Bookman Old Style" charset="0"/>
              </a:rPr>
              <a:t> saat içinde açıklar; aksi halde, bu idari karar kendiliğinden yürürlükten kalkar.</a:t>
            </a:r>
          </a:p>
          <a:p>
            <a:endParaRPr lang="tr-TR" sz="19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4894159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İşlemler üzerinde idari vesayet</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47529" y="1484784"/>
            <a:ext cx="8565183" cy="5112568"/>
          </a:xfrm>
        </p:spPr>
        <p:txBody>
          <a:bodyPr>
            <a:noAutofit/>
          </a:bodyPr>
          <a:lstStyle/>
          <a:p>
            <a:r>
              <a:rPr lang="tr-TR" sz="2000" b="1" u="sng" dirty="0">
                <a:latin typeface="Bookman Old Style" charset="0"/>
                <a:ea typeface="Bookman Old Style" charset="0"/>
                <a:cs typeface="Bookman Old Style" charset="0"/>
              </a:rPr>
              <a:t>İptal</a:t>
            </a:r>
            <a:r>
              <a:rPr lang="tr-TR" sz="1650" dirty="0">
                <a:latin typeface="Bookman Old Style" charset="0"/>
                <a:ea typeface="Bookman Old Style" charset="0"/>
                <a:cs typeface="Bookman Old Style" charset="0"/>
              </a:rPr>
              <a:t>: 422 sayılı Kanun </a:t>
            </a:r>
            <a:r>
              <a:rPr lang="tr-TR" sz="1650" dirty="0" err="1">
                <a:latin typeface="Bookman Old Style" charset="0"/>
                <a:ea typeface="Bookman Old Style" charset="0"/>
                <a:cs typeface="Bookman Old Style" charset="0"/>
              </a:rPr>
              <a:t>md.</a:t>
            </a:r>
            <a:r>
              <a:rPr lang="tr-TR" sz="1650" dirty="0">
                <a:latin typeface="Bookman Old Style" charset="0"/>
                <a:ea typeface="Bookman Old Style" charset="0"/>
                <a:cs typeface="Bookman Old Style" charset="0"/>
              </a:rPr>
              <a:t> 40 </a:t>
            </a:r>
            <a:r>
              <a:rPr lang="tr-TR" sz="1650" dirty="0">
                <a:latin typeface="Bookman Old Style" charset="0"/>
                <a:ea typeface="Bookman Old Style" charset="0"/>
                <a:cs typeface="Bookman Old Style" charset="0"/>
                <a:sym typeface="Wingdings"/>
              </a:rPr>
              <a:t> </a:t>
            </a:r>
            <a:r>
              <a:rPr lang="tr-TR" sz="1650" dirty="0">
                <a:latin typeface="Bookman Old Style" charset="0"/>
                <a:ea typeface="Bookman Old Style" charset="0"/>
                <a:cs typeface="Bookman Old Style" charset="0"/>
              </a:rPr>
              <a:t>Köy muhtarının köylü faydasına </a:t>
            </a:r>
            <a:r>
              <a:rPr lang="tr-TR" sz="1650" dirty="0" err="1">
                <a:latin typeface="Bookman Old Style" charset="0"/>
                <a:ea typeface="Bookman Old Style" charset="0"/>
                <a:cs typeface="Bookman Old Style" charset="0"/>
              </a:rPr>
              <a:t>olmıyan</a:t>
            </a:r>
            <a:r>
              <a:rPr lang="tr-TR" sz="1650" dirty="0">
                <a:latin typeface="Bookman Old Style" charset="0"/>
                <a:ea typeface="Bookman Old Style" charset="0"/>
                <a:cs typeface="Bookman Old Style" charset="0"/>
              </a:rPr>
              <a:t> kararlarını </a:t>
            </a:r>
            <a:r>
              <a:rPr lang="tr-TR" sz="1650" b="1" dirty="0">
                <a:latin typeface="Bookman Old Style" charset="0"/>
                <a:ea typeface="Bookman Old Style" charset="0"/>
                <a:cs typeface="Bookman Old Style" charset="0"/>
              </a:rPr>
              <a:t>kaymakam bozabilir</a:t>
            </a:r>
            <a:r>
              <a:rPr lang="tr-TR" sz="1650" dirty="0">
                <a:latin typeface="Bookman Old Style" charset="0"/>
                <a:ea typeface="Bookman Old Style" charset="0"/>
                <a:cs typeface="Bookman Old Style" charset="0"/>
              </a:rPr>
              <a:t>. Fakat, onun yerine kaymakam kendiliğinden karar veremez. Karar, gene köylü tarafından verilir. </a:t>
            </a:r>
            <a:endParaRPr lang="tr-TR" sz="1650" dirty="0">
              <a:latin typeface="Bookman Old Style" charset="0"/>
              <a:ea typeface="Bookman Old Style" charset="0"/>
              <a:cs typeface="Bookman Old Style" charset="0"/>
            </a:endParaRPr>
          </a:p>
          <a:p>
            <a:r>
              <a:rPr lang="tr-TR" sz="2000" b="1" u="sng" dirty="0">
                <a:latin typeface="Bookman Old Style" charset="0"/>
                <a:ea typeface="Bookman Old Style" charset="0"/>
                <a:cs typeface="Bookman Old Style" charset="0"/>
              </a:rPr>
              <a:t>Onama</a:t>
            </a:r>
            <a:r>
              <a:rPr lang="tr-TR" sz="1650" dirty="0">
                <a:latin typeface="Bookman Old Style" charset="0"/>
                <a:ea typeface="Bookman Old Style" charset="0"/>
                <a:cs typeface="Bookman Old Style" charset="0"/>
              </a:rPr>
              <a:t>: TSE’nin </a:t>
            </a:r>
            <a:r>
              <a:rPr lang="tr-TR" sz="1650" dirty="0">
                <a:latin typeface="Bookman Old Style" charset="0"/>
                <a:ea typeface="Bookman Old Style" charset="0"/>
                <a:cs typeface="Bookman Old Style" charset="0"/>
              </a:rPr>
              <a:t>132 sayılı kuruluş </a:t>
            </a:r>
            <a:r>
              <a:rPr lang="tr-TR" sz="1650" dirty="0">
                <a:latin typeface="Bookman Old Style" charset="0"/>
                <a:ea typeface="Bookman Old Style" charset="0"/>
                <a:cs typeface="Bookman Old Style" charset="0"/>
              </a:rPr>
              <a:t>kanunu </a:t>
            </a:r>
            <a:r>
              <a:rPr lang="tr-TR" sz="1650" dirty="0" err="1">
                <a:latin typeface="Bookman Old Style" charset="0"/>
                <a:ea typeface="Bookman Old Style" charset="0"/>
                <a:cs typeface="Bookman Old Style" charset="0"/>
              </a:rPr>
              <a:t>md.</a:t>
            </a:r>
            <a:r>
              <a:rPr lang="tr-TR" sz="1650" dirty="0">
                <a:latin typeface="Bookman Old Style" charset="0"/>
                <a:ea typeface="Bookman Old Style" charset="0"/>
                <a:cs typeface="Bookman Old Style" charset="0"/>
              </a:rPr>
              <a:t> 1 </a:t>
            </a:r>
            <a:r>
              <a:rPr lang="tr-TR" sz="1650" dirty="0">
                <a:latin typeface="Bookman Old Style" charset="0"/>
                <a:ea typeface="Bookman Old Style" charset="0"/>
                <a:cs typeface="Bookman Old Style" charset="0"/>
                <a:sym typeface="Wingdings"/>
              </a:rPr>
              <a:t> </a:t>
            </a:r>
            <a:r>
              <a:rPr lang="tr-TR" sz="1650" dirty="0">
                <a:latin typeface="Bookman Old Style" charset="0"/>
                <a:ea typeface="Bookman Old Style" charset="0"/>
                <a:cs typeface="Bookman Old Style" charset="0"/>
              </a:rPr>
              <a:t>Yalnız </a:t>
            </a:r>
            <a:r>
              <a:rPr lang="tr-TR" sz="1650" dirty="0">
                <a:latin typeface="Bookman Old Style" charset="0"/>
                <a:ea typeface="Bookman Old Style" charset="0"/>
                <a:cs typeface="Bookman Old Style" charset="0"/>
              </a:rPr>
              <a:t>Türk Standartları Enstitüsü tarafından kabul edilen standartlar </a:t>
            </a:r>
            <a:r>
              <a:rPr lang="tr-TR" sz="1650" dirty="0">
                <a:latin typeface="Bookman Old Style" charset="0"/>
                <a:ea typeface="Bookman Old Style" charset="0"/>
                <a:cs typeface="Bookman Old Style" charset="0"/>
              </a:rPr>
              <a:t>“Türk Standardı” </a:t>
            </a:r>
            <a:r>
              <a:rPr lang="tr-TR" sz="1650" dirty="0">
                <a:latin typeface="Bookman Old Style" charset="0"/>
                <a:ea typeface="Bookman Old Style" charset="0"/>
                <a:cs typeface="Bookman Old Style" charset="0"/>
              </a:rPr>
              <a:t>adını alır. Bu Standartlar ihtiyari olup; standardın ilgili olduğu </a:t>
            </a:r>
            <a:r>
              <a:rPr lang="tr-TR" sz="1650" b="1" dirty="0">
                <a:latin typeface="Bookman Old Style" charset="0"/>
                <a:ea typeface="Bookman Old Style" charset="0"/>
                <a:cs typeface="Bookman Old Style" charset="0"/>
              </a:rPr>
              <a:t>Bakanlığın onayı </a:t>
            </a:r>
            <a:r>
              <a:rPr lang="tr-TR" sz="1650" dirty="0">
                <a:latin typeface="Bookman Old Style" charset="0"/>
                <a:ea typeface="Bookman Old Style" charset="0"/>
                <a:cs typeface="Bookman Old Style" charset="0"/>
              </a:rPr>
              <a:t>ile mecburi kılınabilir. </a:t>
            </a:r>
            <a:r>
              <a:rPr lang="tr-TR" sz="1650" dirty="0">
                <a:latin typeface="Bookman Old Style" charset="0"/>
                <a:ea typeface="Bookman Old Style" charset="0"/>
                <a:cs typeface="Bookman Old Style" charset="0"/>
              </a:rPr>
              <a:t>... Enstitü</a:t>
            </a:r>
            <a:r>
              <a:rPr lang="tr-TR" sz="1650" dirty="0">
                <a:latin typeface="Bookman Old Style" charset="0"/>
                <a:ea typeface="Bookman Old Style" charset="0"/>
                <a:cs typeface="Bookman Old Style" charset="0"/>
              </a:rPr>
              <a:t>, yurt içinde Yönetim Kurulunun teklifi ve ilgili Bakanın onayıyla, yurt dışında sayısı onu geçmemek üzere Bakanlar Kurulu kararıyla belirlenecek yerlerde temsilcilikler kurabilir</a:t>
            </a:r>
            <a:r>
              <a:rPr lang="tr-TR" sz="1650" dirty="0">
                <a:latin typeface="Bookman Old Style" charset="0"/>
                <a:ea typeface="Bookman Old Style" charset="0"/>
                <a:cs typeface="Bookman Old Style" charset="0"/>
              </a:rPr>
              <a:t>.</a:t>
            </a:r>
          </a:p>
          <a:p>
            <a:r>
              <a:rPr lang="tr-TR" sz="1650" dirty="0">
                <a:latin typeface="Bookman Old Style" charset="0"/>
                <a:ea typeface="Bookman Old Style" charset="0"/>
                <a:cs typeface="Bookman Old Style" charset="0"/>
              </a:rPr>
              <a:t>Türkiye </a:t>
            </a:r>
            <a:r>
              <a:rPr lang="tr-TR" sz="1650" dirty="0">
                <a:latin typeface="Bookman Old Style" charset="0"/>
                <a:ea typeface="Bookman Old Style" charset="0"/>
                <a:cs typeface="Bookman Old Style" charset="0"/>
              </a:rPr>
              <a:t>Bilimsel ve Teknolojik Araştırma Kurumu Kurulması Hakkında </a:t>
            </a:r>
            <a:r>
              <a:rPr lang="tr-TR" sz="1650" dirty="0">
                <a:latin typeface="Bookman Old Style" charset="0"/>
                <a:ea typeface="Bookman Old Style" charset="0"/>
                <a:cs typeface="Bookman Old Style" charset="0"/>
              </a:rPr>
              <a:t>278 Sayılı Kanun, </a:t>
            </a:r>
            <a:r>
              <a:rPr lang="tr-TR" sz="1650" dirty="0" err="1">
                <a:latin typeface="Bookman Old Style" charset="0"/>
                <a:ea typeface="Bookman Old Style" charset="0"/>
                <a:cs typeface="Bookman Old Style" charset="0"/>
              </a:rPr>
              <a:t>md.</a:t>
            </a:r>
            <a:r>
              <a:rPr lang="tr-TR" sz="1650" dirty="0">
                <a:latin typeface="Bookman Old Style" charset="0"/>
                <a:ea typeface="Bookman Old Style" charset="0"/>
                <a:cs typeface="Bookman Old Style" charset="0"/>
              </a:rPr>
              <a:t> </a:t>
            </a:r>
            <a:r>
              <a:rPr lang="tr-TR" sz="1650" dirty="0">
                <a:latin typeface="Bookman Old Style" charset="0"/>
                <a:ea typeface="Bookman Old Style" charset="0"/>
                <a:cs typeface="Bookman Old Style" charset="0"/>
              </a:rPr>
              <a:t>2 </a:t>
            </a:r>
            <a:r>
              <a:rPr lang="tr-TR" sz="1650" dirty="0">
                <a:latin typeface="Bookman Old Style" charset="0"/>
                <a:ea typeface="Bookman Old Style" charset="0"/>
                <a:cs typeface="Bookman Old Style" charset="0"/>
                <a:sym typeface="Wingdings"/>
              </a:rPr>
              <a:t> </a:t>
            </a:r>
            <a:r>
              <a:rPr lang="tr-TR" sz="1650" dirty="0">
                <a:latin typeface="Bookman Old Style" charset="0"/>
                <a:ea typeface="Bookman Old Style" charset="0"/>
                <a:cs typeface="Bookman Old Style" charset="0"/>
              </a:rPr>
              <a:t>Kurum </a:t>
            </a:r>
            <a:r>
              <a:rPr lang="tr-TR" sz="1650" dirty="0">
                <a:latin typeface="Bookman Old Style" charset="0"/>
                <a:ea typeface="Bookman Old Style" charset="0"/>
                <a:cs typeface="Bookman Old Style" charset="0"/>
              </a:rPr>
              <a:t>bünyesinde araştırma ve geliştirme faaliyetlerini yapan merkezlerde, enstitülerde ve birimlerde geliştirilen teknolojilerin üretimde ve ihtiyaç duyulan alanlarda kullanılmasını, tanıtılmasını veya bunlardan daha kolay yararlanılmasını sağlamak için gerekli ortamları ve yönetim yöntemlerini hazırlamak ve bu teknolojilerin ülke ekonomisine, sınaî ve sosyal gelişmeye katkıda bulunacak ticari değerlere dönüşmesini sağlamak, bu amaçla ilgili Bakanın </a:t>
            </a:r>
            <a:r>
              <a:rPr lang="tr-TR" sz="1650" b="1" dirty="0">
                <a:latin typeface="Bookman Old Style" charset="0"/>
                <a:ea typeface="Bookman Old Style" charset="0"/>
                <a:cs typeface="Bookman Old Style" charset="0"/>
              </a:rPr>
              <a:t>onayı </a:t>
            </a:r>
            <a:r>
              <a:rPr lang="tr-TR" sz="1650" dirty="0">
                <a:latin typeface="Bookman Old Style" charset="0"/>
                <a:ea typeface="Bookman Old Style" charset="0"/>
                <a:cs typeface="Bookman Old Style" charset="0"/>
              </a:rPr>
              <a:t>üzerine şirket kurmak, kurulmuş şirketlere ortak </a:t>
            </a:r>
            <a:r>
              <a:rPr lang="tr-TR" sz="1650" dirty="0">
                <a:latin typeface="Bookman Old Style" charset="0"/>
                <a:ea typeface="Bookman Old Style" charset="0"/>
                <a:cs typeface="Bookman Old Style" charset="0"/>
              </a:rPr>
              <a:t>olmak</a:t>
            </a:r>
            <a:r>
              <a:rPr lang="mr-IN" sz="1650" dirty="0">
                <a:latin typeface="Bookman Old Style" charset="0"/>
                <a:ea typeface="Bookman Old Style" charset="0"/>
                <a:cs typeface="Bookman Old Style" charset="0"/>
              </a:rPr>
              <a:t>…</a:t>
            </a:r>
            <a:endParaRPr lang="tr-TR" sz="165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7515540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İşlemler üzerinde idari vesayet</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47529" y="1484784"/>
            <a:ext cx="8565183" cy="5112568"/>
          </a:xfrm>
        </p:spPr>
        <p:txBody>
          <a:bodyPr>
            <a:noAutofit/>
          </a:bodyPr>
          <a:lstStyle/>
          <a:p>
            <a:pPr fontAlgn="base"/>
            <a:r>
              <a:rPr lang="tr-TR" sz="2000" b="1" u="sng" dirty="0">
                <a:latin typeface="Bookman Old Style" panose="02050604050505020204" pitchFamily="18" charset="0"/>
                <a:ea typeface="Bookman Old Style" charset="0"/>
                <a:cs typeface="Bookman Old Style" charset="0"/>
              </a:rPr>
              <a:t>Onama</a:t>
            </a:r>
            <a:r>
              <a:rPr lang="tr-TR" sz="1600" dirty="0">
                <a:latin typeface="Bookman Old Style" panose="02050604050505020204" pitchFamily="18" charset="0"/>
                <a:ea typeface="Bookman Old Style" charset="0"/>
                <a:cs typeface="Bookman Old Style" charset="0"/>
              </a:rPr>
              <a:t>: 442 </a:t>
            </a:r>
            <a:r>
              <a:rPr lang="tr-TR" sz="1600" dirty="0" err="1">
                <a:latin typeface="Bookman Old Style" panose="02050604050505020204" pitchFamily="18" charset="0"/>
                <a:ea typeface="Bookman Old Style" charset="0"/>
                <a:cs typeface="Bookman Old Style" charset="0"/>
              </a:rPr>
              <a:t>md.</a:t>
            </a:r>
            <a:r>
              <a:rPr lang="tr-TR" sz="1600" dirty="0">
                <a:latin typeface="Bookman Old Style" panose="02050604050505020204" pitchFamily="18" charset="0"/>
                <a:ea typeface="Bookman Old Style" charset="0"/>
                <a:cs typeface="Bookman Old Style" charset="0"/>
              </a:rPr>
              <a:t> 2 </a:t>
            </a:r>
            <a:r>
              <a:rPr lang="tr-TR" sz="1600" dirty="0">
                <a:latin typeface="Bookman Old Style" panose="02050604050505020204" pitchFamily="18" charset="0"/>
                <a:ea typeface="Bookman Old Style" charset="0"/>
                <a:cs typeface="Bookman Old Style" charset="0"/>
                <a:sym typeface="Wingdings" panose="05000000000000000000" pitchFamily="2" charset="2"/>
              </a:rPr>
              <a:t> … </a:t>
            </a:r>
            <a:r>
              <a:rPr lang="tr-TR" sz="1600" dirty="0">
                <a:latin typeface="Bookman Old Style" panose="02050604050505020204" pitchFamily="18" charset="0"/>
              </a:rPr>
              <a:t>C</a:t>
            </a:r>
            <a:r>
              <a:rPr lang="tr-TR" sz="1600" dirty="0">
                <a:latin typeface="Bookman Old Style" panose="02050604050505020204" pitchFamily="18" charset="0"/>
              </a:rPr>
              <a:t>) Yeniden köy kurulması veya yerinin değiştirilmesi Bayındırlık ve Sağlık ve Sosyal Yardım Bakanlıklarının mütalaası alınmak </a:t>
            </a:r>
            <a:r>
              <a:rPr lang="tr-TR" sz="1600" dirty="0">
                <a:latin typeface="Bookman Old Style" panose="02050604050505020204" pitchFamily="18" charset="0"/>
              </a:rPr>
              <a:t>suretiyle; Ç</a:t>
            </a:r>
            <a:r>
              <a:rPr lang="tr-TR" sz="1600" dirty="0">
                <a:latin typeface="Bookman Old Style" panose="02050604050505020204" pitchFamily="18" charset="0"/>
              </a:rPr>
              <a:t>) Köy ve kasabaların aynı ilçe içinde bir bucaktan başka bir bucağa bağlanması, köy adlarının değiştirilmesi, köylerin birleştirilmesi ve ayrılması, bir köy, mahalle veya semtin o köyden ayrılıp başka bir köy ile birleştirilmesi </a:t>
            </a:r>
            <a:r>
              <a:rPr lang="tr-TR" sz="1600" b="1" dirty="0">
                <a:latin typeface="Bookman Old Style" panose="02050604050505020204" pitchFamily="18" charset="0"/>
              </a:rPr>
              <a:t>İçişleri Bakanlığının tasvibiyle </a:t>
            </a:r>
            <a:r>
              <a:rPr lang="tr-TR" sz="1600" dirty="0">
                <a:latin typeface="Bookman Old Style" panose="02050604050505020204" pitchFamily="18" charset="0"/>
              </a:rPr>
              <a:t>yapılır</a:t>
            </a:r>
            <a:r>
              <a:rPr lang="tr-TR" sz="1600" dirty="0">
                <a:latin typeface="Bookman Old Style" panose="02050604050505020204" pitchFamily="18" charset="0"/>
              </a:rPr>
              <a:t>.</a:t>
            </a:r>
          </a:p>
          <a:p>
            <a:r>
              <a:rPr lang="tr-TR" sz="1600" dirty="0">
                <a:latin typeface="Bookman Old Style" panose="02050604050505020204" pitchFamily="18" charset="0"/>
                <a:ea typeface="Bookman Old Style" charset="0"/>
                <a:cs typeface="Bookman Old Style" charset="0"/>
              </a:rPr>
              <a:t>5393 </a:t>
            </a:r>
            <a:r>
              <a:rPr lang="tr-TR" sz="1600" dirty="0" err="1">
                <a:latin typeface="Bookman Old Style" panose="02050604050505020204" pitchFamily="18" charset="0"/>
                <a:ea typeface="Bookman Old Style" charset="0"/>
                <a:cs typeface="Bookman Old Style" charset="0"/>
              </a:rPr>
              <a:t>md.</a:t>
            </a:r>
            <a:r>
              <a:rPr lang="tr-TR" sz="1600" dirty="0">
                <a:latin typeface="Bookman Old Style" panose="02050604050505020204" pitchFamily="18" charset="0"/>
                <a:ea typeface="Bookman Old Style" charset="0"/>
                <a:cs typeface="Bookman Old Style" charset="0"/>
              </a:rPr>
              <a:t> 4 </a:t>
            </a:r>
            <a:r>
              <a:rPr lang="tr-TR" sz="1600" dirty="0">
                <a:latin typeface="Bookman Old Style" panose="02050604050505020204" pitchFamily="18" charset="0"/>
                <a:ea typeface="Bookman Old Style" charset="0"/>
                <a:cs typeface="Bookman Old Style" charset="0"/>
                <a:sym typeface="Wingdings" panose="05000000000000000000" pitchFamily="2" charset="2"/>
              </a:rPr>
              <a:t> </a:t>
            </a:r>
            <a:r>
              <a:rPr lang="tr-TR" sz="1600" dirty="0">
                <a:latin typeface="Bookman Old Style" panose="02050604050505020204" pitchFamily="18" charset="0"/>
              </a:rPr>
              <a:t>Nüfusu 5.000 ve üzerinde olan yerleşim birimlerinde belediye kurulabilir. İl ve ilçe merkezlerinde belediye kurulması </a:t>
            </a:r>
            <a:r>
              <a:rPr lang="tr-TR" sz="1600" dirty="0">
                <a:latin typeface="Bookman Old Style" panose="02050604050505020204" pitchFamily="18" charset="0"/>
              </a:rPr>
              <a:t>zorunludur. … Bir </a:t>
            </a:r>
            <a:r>
              <a:rPr lang="tr-TR" sz="1600" dirty="0">
                <a:latin typeface="Bookman Old Style" panose="02050604050505020204" pitchFamily="18" charset="0"/>
              </a:rPr>
              <a:t>veya birden fazla köyün köy ihtiyar meclisinin kararı veya seçmenlerinin en az yarısından bir fazlasının mahallin en büyük mülkî idare amirine yazılı başvurusu ya da valinin kendiliğinden buna gerek görmesi durumunda, valinin bildirimi üzerine, mahallî seçim kurulları, </a:t>
            </a:r>
            <a:r>
              <a:rPr lang="tr-TR" sz="1600" dirty="0" err="1">
                <a:latin typeface="Bookman Old Style" panose="02050604050505020204" pitchFamily="18" charset="0"/>
              </a:rPr>
              <a:t>onbeş</a:t>
            </a:r>
            <a:r>
              <a:rPr lang="tr-TR" sz="1600" dirty="0">
                <a:latin typeface="Bookman Old Style" panose="02050604050505020204" pitchFamily="18" charset="0"/>
              </a:rPr>
              <a:t> gün içinde köyde veya köy kısımlarında kayıtlı seçmenlerin oylarını alır ve sonucu bir tutanakla valiliğe </a:t>
            </a:r>
            <a:r>
              <a:rPr lang="tr-TR" sz="1600" dirty="0">
                <a:latin typeface="Bookman Old Style" panose="02050604050505020204" pitchFamily="18" charset="0"/>
              </a:rPr>
              <a:t>bildirir. İşlem </a:t>
            </a:r>
            <a:r>
              <a:rPr lang="tr-TR" sz="1600" dirty="0">
                <a:latin typeface="Bookman Old Style" panose="02050604050505020204" pitchFamily="18" charset="0"/>
              </a:rPr>
              <a:t>dosyası valinin görüşüyle birlikte İçişleri Bakanlığına gönderilir. </a:t>
            </a:r>
            <a:r>
              <a:rPr lang="tr-TR" sz="1600" dirty="0" err="1">
                <a:latin typeface="Bookman Old Style" panose="02050604050505020204" pitchFamily="18" charset="0"/>
              </a:rPr>
              <a:t>Danıştayın</a:t>
            </a:r>
            <a:r>
              <a:rPr lang="tr-TR" sz="1600" dirty="0">
                <a:latin typeface="Bookman Old Style" panose="02050604050505020204" pitchFamily="18" charset="0"/>
              </a:rPr>
              <a:t> görüşü alınarak müşterek kararname ile o yerde belediye </a:t>
            </a:r>
            <a:r>
              <a:rPr lang="tr-TR" sz="1600" dirty="0">
                <a:latin typeface="Bookman Old Style" panose="02050604050505020204" pitchFamily="18" charset="0"/>
              </a:rPr>
              <a:t>kurulur. Yeni </a:t>
            </a:r>
            <a:r>
              <a:rPr lang="tr-TR" sz="1600" dirty="0">
                <a:latin typeface="Bookman Old Style" panose="02050604050505020204" pitchFamily="18" charset="0"/>
              </a:rPr>
              <a:t>iskân nedeniyle oluşturulan ve nüfusu 5.000 ve üzerinde olan herhangi bir yerleşim yerinde, İçişleri Bakanlığının önerisi üzerine müşterek kararnameyle belediye kurulabilir</a:t>
            </a:r>
            <a:r>
              <a:rPr lang="tr-TR" sz="1600" dirty="0">
                <a:latin typeface="Bookman Old Style" panose="02050604050505020204" pitchFamily="18" charset="0"/>
              </a:rPr>
              <a:t>.</a:t>
            </a:r>
            <a:endParaRPr lang="tr-TR" sz="1600" dirty="0">
              <a:latin typeface="Bookman Old Style" panose="02050604050505020204" pitchFamily="18" charset="0"/>
            </a:endParaRPr>
          </a:p>
        </p:txBody>
      </p:sp>
    </p:spTree>
    <p:extLst>
      <p:ext uri="{BB962C8B-B14F-4D97-AF65-F5344CB8AC3E}">
        <p14:creationId xmlns:p14="http://schemas.microsoft.com/office/powerpoint/2010/main" val="20177752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İşlemler üzerinde idari vesayet</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47529" y="1484784"/>
            <a:ext cx="8565183" cy="5112568"/>
          </a:xfrm>
        </p:spPr>
        <p:txBody>
          <a:bodyPr>
            <a:noAutofit/>
          </a:bodyPr>
          <a:lstStyle/>
          <a:p>
            <a:endParaRPr lang="tr-TR" sz="1700" b="1" u="sng" dirty="0">
              <a:latin typeface="Bookman Old Style" panose="02050604050505020204" pitchFamily="18" charset="0"/>
              <a:ea typeface="Bookman Old Style" charset="0"/>
              <a:cs typeface="Bookman Old Style" charset="0"/>
            </a:endParaRPr>
          </a:p>
          <a:p>
            <a:r>
              <a:rPr lang="tr-TR" sz="2000" b="1" u="sng" dirty="0">
                <a:latin typeface="Bookman Old Style" panose="02050604050505020204" pitchFamily="18" charset="0"/>
                <a:ea typeface="Bookman Old Style" charset="0"/>
                <a:cs typeface="Bookman Old Style" charset="0"/>
              </a:rPr>
              <a:t>Onama</a:t>
            </a:r>
            <a:r>
              <a:rPr lang="tr-TR" sz="1700" dirty="0">
                <a:latin typeface="Bookman Old Style" panose="02050604050505020204" pitchFamily="18" charset="0"/>
                <a:ea typeface="Bookman Old Style" charset="0"/>
                <a:cs typeface="Bookman Old Style" charset="0"/>
              </a:rPr>
              <a:t>: 5393 </a:t>
            </a:r>
            <a:r>
              <a:rPr lang="tr-TR" sz="1700" dirty="0" err="1">
                <a:latin typeface="Bookman Old Style" panose="02050604050505020204" pitchFamily="18" charset="0"/>
                <a:ea typeface="Bookman Old Style" charset="0"/>
                <a:cs typeface="Bookman Old Style" charset="0"/>
              </a:rPr>
              <a:t>md.</a:t>
            </a:r>
            <a:r>
              <a:rPr lang="tr-TR" sz="1700" dirty="0">
                <a:latin typeface="Bookman Old Style" panose="02050604050505020204" pitchFamily="18" charset="0"/>
                <a:ea typeface="Bookman Old Style" charset="0"/>
                <a:cs typeface="Bookman Old Style" charset="0"/>
              </a:rPr>
              <a:t> 6 </a:t>
            </a:r>
            <a:r>
              <a:rPr lang="tr-TR" sz="1700" dirty="0">
                <a:latin typeface="Bookman Old Style" panose="02050604050505020204" pitchFamily="18" charset="0"/>
                <a:ea typeface="Bookman Old Style" charset="0"/>
                <a:cs typeface="Bookman Old Style" charset="0"/>
                <a:sym typeface="Wingdings"/>
              </a:rPr>
              <a:t> </a:t>
            </a:r>
            <a:r>
              <a:rPr lang="tr-TR" sz="1700" dirty="0">
                <a:latin typeface="Bookman Old Style" panose="02050604050505020204" pitchFamily="18" charset="0"/>
                <a:ea typeface="Bookman Old Style" charset="0"/>
                <a:cs typeface="Bookman Old Style" charset="0"/>
              </a:rPr>
              <a:t>Belediye </a:t>
            </a:r>
            <a:r>
              <a:rPr lang="tr-TR" sz="1700" dirty="0">
                <a:latin typeface="Bookman Old Style" panose="02050604050505020204" pitchFamily="18" charset="0"/>
                <a:ea typeface="Bookman Old Style" charset="0"/>
                <a:cs typeface="Bookman Old Style" charset="0"/>
              </a:rPr>
              <a:t>sınırları, belediye meclisinin kararı ve kaymakamın görüşü üzerine </a:t>
            </a:r>
            <a:r>
              <a:rPr lang="tr-TR" sz="1700" b="1" dirty="0">
                <a:latin typeface="Bookman Old Style" panose="02050604050505020204" pitchFamily="18" charset="0"/>
                <a:ea typeface="Bookman Old Style" charset="0"/>
                <a:cs typeface="Bookman Old Style" charset="0"/>
              </a:rPr>
              <a:t>valinin onayı </a:t>
            </a:r>
            <a:r>
              <a:rPr lang="tr-TR" sz="1700" dirty="0">
                <a:latin typeface="Bookman Old Style" panose="02050604050505020204" pitchFamily="18" charset="0"/>
                <a:ea typeface="Bookman Old Style" charset="0"/>
                <a:cs typeface="Bookman Old Style" charset="0"/>
              </a:rPr>
              <a:t>ile kesinleşir</a:t>
            </a:r>
            <a:r>
              <a:rPr lang="tr-TR" sz="1700" dirty="0">
                <a:latin typeface="Bookman Old Style" panose="02050604050505020204" pitchFamily="18" charset="0"/>
                <a:ea typeface="Bookman Old Style" charset="0"/>
                <a:cs typeface="Bookman Old Style" charset="0"/>
              </a:rPr>
              <a:t>.</a:t>
            </a:r>
          </a:p>
          <a:p>
            <a:r>
              <a:rPr lang="tr-TR" sz="1700" dirty="0">
                <a:latin typeface="Bookman Old Style" panose="02050604050505020204" pitchFamily="18" charset="0"/>
                <a:ea typeface="Bookman Old Style" charset="0"/>
                <a:cs typeface="Bookman Old Style" charset="0"/>
              </a:rPr>
              <a:t>5393 </a:t>
            </a:r>
            <a:r>
              <a:rPr lang="tr-TR" sz="1700" dirty="0" err="1">
                <a:latin typeface="Bookman Old Style" panose="02050604050505020204" pitchFamily="18" charset="0"/>
                <a:ea typeface="Bookman Old Style" charset="0"/>
                <a:cs typeface="Bookman Old Style" charset="0"/>
              </a:rPr>
              <a:t>md.</a:t>
            </a:r>
            <a:r>
              <a:rPr lang="tr-TR" sz="1700" dirty="0">
                <a:latin typeface="Bookman Old Style" panose="02050604050505020204" pitchFamily="18" charset="0"/>
                <a:ea typeface="Bookman Old Style" charset="0"/>
                <a:cs typeface="Bookman Old Style" charset="0"/>
              </a:rPr>
              <a:t> 10 </a:t>
            </a:r>
            <a:r>
              <a:rPr lang="tr-TR" sz="1700" dirty="0">
                <a:latin typeface="Bookman Old Style" panose="02050604050505020204" pitchFamily="18" charset="0"/>
                <a:ea typeface="Bookman Old Style" charset="0"/>
                <a:cs typeface="Bookman Old Style" charset="0"/>
                <a:sym typeface="Wingdings"/>
              </a:rPr>
              <a:t> </a:t>
            </a:r>
            <a:r>
              <a:rPr lang="tr-TR" sz="1700" dirty="0">
                <a:latin typeface="Bookman Old Style" panose="02050604050505020204" pitchFamily="18" charset="0"/>
                <a:ea typeface="Bookman Old Style" charset="0"/>
                <a:cs typeface="Bookman Old Style" charset="0"/>
              </a:rPr>
              <a:t>Bir </a:t>
            </a:r>
            <a:r>
              <a:rPr lang="tr-TR" sz="1700" dirty="0">
                <a:latin typeface="Bookman Old Style" panose="02050604050505020204" pitchFamily="18" charset="0"/>
                <a:ea typeface="Bookman Old Style" charset="0"/>
                <a:cs typeface="Bookman Old Style" charset="0"/>
              </a:rPr>
              <a:t>beldenin adı, belediye meclisi üye tam sayısının en az dörtte üç çoğunluğunun kararı ve valinin görüşü üzerine </a:t>
            </a:r>
            <a:r>
              <a:rPr lang="tr-TR" sz="1700" b="1" dirty="0">
                <a:latin typeface="Bookman Old Style" panose="02050604050505020204" pitchFamily="18" charset="0"/>
                <a:ea typeface="Bookman Old Style" charset="0"/>
                <a:cs typeface="Bookman Old Style" charset="0"/>
              </a:rPr>
              <a:t>İçişleri Bakanlığının onayı </a:t>
            </a:r>
            <a:r>
              <a:rPr lang="tr-TR" sz="1700" dirty="0">
                <a:latin typeface="Bookman Old Style" panose="02050604050505020204" pitchFamily="18" charset="0"/>
                <a:ea typeface="Bookman Old Style" charset="0"/>
                <a:cs typeface="Bookman Old Style" charset="0"/>
              </a:rPr>
              <a:t>ile değiştirilir</a:t>
            </a:r>
            <a:r>
              <a:rPr lang="tr-TR" sz="1700" dirty="0">
                <a:latin typeface="Bookman Old Style" panose="02050604050505020204" pitchFamily="18" charset="0"/>
                <a:ea typeface="Bookman Old Style" charset="0"/>
                <a:cs typeface="Bookman Old Style" charset="0"/>
              </a:rPr>
              <a:t>.</a:t>
            </a:r>
          </a:p>
          <a:p>
            <a:pPr fontAlgn="base"/>
            <a:r>
              <a:rPr lang="tr-TR" sz="1700" dirty="0">
                <a:latin typeface="Bookman Old Style" panose="02050604050505020204" pitchFamily="18" charset="0"/>
                <a:ea typeface="Bookman Old Style" charset="0"/>
                <a:cs typeface="Bookman Old Style" charset="0"/>
              </a:rPr>
              <a:t>2942 sayılı Kamulaştırma </a:t>
            </a:r>
            <a:r>
              <a:rPr lang="tr-TR" sz="1700" dirty="0">
                <a:latin typeface="Bookman Old Style" panose="02050604050505020204" pitchFamily="18" charset="0"/>
                <a:ea typeface="Bookman Old Style" charset="0"/>
                <a:cs typeface="Bookman Old Style" charset="0"/>
              </a:rPr>
              <a:t>Kanunu, </a:t>
            </a:r>
            <a:r>
              <a:rPr lang="tr-TR" sz="1700" dirty="0" err="1">
                <a:latin typeface="Bookman Old Style" panose="02050604050505020204" pitchFamily="18" charset="0"/>
                <a:ea typeface="Bookman Old Style" charset="0"/>
                <a:cs typeface="Bookman Old Style" charset="0"/>
              </a:rPr>
              <a:t>md.</a:t>
            </a:r>
            <a:r>
              <a:rPr lang="tr-TR" sz="1700" dirty="0">
                <a:latin typeface="Bookman Old Style" panose="02050604050505020204" pitchFamily="18" charset="0"/>
                <a:ea typeface="Bookman Old Style" charset="0"/>
                <a:cs typeface="Bookman Old Style" charset="0"/>
              </a:rPr>
              <a:t> 6 </a:t>
            </a:r>
            <a:r>
              <a:rPr lang="tr-TR" sz="1700" b="1" dirty="0">
                <a:latin typeface="Bookman Old Style" panose="02050604050505020204" pitchFamily="18" charset="0"/>
                <a:ea typeface="Bookman Old Style" charset="0"/>
                <a:cs typeface="Bookman Old Style" charset="0"/>
                <a:sym typeface="Wingdings"/>
              </a:rPr>
              <a:t> </a:t>
            </a:r>
            <a:r>
              <a:rPr lang="tr-TR" sz="1700" dirty="0">
                <a:latin typeface="Bookman Old Style" panose="02050604050505020204" pitchFamily="18" charset="0"/>
                <a:ea typeface="Bookman Old Style" charset="0"/>
                <a:cs typeface="Bookman Old Style" charset="0"/>
              </a:rPr>
              <a:t>Kamu </a:t>
            </a:r>
            <a:r>
              <a:rPr lang="tr-TR" sz="1700" dirty="0">
                <a:latin typeface="Bookman Old Style" panose="02050604050505020204" pitchFamily="18" charset="0"/>
                <a:ea typeface="Bookman Old Style" charset="0"/>
                <a:cs typeface="Bookman Old Style" charset="0"/>
              </a:rPr>
              <a:t>yararı kararı; </a:t>
            </a:r>
            <a:r>
              <a:rPr lang="tr-TR" sz="1700" dirty="0">
                <a:latin typeface="Bookman Old Style" panose="02050604050505020204" pitchFamily="18" charset="0"/>
                <a:ea typeface="Bookman Old Style" charset="0"/>
                <a:cs typeface="Bookman Old Style" charset="0"/>
              </a:rPr>
              <a:t>a</a:t>
            </a:r>
            <a:r>
              <a:rPr lang="tr-TR" sz="1700" dirty="0">
                <a:latin typeface="Bookman Old Style" panose="02050604050505020204" pitchFamily="18" charset="0"/>
                <a:ea typeface="Bookman Old Style" charset="0"/>
                <a:cs typeface="Bookman Old Style" charset="0"/>
              </a:rPr>
              <a:t>) Köy ihtiyar kurulları ve belediye encümenleri kararları, ilçelerde kaymakamın, il merkezlerinde </a:t>
            </a:r>
            <a:r>
              <a:rPr lang="tr-TR" sz="1700" dirty="0">
                <a:latin typeface="Bookman Old Style" panose="02050604050505020204" pitchFamily="18" charset="0"/>
                <a:ea typeface="Bookman Old Style" charset="0"/>
                <a:cs typeface="Bookman Old Style" charset="0"/>
              </a:rPr>
              <a:t>valinin, b</a:t>
            </a:r>
            <a:r>
              <a:rPr lang="tr-TR" sz="1700" dirty="0">
                <a:latin typeface="Bookman Old Style" panose="02050604050505020204" pitchFamily="18" charset="0"/>
                <a:ea typeface="Bookman Old Style" charset="0"/>
                <a:cs typeface="Bookman Old Style" charset="0"/>
              </a:rPr>
              <a:t>) İlçe idare kurulları, il daimi encümenleri ve il idare kurulları kararları, </a:t>
            </a:r>
            <a:r>
              <a:rPr lang="tr-TR" sz="1700" dirty="0">
                <a:latin typeface="Bookman Old Style" panose="02050604050505020204" pitchFamily="18" charset="0"/>
                <a:ea typeface="Bookman Old Style" charset="0"/>
                <a:cs typeface="Bookman Old Style" charset="0"/>
              </a:rPr>
              <a:t>valinin, g</a:t>
            </a:r>
            <a:r>
              <a:rPr lang="tr-TR" sz="1700" dirty="0">
                <a:latin typeface="Bookman Old Style" panose="02050604050505020204" pitchFamily="18" charset="0"/>
                <a:ea typeface="Bookman Old Style" charset="0"/>
                <a:cs typeface="Bookman Old Style" charset="0"/>
              </a:rPr>
              <a:t>) Kamu kurumları yönetim kurulu veya idare meclisleri veya yetkili idare organları kararları, denetimine bağlı oldukları </a:t>
            </a:r>
            <a:r>
              <a:rPr lang="tr-TR" sz="1700" dirty="0">
                <a:latin typeface="Bookman Old Style" panose="02050604050505020204" pitchFamily="18" charset="0"/>
                <a:ea typeface="Bookman Old Style" charset="0"/>
                <a:cs typeface="Bookman Old Style" charset="0"/>
              </a:rPr>
              <a:t>bakanın, h</a:t>
            </a:r>
            <a:r>
              <a:rPr lang="tr-TR" sz="1700" dirty="0">
                <a:latin typeface="Bookman Old Style" panose="02050604050505020204" pitchFamily="18" charset="0"/>
                <a:ea typeface="Bookman Old Style" charset="0"/>
                <a:cs typeface="Bookman Old Style" charset="0"/>
              </a:rPr>
              <a:t>) Gerçek kişiler veya özel hukuk tüzelkişileri yararına; köy, belediye veya özel idarece verilen kararlar, </a:t>
            </a:r>
            <a:r>
              <a:rPr lang="tr-TR" sz="1700" dirty="0">
                <a:latin typeface="Bookman Old Style" panose="02050604050505020204" pitchFamily="18" charset="0"/>
                <a:ea typeface="Bookman Old Style" charset="0"/>
                <a:cs typeface="Bookman Old Style" charset="0"/>
              </a:rPr>
              <a:t>valinin, </a:t>
            </a:r>
            <a:r>
              <a:rPr lang="tr-TR" sz="1700" b="1" dirty="0">
                <a:latin typeface="Bookman Old Style" panose="02050604050505020204" pitchFamily="18" charset="0"/>
                <a:ea typeface="Bookman Old Style" charset="0"/>
                <a:cs typeface="Bookman Old Style" charset="0"/>
              </a:rPr>
              <a:t>onayı</a:t>
            </a:r>
            <a:r>
              <a:rPr lang="tr-TR" sz="1700" dirty="0">
                <a:latin typeface="Bookman Old Style" panose="02050604050505020204" pitchFamily="18" charset="0"/>
                <a:ea typeface="Bookman Old Style" charset="0"/>
                <a:cs typeface="Bookman Old Style" charset="0"/>
              </a:rPr>
              <a:t> </a:t>
            </a:r>
            <a:r>
              <a:rPr lang="tr-TR" sz="1700" dirty="0">
                <a:latin typeface="Bookman Old Style" panose="02050604050505020204" pitchFamily="18" charset="0"/>
                <a:ea typeface="Bookman Old Style" charset="0"/>
                <a:cs typeface="Bookman Old Style" charset="0"/>
              </a:rPr>
              <a:t>ile tamamlanır</a:t>
            </a:r>
            <a:r>
              <a:rPr lang="tr-TR" sz="1700" dirty="0">
                <a:latin typeface="Bookman Old Style" panose="02050604050505020204" pitchFamily="18" charset="0"/>
                <a:ea typeface="Bookman Old Style" charset="0"/>
                <a:cs typeface="Bookman Old Style" charset="0"/>
              </a:rPr>
              <a:t>.</a:t>
            </a:r>
            <a:endParaRPr lang="tr-TR" sz="1700" dirty="0">
              <a:latin typeface="Bookman Old Style" panose="02050604050505020204" pitchFamily="18" charset="0"/>
              <a:ea typeface="Bookman Old Style" charset="0"/>
              <a:cs typeface="Bookman Old Style" charset="0"/>
            </a:endParaRPr>
          </a:p>
        </p:txBody>
      </p:sp>
    </p:spTree>
    <p:extLst>
      <p:ext uri="{BB962C8B-B14F-4D97-AF65-F5344CB8AC3E}">
        <p14:creationId xmlns:p14="http://schemas.microsoft.com/office/powerpoint/2010/main" val="18338527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İşlemler üzerinde idari vesayet</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47529" y="1484784"/>
            <a:ext cx="8565183" cy="5112568"/>
          </a:xfrm>
        </p:spPr>
        <p:txBody>
          <a:bodyPr>
            <a:noAutofit/>
          </a:bodyPr>
          <a:lstStyle/>
          <a:p>
            <a:r>
              <a:rPr lang="tr-TR" sz="2400" b="1" u="sng" dirty="0">
                <a:latin typeface="Bookman Old Style" charset="0"/>
                <a:ea typeface="Bookman Old Style" charset="0"/>
                <a:cs typeface="Bookman Old Style" charset="0"/>
              </a:rPr>
              <a:t>Kararın yeniden görüşülmesini isteme</a:t>
            </a:r>
            <a:r>
              <a:rPr lang="tr-TR" sz="2000" dirty="0">
                <a:latin typeface="Bookman Old Style" charset="0"/>
                <a:ea typeface="Bookman Old Style" charset="0"/>
                <a:cs typeface="Bookman Old Style" charset="0"/>
              </a:rPr>
              <a:t>: </a:t>
            </a:r>
            <a:r>
              <a:rPr lang="tr-TR" sz="2000" dirty="0">
                <a:latin typeface="Bookman Old Style" charset="0"/>
                <a:ea typeface="Bookman Old Style" charset="0"/>
                <a:cs typeface="Bookman Old Style" charset="0"/>
              </a:rPr>
              <a:t>5302 </a:t>
            </a:r>
            <a:r>
              <a:rPr lang="tr-TR" sz="2000" dirty="0" err="1">
                <a:latin typeface="Bookman Old Style" charset="0"/>
                <a:ea typeface="Bookman Old Style" charset="0"/>
                <a:cs typeface="Bookman Old Style" charset="0"/>
              </a:rPr>
              <a:t>md.</a:t>
            </a:r>
            <a:r>
              <a:rPr lang="tr-TR" sz="2000" dirty="0">
                <a:latin typeface="Bookman Old Style" charset="0"/>
                <a:ea typeface="Bookman Old Style" charset="0"/>
                <a:cs typeface="Bookman Old Style" charset="0"/>
              </a:rPr>
              <a:t> 15 </a:t>
            </a:r>
            <a:r>
              <a:rPr lang="tr-TR" sz="2000" dirty="0">
                <a:latin typeface="Bookman Old Style" charset="0"/>
                <a:ea typeface="Bookman Old Style" charset="0"/>
                <a:cs typeface="Bookman Old Style" charset="0"/>
              </a:rPr>
              <a:t>(</a:t>
            </a:r>
            <a:r>
              <a:rPr lang="tr-TR" sz="2000" dirty="0">
                <a:latin typeface="Bookman Old Style" charset="0"/>
                <a:ea typeface="Bookman Old Style" charset="0"/>
                <a:cs typeface="Bookman Old Style" charset="0"/>
              </a:rPr>
              <a:t>Meclis </a:t>
            </a:r>
            <a:r>
              <a:rPr lang="tr-TR" sz="2000" dirty="0">
                <a:latin typeface="Bookman Old Style" charset="0"/>
                <a:ea typeface="Bookman Old Style" charset="0"/>
                <a:cs typeface="Bookman Old Style" charset="0"/>
              </a:rPr>
              <a:t>K</a:t>
            </a:r>
            <a:r>
              <a:rPr lang="tr-TR" sz="2000" dirty="0">
                <a:latin typeface="Bookman Old Style" charset="0"/>
                <a:ea typeface="Bookman Old Style" charset="0"/>
                <a:cs typeface="Bookman Old Style" charset="0"/>
              </a:rPr>
              <a:t>ararlarının </a:t>
            </a:r>
            <a:r>
              <a:rPr lang="tr-TR" sz="2000" dirty="0">
                <a:latin typeface="Bookman Old Style" charset="0"/>
                <a:ea typeface="Bookman Old Style" charset="0"/>
                <a:cs typeface="Bookman Old Style" charset="0"/>
              </a:rPr>
              <a:t>K</a:t>
            </a:r>
            <a:r>
              <a:rPr lang="tr-TR" sz="2000" dirty="0">
                <a:latin typeface="Bookman Old Style" charset="0"/>
                <a:ea typeface="Bookman Old Style" charset="0"/>
                <a:cs typeface="Bookman Old Style" charset="0"/>
              </a:rPr>
              <a:t>esinleşmesi)</a:t>
            </a:r>
            <a:r>
              <a:rPr lang="tr-TR" sz="2000" dirty="0">
                <a:latin typeface="Bookman Old Style" charset="0"/>
                <a:ea typeface="Bookman Old Style" charset="0"/>
                <a:cs typeface="Bookman Old Style" charset="0"/>
              </a:rPr>
              <a:t> </a:t>
            </a:r>
            <a:r>
              <a:rPr lang="tr-TR" sz="2000" b="1" dirty="0">
                <a:latin typeface="Bookman Old Style" charset="0"/>
                <a:ea typeface="Bookman Old Style" charset="0"/>
                <a:cs typeface="Bookman Old Style" charset="0"/>
                <a:sym typeface="Wingdings"/>
              </a:rPr>
              <a:t> </a:t>
            </a:r>
            <a:r>
              <a:rPr lang="tr-TR" sz="2000" dirty="0">
                <a:latin typeface="Bookman Old Style" charset="0"/>
                <a:ea typeface="Bookman Old Style" charset="0"/>
                <a:cs typeface="Bookman Old Style" charset="0"/>
              </a:rPr>
              <a:t>İl genel meclisi tarafından alınan kararların tam metni, en geç beş gün içinde valiye gönderilir. Vali, hukuka aykırı gördüğü kararları, yedi gün içinde gerekçesini de belirterek yeniden görüşülmek üzere il genel meclisine iade edebilir. Valiye gönderilmeyen meclis kararları yürürlüğe girmez. Yeniden </a:t>
            </a:r>
            <a:r>
              <a:rPr lang="tr-TR" sz="2000" dirty="0">
                <a:latin typeface="Bookman Old Style" charset="0"/>
                <a:ea typeface="Bookman Old Style" charset="0"/>
                <a:cs typeface="Bookman Old Style" charset="0"/>
              </a:rPr>
              <a:t>görüşülmesi istenilmeyen kararlar </a:t>
            </a:r>
            <a:r>
              <a:rPr lang="tr-TR" sz="2000" dirty="0">
                <a:latin typeface="Bookman Old Style" charset="0"/>
                <a:ea typeface="Bookman Old Style" charset="0"/>
                <a:cs typeface="Bookman Old Style" charset="0"/>
              </a:rPr>
              <a:t>(…)</a:t>
            </a:r>
            <a:r>
              <a:rPr lang="tr-TR" sz="2000" baseline="30000" dirty="0">
                <a:latin typeface="Bookman Old Style" charset="0"/>
                <a:ea typeface="Bookman Old Style" charset="0"/>
                <a:cs typeface="Bookman Old Style" charset="0"/>
              </a:rPr>
              <a:t> </a:t>
            </a:r>
            <a:r>
              <a:rPr lang="tr-TR" sz="2000" dirty="0">
                <a:latin typeface="Bookman Old Style" charset="0"/>
                <a:ea typeface="Bookman Old Style" charset="0"/>
                <a:cs typeface="Bookman Old Style" charset="0"/>
              </a:rPr>
              <a:t>kesinleşir.</a:t>
            </a:r>
            <a:endParaRPr lang="tr-TR" sz="2000" dirty="0">
              <a:latin typeface="Bookman Old Style" charset="0"/>
              <a:ea typeface="Bookman Old Style" charset="0"/>
              <a:cs typeface="Bookman Old Style" charset="0"/>
            </a:endParaRPr>
          </a:p>
          <a:p>
            <a:pPr lvl="1"/>
            <a:r>
              <a:rPr lang="tr-TR" sz="2000" i="1" dirty="0">
                <a:latin typeface="Bookman Old Style" charset="0"/>
                <a:ea typeface="Bookman Old Style" charset="0"/>
                <a:cs typeface="Bookman Old Style" charset="0"/>
              </a:rPr>
              <a:t>(</a:t>
            </a:r>
            <a:r>
              <a:rPr lang="tr-TR" sz="2000" i="1" dirty="0">
                <a:latin typeface="Bookman Old Style" charset="0"/>
                <a:ea typeface="Bookman Old Style" charset="0"/>
                <a:cs typeface="Bookman Old Style" charset="0"/>
              </a:rPr>
              <a:t>İptal üçüncü fıkra: Anayasa Mahkemesinin 18/1/2007 tarihli ve E.:2005/32, K.:2007/3 sayılı Kararı ile. "ile yeniden görüşülmesi istenip de il genel meclisinin üye tam sayısının salt çoğunluğuyla ısrar edilen kararlar</a:t>
            </a:r>
            <a:r>
              <a:rPr lang="tr-TR" sz="2000" i="1" dirty="0">
                <a:latin typeface="Bookman Old Style" charset="0"/>
                <a:ea typeface="Bookman Old Style" charset="0"/>
                <a:cs typeface="Bookman Old Style" charset="0"/>
              </a:rPr>
              <a:t>")</a:t>
            </a:r>
            <a:endParaRPr lang="tr-TR" sz="2000" i="1"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8780859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İşlemler üzerinde idari vesayet</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47529" y="1484784"/>
            <a:ext cx="8565183" cy="5112568"/>
          </a:xfrm>
        </p:spPr>
        <p:txBody>
          <a:bodyPr>
            <a:noAutofit/>
          </a:bodyPr>
          <a:lstStyle/>
          <a:p>
            <a:r>
              <a:rPr lang="tr-TR" sz="1800" b="1" u="sng" dirty="0">
                <a:latin typeface="Bookman Old Style" charset="0"/>
                <a:ea typeface="Bookman Old Style" charset="0"/>
                <a:cs typeface="Bookman Old Style" charset="0"/>
              </a:rPr>
              <a:t>Yargıya Başvurma</a:t>
            </a:r>
            <a:r>
              <a:rPr lang="tr-TR" sz="1700" dirty="0">
                <a:solidFill>
                  <a:srgbClr val="FF0000"/>
                </a:solidFill>
                <a:latin typeface="Bookman Old Style" charset="0"/>
                <a:ea typeface="Bookman Old Style" charset="0"/>
                <a:cs typeface="Bookman Old Style" charset="0"/>
              </a:rPr>
              <a:t>: (Eski Örnek)</a:t>
            </a:r>
          </a:p>
          <a:p>
            <a:pPr marL="0" indent="0">
              <a:buNone/>
            </a:pPr>
            <a:r>
              <a:rPr lang="tr-TR" sz="1700" dirty="0">
                <a:latin typeface="Bookman Old Style" charset="0"/>
                <a:ea typeface="Bookman Old Style" charset="0"/>
                <a:cs typeface="Bookman Old Style" charset="0"/>
              </a:rPr>
              <a:t>AYM iptal etti! 5393 sayılı Kanun’a göre mülki idare amirleri, belediye meclisinin hukuka aykırı gördüğü kararları aleyhine idari yargıya başvurabilirdi. </a:t>
            </a:r>
          </a:p>
          <a:p>
            <a:r>
              <a:rPr lang="tr-TR" sz="1700" dirty="0">
                <a:latin typeface="Bookman Old Style" charset="0"/>
                <a:ea typeface="Bookman Old Style" charset="0"/>
                <a:cs typeface="Bookman Old Style" charset="0"/>
              </a:rPr>
              <a:t>Meclis Kararlarının Kesinleşmesi, </a:t>
            </a:r>
            <a:r>
              <a:rPr lang="tr-TR" sz="1700" dirty="0" err="1">
                <a:latin typeface="Bookman Old Style" charset="0"/>
                <a:ea typeface="Bookman Old Style" charset="0"/>
                <a:cs typeface="Bookman Old Style" charset="0"/>
              </a:rPr>
              <a:t>md.</a:t>
            </a:r>
            <a:r>
              <a:rPr lang="tr-TR" sz="1700" dirty="0">
                <a:latin typeface="Bookman Old Style" charset="0"/>
                <a:ea typeface="Bookman Old Style" charset="0"/>
                <a:cs typeface="Bookman Old Style" charset="0"/>
              </a:rPr>
              <a:t> 23 </a:t>
            </a:r>
            <a:r>
              <a:rPr lang="tr-TR" sz="1700" b="1" dirty="0">
                <a:latin typeface="Bookman Old Style" charset="0"/>
                <a:ea typeface="Bookman Old Style" charset="0"/>
                <a:cs typeface="Bookman Old Style" charset="0"/>
                <a:sym typeface="Wingdings"/>
              </a:rPr>
              <a:t> </a:t>
            </a:r>
            <a:r>
              <a:rPr lang="tr-TR" sz="1700" dirty="0">
                <a:latin typeface="Bookman Old Style" charset="0"/>
                <a:ea typeface="Bookman Old Style" charset="0"/>
                <a:cs typeface="Bookman Old Style" charset="0"/>
              </a:rPr>
              <a:t>Belediye başkanı, hukuka aykırı gördüğü meclis kararlarını, gerekçesini de belirterek yeniden görüşülmek üzere beş gün içinde  meclise iade edebilir.</a:t>
            </a:r>
          </a:p>
          <a:p>
            <a:pPr marL="0" indent="0">
              <a:buNone/>
            </a:pPr>
            <a:r>
              <a:rPr lang="tr-TR" sz="1700" dirty="0">
                <a:latin typeface="Bookman Old Style" charset="0"/>
                <a:ea typeface="Bookman Old Style" charset="0"/>
                <a:cs typeface="Bookman Old Style" charset="0"/>
              </a:rPr>
              <a:t>Yeniden görüşülmesi istenilmeyen kararlar ile yeniden görüşülmesi istenip de belediye meclisi üye tam sayısının salt çoğunluğuyla ısrar edilen kararlar kesinleşir.</a:t>
            </a:r>
          </a:p>
          <a:p>
            <a:pPr marL="0" indent="0">
              <a:buNone/>
            </a:pPr>
            <a:r>
              <a:rPr lang="tr-TR" sz="1700" dirty="0">
                <a:latin typeface="Bookman Old Style" charset="0"/>
                <a:ea typeface="Bookman Old Style" charset="0"/>
                <a:cs typeface="Bookman Old Style" charset="0"/>
              </a:rPr>
              <a:t>Belediye başkanı, meclisin ısrarı ile kesinleşen kararlar aleyhine on gün içinde idarî yargıya başvurabilir.</a:t>
            </a:r>
          </a:p>
          <a:p>
            <a:pPr marL="0" indent="0">
              <a:buNone/>
            </a:pPr>
            <a:r>
              <a:rPr lang="tr-TR" sz="1700" dirty="0">
                <a:latin typeface="Bookman Old Style" charset="0"/>
                <a:ea typeface="Bookman Old Style" charset="0"/>
                <a:cs typeface="Bookman Old Style" charset="0"/>
              </a:rPr>
              <a:t>Kararlar kesinleştiği tarihten itibaren en geç yedi gün içinde mahallin en büyük mülkî idare amirine gönderilir. Mülkî idare amirine gönderilmeyen kararlar yürürlüğe girmez.</a:t>
            </a:r>
          </a:p>
          <a:p>
            <a:pPr marL="0" indent="0">
              <a:buNone/>
            </a:pPr>
            <a:r>
              <a:rPr lang="tr-TR" sz="1700" b="1" dirty="0">
                <a:latin typeface="Bookman Old Style" charset="0"/>
                <a:ea typeface="Bookman Old Style" charset="0"/>
                <a:cs typeface="Bookman Old Style" charset="0"/>
              </a:rPr>
              <a:t>(İptal beşinci fıkra: Anayasa Mahkemesi’nin 4/2/2010 tarihli ve E.: 2008/27, K.: 2010/9 sayılı Kararı ile.) </a:t>
            </a:r>
            <a:r>
              <a:rPr lang="tr-TR" sz="1700" dirty="0">
                <a:latin typeface="Bookman Old Style" charset="0"/>
                <a:ea typeface="Bookman Old Style" charset="0"/>
                <a:cs typeface="Bookman Old Style" charset="0"/>
              </a:rPr>
              <a:t>(</a:t>
            </a:r>
            <a:r>
              <a:rPr lang="tr-TR" sz="1700" i="1" dirty="0">
                <a:latin typeface="Bookman Old Style" charset="0"/>
                <a:ea typeface="Bookman Old Style" charset="0"/>
                <a:cs typeface="Bookman Old Style" charset="0"/>
              </a:rPr>
              <a:t>Mülki idare amirleri, ancak </a:t>
            </a:r>
            <a:r>
              <a:rPr lang="tr-TR" sz="1700" i="1" dirty="0" err="1">
                <a:latin typeface="Bookman Old Style" charset="0"/>
                <a:ea typeface="Bookman Old Style" charset="0"/>
                <a:cs typeface="Bookman Old Style" charset="0"/>
              </a:rPr>
              <a:t>İYUK'taki</a:t>
            </a:r>
            <a:r>
              <a:rPr lang="tr-TR" sz="1700" i="1" dirty="0">
                <a:latin typeface="Bookman Old Style" charset="0"/>
                <a:ea typeface="Bookman Old Style" charset="0"/>
                <a:cs typeface="Bookman Old Style" charset="0"/>
              </a:rPr>
              <a:t> menfaat ihlali koşulu gerçekleştikten sonra dava açabileceklerdir</a:t>
            </a:r>
            <a:r>
              <a:rPr lang="tr-TR" sz="1700" dirty="0">
                <a:latin typeface="Bookman Old Style" charset="0"/>
                <a:ea typeface="Bookman Old Style" charset="0"/>
                <a:cs typeface="Bookman Old Style" charset="0"/>
              </a:rPr>
              <a:t>)</a:t>
            </a:r>
            <a:endParaRPr lang="tr-TR" sz="1700" dirty="0">
              <a:latin typeface="Bookman Old Style" charset="0"/>
              <a:ea typeface="Bookman Old Style" charset="0"/>
              <a:cs typeface="Bookman Old Style" charset="0"/>
            </a:endParaRPr>
          </a:p>
        </p:txBody>
      </p:sp>
    </p:spTree>
    <p:extLst>
      <p:ext uri="{BB962C8B-B14F-4D97-AF65-F5344CB8AC3E}">
        <p14:creationId xmlns:p14="http://schemas.microsoft.com/office/powerpoint/2010/main" val="4837293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İşlemler üzerinde idari vesayet</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47529" y="1484784"/>
            <a:ext cx="8565183" cy="5112568"/>
          </a:xfrm>
        </p:spPr>
        <p:txBody>
          <a:bodyPr>
            <a:noAutofit/>
          </a:bodyPr>
          <a:lstStyle/>
          <a:p>
            <a:r>
              <a:rPr lang="tr-TR" sz="2000" b="1" u="sng" dirty="0">
                <a:latin typeface="Bookman Old Style" charset="0"/>
                <a:ea typeface="Bookman Old Style" charset="0"/>
                <a:cs typeface="Bookman Old Style" charset="0"/>
              </a:rPr>
              <a:t>Erteleme</a:t>
            </a:r>
            <a:r>
              <a:rPr lang="tr-TR" sz="1560" dirty="0">
                <a:latin typeface="Bookman Old Style" charset="0"/>
                <a:ea typeface="Bookman Old Style" charset="0"/>
                <a:cs typeface="Bookman Old Style" charset="0"/>
              </a:rPr>
              <a:t>: 5302 </a:t>
            </a:r>
            <a:r>
              <a:rPr lang="tr-TR" sz="1560" dirty="0" err="1">
                <a:latin typeface="Bookman Old Style" charset="0"/>
                <a:ea typeface="Bookman Old Style" charset="0"/>
                <a:cs typeface="Bookman Old Style" charset="0"/>
              </a:rPr>
              <a:t>md.</a:t>
            </a:r>
            <a:r>
              <a:rPr lang="tr-TR" sz="1560" dirty="0">
                <a:latin typeface="Bookman Old Style" charset="0"/>
                <a:ea typeface="Bookman Old Style" charset="0"/>
                <a:cs typeface="Bookman Old Style" charset="0"/>
              </a:rPr>
              <a:t> 27, Encümen Toplantısı </a:t>
            </a:r>
            <a:r>
              <a:rPr lang="tr-TR" sz="1560" dirty="0">
                <a:latin typeface="Bookman Old Style" charset="0"/>
                <a:ea typeface="Bookman Old Style" charset="0"/>
                <a:cs typeface="Bookman Old Style" charset="0"/>
                <a:sym typeface="Wingdings"/>
              </a:rPr>
              <a:t> </a:t>
            </a:r>
            <a:r>
              <a:rPr lang="tr-TR" sz="1560" dirty="0">
                <a:latin typeface="Bookman Old Style" charset="0"/>
                <a:ea typeface="Bookman Old Style" charset="0"/>
                <a:cs typeface="Bookman Old Style" charset="0"/>
              </a:rPr>
              <a:t>... </a:t>
            </a:r>
            <a:r>
              <a:rPr lang="tr-TR" sz="1560" dirty="0">
                <a:latin typeface="Bookman Old Style" charset="0"/>
                <a:ea typeface="Bookman Old Style" charset="0"/>
                <a:cs typeface="Bookman Old Style" charset="0"/>
              </a:rPr>
              <a:t>Vali kanun, tüzük, yönetmelik ve il genel meclisi kararlarına aykırı gördüğü encümen kararının bir sonraki toplantıda tekrar görüşülmesini isteyebilir. Encümen, kararında ısrar ederse karar kesinleşir. Bu takdirde, vali, kesinleşen encümen kararının uygulanmasını durdurur ve  idari yargı mercilerine yürütmeyi durdurma talebi ile birlikte on gün içinde başvurur. İtiraz </a:t>
            </a:r>
            <a:r>
              <a:rPr lang="tr-TR" sz="1560" dirty="0" err="1">
                <a:latin typeface="Bookman Old Style" charset="0"/>
                <a:ea typeface="Bookman Old Style" charset="0"/>
                <a:cs typeface="Bookman Old Style" charset="0"/>
              </a:rPr>
              <a:t>Danıştayca</a:t>
            </a:r>
            <a:r>
              <a:rPr lang="tr-TR" sz="1560" dirty="0">
                <a:latin typeface="Bookman Old Style" charset="0"/>
                <a:ea typeface="Bookman Old Style" charset="0"/>
                <a:cs typeface="Bookman Old Style" charset="0"/>
              </a:rPr>
              <a:t> en geç altmış gün içinde karara bağlanır. </a:t>
            </a:r>
            <a:r>
              <a:rPr lang="tr-TR" sz="1560" dirty="0">
                <a:latin typeface="Bookman Old Style" charset="0"/>
                <a:ea typeface="Bookman Old Style" charset="0"/>
                <a:cs typeface="Bookman Old Style" charset="0"/>
              </a:rPr>
              <a:t>...</a:t>
            </a:r>
          </a:p>
          <a:p>
            <a:r>
              <a:rPr lang="tr-TR" sz="2000" b="1" u="sng" dirty="0">
                <a:latin typeface="Bookman Old Style" charset="0"/>
                <a:ea typeface="Bookman Old Style" charset="0"/>
                <a:cs typeface="Bookman Old Style" charset="0"/>
              </a:rPr>
              <a:t>İzin verme</a:t>
            </a:r>
            <a:r>
              <a:rPr lang="tr-TR" sz="1560" dirty="0">
                <a:latin typeface="Bookman Old Style" charset="0"/>
                <a:ea typeface="Bookman Old Style" charset="0"/>
                <a:cs typeface="Bookman Old Style" charset="0"/>
              </a:rPr>
              <a:t>: 5393 </a:t>
            </a:r>
            <a:r>
              <a:rPr lang="tr-TR" sz="1560" dirty="0" err="1">
                <a:latin typeface="Bookman Old Style" charset="0"/>
                <a:ea typeface="Bookman Old Style" charset="0"/>
                <a:cs typeface="Bookman Old Style" charset="0"/>
              </a:rPr>
              <a:t>md.</a:t>
            </a:r>
            <a:r>
              <a:rPr lang="tr-TR" sz="1560" dirty="0">
                <a:latin typeface="Bookman Old Style" charset="0"/>
                <a:ea typeface="Bookman Old Style" charset="0"/>
                <a:cs typeface="Bookman Old Style" charset="0"/>
              </a:rPr>
              <a:t> 74, Yurt Dışı İlişkileri </a:t>
            </a:r>
            <a:r>
              <a:rPr lang="tr-TR" sz="1560" dirty="0">
                <a:latin typeface="Bookman Old Style" charset="0"/>
                <a:ea typeface="Bookman Old Style" charset="0"/>
                <a:cs typeface="Bookman Old Style" charset="0"/>
                <a:sym typeface="Wingdings"/>
              </a:rPr>
              <a:t> </a:t>
            </a:r>
            <a:r>
              <a:rPr lang="tr-TR" sz="1560" dirty="0">
                <a:latin typeface="Bookman Old Style" charset="0"/>
                <a:ea typeface="Bookman Old Style" charset="0"/>
                <a:cs typeface="Bookman Old Style" charset="0"/>
              </a:rPr>
              <a:t>Belediye, belediye meclisinin kararına bağlı olarak görev alanıyla ilgili konularda faaliyet gösteren uluslararası teşekkül ve organizasyonlara, kurucu üye veya üye </a:t>
            </a:r>
            <a:r>
              <a:rPr lang="tr-TR" sz="1560" dirty="0">
                <a:latin typeface="Bookman Old Style" charset="0"/>
                <a:ea typeface="Bookman Old Style" charset="0"/>
                <a:cs typeface="Bookman Old Style" charset="0"/>
              </a:rPr>
              <a:t>olabilir. Belediye </a:t>
            </a:r>
            <a:r>
              <a:rPr lang="tr-TR" sz="1560" dirty="0">
                <a:latin typeface="Bookman Old Style" charset="0"/>
                <a:ea typeface="Bookman Old Style" charset="0"/>
                <a:cs typeface="Bookman Old Style" charset="0"/>
              </a:rPr>
              <a:t>bu teşekkül, organizasyon ve yabancı mahallî idarelerle ortak faaliyet ve hizmet projeleri gerçekleştirebilir veya kardeş kent ilişkisi </a:t>
            </a:r>
            <a:r>
              <a:rPr lang="tr-TR" sz="1560" dirty="0">
                <a:latin typeface="Bookman Old Style" charset="0"/>
                <a:ea typeface="Bookman Old Style" charset="0"/>
                <a:cs typeface="Bookman Old Style" charset="0"/>
              </a:rPr>
              <a:t>kurabilir. Birinci </a:t>
            </a:r>
            <a:r>
              <a:rPr lang="tr-TR" sz="1560" dirty="0">
                <a:latin typeface="Bookman Old Style" charset="0"/>
                <a:ea typeface="Bookman Old Style" charset="0"/>
                <a:cs typeface="Bookman Old Style" charset="0"/>
              </a:rPr>
              <a:t>ve ikinci fıkra gereğince yapılacak faaliyetlerin, dış politikaya ve uluslararası anlaşmalara uygun olarak yürütülmesi ve </a:t>
            </a:r>
            <a:r>
              <a:rPr lang="tr-TR" sz="1560" b="1" dirty="0">
                <a:latin typeface="Bookman Old Style" charset="0"/>
                <a:ea typeface="Bookman Old Style" charset="0"/>
                <a:cs typeface="Bookman Old Style" charset="0"/>
              </a:rPr>
              <a:t>önceden İçişleri Bakanlığının izninin alınması zorunludur</a:t>
            </a:r>
            <a:r>
              <a:rPr lang="tr-TR" sz="1560" dirty="0">
                <a:latin typeface="Bookman Old Style" charset="0"/>
                <a:ea typeface="Bookman Old Style" charset="0"/>
                <a:cs typeface="Bookman Old Style" charset="0"/>
              </a:rPr>
              <a:t>.</a:t>
            </a:r>
          </a:p>
          <a:p>
            <a:r>
              <a:rPr lang="tr-TR" sz="1560" dirty="0">
                <a:latin typeface="Bookman Old Style" charset="0"/>
                <a:ea typeface="Bookman Old Style" charset="0"/>
                <a:cs typeface="Bookman Old Style" charset="0"/>
              </a:rPr>
              <a:t>5393 </a:t>
            </a:r>
            <a:r>
              <a:rPr lang="tr-TR" sz="1560" dirty="0" err="1">
                <a:latin typeface="Bookman Old Style" charset="0"/>
                <a:ea typeface="Bookman Old Style" charset="0"/>
                <a:cs typeface="Bookman Old Style" charset="0"/>
              </a:rPr>
              <a:t>md.</a:t>
            </a:r>
            <a:r>
              <a:rPr lang="tr-TR" sz="1560" dirty="0">
                <a:latin typeface="Bookman Old Style" charset="0"/>
                <a:ea typeface="Bookman Old Style" charset="0"/>
                <a:cs typeface="Bookman Old Style" charset="0"/>
              </a:rPr>
              <a:t> 75, Diğer </a:t>
            </a:r>
            <a:r>
              <a:rPr lang="tr-TR" sz="1560" dirty="0">
                <a:latin typeface="Bookman Old Style" charset="0"/>
                <a:ea typeface="Bookman Old Style" charset="0"/>
                <a:cs typeface="Bookman Old Style" charset="0"/>
              </a:rPr>
              <a:t>K</a:t>
            </a:r>
            <a:r>
              <a:rPr lang="tr-TR" sz="1560" dirty="0">
                <a:latin typeface="Bookman Old Style" charset="0"/>
                <a:ea typeface="Bookman Old Style" charset="0"/>
                <a:cs typeface="Bookman Old Style" charset="0"/>
              </a:rPr>
              <a:t>uruluşlarla </a:t>
            </a:r>
            <a:r>
              <a:rPr lang="tr-TR" sz="1560" dirty="0">
                <a:latin typeface="Bookman Old Style" charset="0"/>
                <a:ea typeface="Bookman Old Style" charset="0"/>
                <a:cs typeface="Bookman Old Style" charset="0"/>
              </a:rPr>
              <a:t>İ</a:t>
            </a:r>
            <a:r>
              <a:rPr lang="tr-TR" sz="1560" dirty="0">
                <a:latin typeface="Bookman Old Style" charset="0"/>
                <a:ea typeface="Bookman Old Style" charset="0"/>
                <a:cs typeface="Bookman Old Style" charset="0"/>
              </a:rPr>
              <a:t>lişkiler </a:t>
            </a:r>
            <a:r>
              <a:rPr lang="tr-TR" sz="1560" dirty="0">
                <a:latin typeface="Bookman Old Style" charset="0"/>
                <a:ea typeface="Bookman Old Style" charset="0"/>
                <a:cs typeface="Bookman Old Style" charset="0"/>
                <a:sym typeface="Wingdings"/>
              </a:rPr>
              <a:t></a:t>
            </a:r>
            <a:r>
              <a:rPr lang="tr-TR" sz="1560" i="1" dirty="0">
                <a:latin typeface="Bookman Old Style" charset="0"/>
                <a:ea typeface="Bookman Old Style" charset="0"/>
                <a:cs typeface="Bookman Old Style" charset="0"/>
                <a:sym typeface="Wingdings"/>
              </a:rPr>
              <a:t> </a:t>
            </a:r>
            <a:r>
              <a:rPr lang="tr-TR" sz="1560" dirty="0">
                <a:latin typeface="Bookman Old Style" charset="0"/>
                <a:ea typeface="Bookman Old Style" charset="0"/>
                <a:cs typeface="Bookman Old Style" charset="0"/>
              </a:rPr>
              <a:t>Kamu </a:t>
            </a:r>
            <a:r>
              <a:rPr lang="tr-TR" sz="1560" dirty="0">
                <a:latin typeface="Bookman Old Style" charset="0"/>
                <a:ea typeface="Bookman Old Style" charset="0"/>
                <a:cs typeface="Bookman Old Style" charset="0"/>
              </a:rPr>
              <a:t>kurumu niteliğindeki meslek kuruluşları, kamu yararına çalışan dernekler, Bakanlar Kurulunca vergi muafiyeti tanınmış vakıflar ve </a:t>
            </a:r>
            <a:r>
              <a:rPr lang="tr-TR" sz="1560" dirty="0">
                <a:latin typeface="Bookman Old Style" charset="0"/>
                <a:ea typeface="Bookman Old Style" charset="0"/>
                <a:cs typeface="Bookman Old Style" charset="0"/>
              </a:rPr>
              <a:t>5362 </a:t>
            </a:r>
            <a:r>
              <a:rPr lang="tr-TR" sz="1560" dirty="0">
                <a:latin typeface="Bookman Old Style" charset="0"/>
                <a:ea typeface="Bookman Old Style" charset="0"/>
                <a:cs typeface="Bookman Old Style" charset="0"/>
              </a:rPr>
              <a:t>sayılı Esnaf ve Sanatkârlar Meslek Kuruluşları Kanunu kapsamına giren meslek odaları ile ortak hizmet projeleri gerçekleştirebilir. Diğer dernek ve vakıflar ile gerçekleştirilecek ortak hizmet projeleri için </a:t>
            </a:r>
            <a:r>
              <a:rPr lang="tr-TR" sz="1560" b="1" dirty="0">
                <a:latin typeface="Bookman Old Style" charset="0"/>
                <a:ea typeface="Bookman Old Style" charset="0"/>
                <a:cs typeface="Bookman Old Style" charset="0"/>
              </a:rPr>
              <a:t>mahallin en büyük mülki idare amirinin izninin alınması gerekir</a:t>
            </a:r>
            <a:r>
              <a:rPr lang="tr-TR" sz="1560" dirty="0">
                <a:latin typeface="Bookman Old Style" charset="0"/>
                <a:ea typeface="Bookman Old Style" charset="0"/>
                <a:cs typeface="Bookman Old Style" charset="0"/>
              </a:rPr>
              <a:t>.</a:t>
            </a:r>
            <a:endParaRPr lang="tr-TR" sz="1560" dirty="0">
              <a:latin typeface="Bookman Old Style" charset="0"/>
              <a:ea typeface="Bookman Old Style" charset="0"/>
              <a:cs typeface="Bookman Old Style" charset="0"/>
            </a:endParaRPr>
          </a:p>
        </p:txBody>
      </p:sp>
      <p:sp>
        <p:nvSpPr>
          <p:cNvPr id="4" name="Metin kutusu 3"/>
          <p:cNvSpPr txBox="1"/>
          <p:nvPr/>
        </p:nvSpPr>
        <p:spPr>
          <a:xfrm>
            <a:off x="13911072" y="588873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18143378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Kamu tüzel kişiliği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301208"/>
          </a:xfrm>
        </p:spPr>
        <p:txBody>
          <a:bodyPr>
            <a:noAutofit/>
          </a:bodyPr>
          <a:lstStyle/>
          <a:p>
            <a:pPr marL="0" indent="0">
              <a:spcBef>
                <a:spcPts val="300"/>
              </a:spcBef>
              <a:buNone/>
            </a:pPr>
            <a:r>
              <a:rPr lang="tr-TR" sz="2400" u="sng" dirty="0">
                <a:latin typeface="Bookman Old Style" pitchFamily="18" charset="0"/>
              </a:rPr>
              <a:t>Kamu gücü ayrıcalıkları: </a:t>
            </a:r>
          </a:p>
          <a:p>
            <a:pPr>
              <a:spcBef>
                <a:spcPts val="300"/>
              </a:spcBef>
            </a:pPr>
            <a:r>
              <a:rPr lang="tr-TR" sz="2400" dirty="0">
                <a:latin typeface="Bookman Old Style" pitchFamily="18" charset="0"/>
              </a:rPr>
              <a:t>Tek yanlı işlemler yapma/icrai karar</a:t>
            </a:r>
          </a:p>
          <a:p>
            <a:pPr>
              <a:spcBef>
                <a:spcPts val="300"/>
              </a:spcBef>
            </a:pPr>
            <a:r>
              <a:rPr lang="tr-TR" sz="2400" dirty="0">
                <a:latin typeface="Bookman Old Style" pitchFamily="18" charset="0"/>
              </a:rPr>
              <a:t>Re’sen icra</a:t>
            </a:r>
          </a:p>
          <a:p>
            <a:pPr>
              <a:spcBef>
                <a:spcPts val="300"/>
              </a:spcBef>
            </a:pPr>
            <a:r>
              <a:rPr lang="tr-TR" sz="2400" dirty="0">
                <a:latin typeface="Bookman Old Style" pitchFamily="18" charset="0"/>
              </a:rPr>
              <a:t>Hukuka uygunluk karinesi</a:t>
            </a:r>
          </a:p>
          <a:p>
            <a:pPr>
              <a:spcBef>
                <a:spcPts val="300"/>
              </a:spcBef>
            </a:pPr>
            <a:r>
              <a:rPr lang="tr-TR" sz="2400" dirty="0">
                <a:latin typeface="Bookman Old Style" pitchFamily="18" charset="0"/>
              </a:rPr>
              <a:t>Kamu malı statüsü</a:t>
            </a:r>
          </a:p>
          <a:p>
            <a:pPr>
              <a:spcBef>
                <a:spcPts val="300"/>
              </a:spcBef>
            </a:pPr>
            <a:r>
              <a:rPr lang="tr-TR" sz="2400" dirty="0">
                <a:latin typeface="Bookman Old Style" pitchFamily="18" charset="0"/>
              </a:rPr>
              <a:t>Kamu alacaklarının tahsili usulü</a:t>
            </a:r>
          </a:p>
          <a:p>
            <a:pPr>
              <a:spcBef>
                <a:spcPts val="300"/>
              </a:spcBef>
            </a:pPr>
            <a:r>
              <a:rPr lang="tr-TR" sz="2400" dirty="0">
                <a:latin typeface="Bookman Old Style" pitchFamily="18" charset="0"/>
              </a:rPr>
              <a:t>Haczedilememe ve iflas etmeme</a:t>
            </a:r>
          </a:p>
          <a:p>
            <a:pPr>
              <a:spcBef>
                <a:spcPts val="300"/>
              </a:spcBef>
            </a:pPr>
            <a:r>
              <a:rPr lang="tr-TR" sz="2400" dirty="0">
                <a:latin typeface="Bookman Old Style" pitchFamily="18" charset="0"/>
              </a:rPr>
              <a:t>İdari sözleşme ve idari yargı</a:t>
            </a:r>
          </a:p>
          <a:p>
            <a:pPr>
              <a:spcBef>
                <a:spcPts val="300"/>
              </a:spcBef>
            </a:pPr>
            <a:r>
              <a:rPr lang="tr-TR" sz="2400" dirty="0">
                <a:latin typeface="Bookman Old Style" pitchFamily="18" charset="0"/>
              </a:rPr>
              <a:t>Kamu görevlisi/kamu personeli</a:t>
            </a:r>
          </a:p>
          <a:p>
            <a:pPr>
              <a:spcBef>
                <a:spcPts val="300"/>
              </a:spcBef>
            </a:pPr>
            <a:r>
              <a:rPr lang="tr-TR" sz="2400" dirty="0">
                <a:latin typeface="Bookman Old Style" pitchFamily="18" charset="0"/>
              </a:rPr>
              <a:t>Zorunlu üyelik ve aidat</a:t>
            </a:r>
          </a:p>
          <a:p>
            <a:pPr>
              <a:spcBef>
                <a:spcPts val="300"/>
              </a:spcBef>
            </a:pPr>
            <a:r>
              <a:rPr lang="tr-TR" sz="2400" dirty="0">
                <a:latin typeface="Bookman Old Style" pitchFamily="18" charset="0"/>
              </a:rPr>
              <a:t>Vergi muafiyeti</a:t>
            </a:r>
          </a:p>
          <a:p>
            <a:pPr>
              <a:spcBef>
                <a:spcPts val="300"/>
              </a:spcBef>
            </a:pPr>
            <a:r>
              <a:rPr lang="tr-TR" sz="2400" dirty="0">
                <a:latin typeface="Bookman Old Style" pitchFamily="18" charset="0"/>
              </a:rPr>
              <a:t>Düzenleme yapma ve kamulaştırma yetkisi</a:t>
            </a:r>
          </a:p>
          <a:p>
            <a:pPr>
              <a:spcBef>
                <a:spcPts val="300"/>
              </a:spcBef>
            </a:pPr>
            <a:endParaRPr lang="tr-TR" sz="2400" dirty="0">
              <a:latin typeface="Bookman Old Style" pitchFamily="18" charset="0"/>
            </a:endParaRPr>
          </a:p>
        </p:txBody>
      </p:sp>
    </p:spTree>
    <p:extLst>
      <p:ext uri="{BB962C8B-B14F-4D97-AF65-F5344CB8AC3E}">
        <p14:creationId xmlns:p14="http://schemas.microsoft.com/office/powerpoint/2010/main" val="20630290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İşlemler üzerinde idari vesayet</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47529" y="1484784"/>
            <a:ext cx="8565183" cy="5112568"/>
          </a:xfrm>
        </p:spPr>
        <p:txBody>
          <a:bodyPr>
            <a:noAutofit/>
          </a:bodyPr>
          <a:lstStyle/>
          <a:p>
            <a:pPr lvl="0"/>
            <a:endParaRPr lang="tr-TR" sz="2200" b="1" u="sng" dirty="0">
              <a:latin typeface="Bookman Old Style" panose="02050604050505020204" pitchFamily="18" charset="0"/>
              <a:ea typeface="Bookman Old Style" charset="0"/>
              <a:cs typeface="Bookman Old Style" charset="0"/>
            </a:endParaRPr>
          </a:p>
          <a:p>
            <a:pPr lvl="0"/>
            <a:r>
              <a:rPr lang="tr-TR" sz="2200" b="1" u="sng" dirty="0">
                <a:latin typeface="Bookman Old Style" panose="02050604050505020204" pitchFamily="18" charset="0"/>
                <a:ea typeface="Bookman Old Style" charset="0"/>
                <a:cs typeface="Bookman Old Style" charset="0"/>
              </a:rPr>
              <a:t>Düzeltme (değiştirerek onama</a:t>
            </a:r>
            <a:r>
              <a:rPr lang="tr-TR" sz="2200" u="sng" dirty="0">
                <a:latin typeface="Bookman Old Style" panose="02050604050505020204" pitchFamily="18" charset="0"/>
                <a:ea typeface="Bookman Old Style" charset="0"/>
                <a:cs typeface="Bookman Old Style" charset="0"/>
              </a:rPr>
              <a:t>)</a:t>
            </a:r>
            <a:r>
              <a:rPr lang="tr-TR" sz="2200" dirty="0">
                <a:latin typeface="Bookman Old Style" panose="02050604050505020204" pitchFamily="18" charset="0"/>
                <a:ea typeface="Bookman Old Style" charset="0"/>
                <a:cs typeface="Bookman Old Style" charset="0"/>
              </a:rPr>
              <a:t>: </a:t>
            </a:r>
            <a:r>
              <a:rPr lang="tr-TR" sz="2200" dirty="0">
                <a:latin typeface="Bookman Old Style" panose="02050604050505020204" pitchFamily="18" charset="0"/>
              </a:rPr>
              <a:t>5216 </a:t>
            </a:r>
            <a:r>
              <a:rPr lang="tr-TR" sz="2200" dirty="0" err="1">
                <a:latin typeface="Bookman Old Style" panose="02050604050505020204" pitchFamily="18" charset="0"/>
              </a:rPr>
              <a:t>md.</a:t>
            </a:r>
            <a:r>
              <a:rPr lang="tr-TR" sz="2200" dirty="0">
                <a:latin typeface="Bookman Old Style" panose="02050604050505020204" pitchFamily="18" charset="0"/>
              </a:rPr>
              <a:t> 14 </a:t>
            </a:r>
            <a:r>
              <a:rPr lang="tr-TR" sz="2200" b="1" dirty="0">
                <a:latin typeface="Bookman Old Style" panose="02050604050505020204" pitchFamily="18" charset="0"/>
                <a:sym typeface="Wingdings" panose="05000000000000000000" pitchFamily="2" charset="2"/>
              </a:rPr>
              <a:t> </a:t>
            </a:r>
            <a:r>
              <a:rPr lang="tr-TR" sz="2200" dirty="0">
                <a:latin typeface="Bookman Old Style" panose="02050604050505020204" pitchFamily="18" charset="0"/>
              </a:rPr>
              <a:t>Büyükşehir </a:t>
            </a:r>
            <a:r>
              <a:rPr lang="tr-TR" sz="2200" dirty="0">
                <a:latin typeface="Bookman Old Style" panose="02050604050505020204" pitchFamily="18" charset="0"/>
              </a:rPr>
              <a:t>kapsamındaki ilçe </a:t>
            </a:r>
            <a:r>
              <a:rPr lang="tr-TR" sz="2200" dirty="0">
                <a:latin typeface="Bookman Old Style" panose="02050604050505020204" pitchFamily="18" charset="0"/>
              </a:rPr>
              <a:t>belediye </a:t>
            </a:r>
            <a:r>
              <a:rPr lang="tr-TR" sz="2200" dirty="0">
                <a:latin typeface="Bookman Old Style" panose="02050604050505020204" pitchFamily="18" charset="0"/>
              </a:rPr>
              <a:t>meclisleri tarafından alınan imara ilişkin kararlar, kararın gelişinden itibaren üç ay içinde büyükşehir belediye meclisi tarafından nazım imar plânına uygunluğu yönünden incelenerek </a:t>
            </a:r>
            <a:r>
              <a:rPr lang="tr-TR" sz="2200" b="1" dirty="0">
                <a:latin typeface="Bookman Old Style" panose="02050604050505020204" pitchFamily="18" charset="0"/>
              </a:rPr>
              <a:t>aynen veya değiştirilerek kabul edildikten </a:t>
            </a:r>
            <a:r>
              <a:rPr lang="tr-TR" sz="2200" dirty="0">
                <a:latin typeface="Bookman Old Style" panose="02050604050505020204" pitchFamily="18" charset="0"/>
              </a:rPr>
              <a:t>sonra büyükşehir belediye başkanına gönderilir.</a:t>
            </a:r>
          </a:p>
          <a:p>
            <a:r>
              <a:rPr lang="tr-TR" sz="2200" u="sng" dirty="0">
                <a:solidFill>
                  <a:srgbClr val="FF0000"/>
                </a:solidFill>
                <a:latin typeface="Bookman Old Style" panose="02050604050505020204" pitchFamily="18" charset="0"/>
                <a:ea typeface="Bookman Old Style" charset="0"/>
                <a:cs typeface="Bookman Old Style" charset="0"/>
              </a:rPr>
              <a:t>Eski durum</a:t>
            </a:r>
            <a:r>
              <a:rPr lang="tr-TR" sz="2200" dirty="0">
                <a:solidFill>
                  <a:srgbClr val="FF0000"/>
                </a:solidFill>
                <a:latin typeface="Bookman Old Style" panose="02050604050505020204" pitchFamily="18" charset="0"/>
                <a:ea typeface="Bookman Old Style" charset="0"/>
                <a:cs typeface="Bookman Old Style" charset="0"/>
              </a:rPr>
              <a:t>: 1580 sayılı Belediye Kanunu’nun (</a:t>
            </a:r>
            <a:r>
              <a:rPr lang="tr-TR" sz="2200" dirty="0" err="1">
                <a:solidFill>
                  <a:srgbClr val="FF0000"/>
                </a:solidFill>
                <a:latin typeface="Bookman Old Style" panose="02050604050505020204" pitchFamily="18" charset="0"/>
                <a:ea typeface="Bookman Old Style" charset="0"/>
                <a:cs typeface="Bookman Old Style" charset="0"/>
              </a:rPr>
              <a:t>md.</a:t>
            </a:r>
            <a:r>
              <a:rPr lang="tr-TR" sz="2200" dirty="0">
                <a:solidFill>
                  <a:srgbClr val="FF0000"/>
                </a:solidFill>
                <a:latin typeface="Bookman Old Style" panose="02050604050505020204" pitchFamily="18" charset="0"/>
                <a:ea typeface="Bookman Old Style" charset="0"/>
                <a:cs typeface="Bookman Old Style" charset="0"/>
              </a:rPr>
              <a:t> 122 ve 123) geçerli olduğu </a:t>
            </a:r>
            <a:r>
              <a:rPr lang="tr-TR" sz="2200" dirty="0">
                <a:solidFill>
                  <a:srgbClr val="FF0000"/>
                </a:solidFill>
                <a:latin typeface="Bookman Old Style" panose="02050604050505020204" pitchFamily="18" charset="0"/>
                <a:ea typeface="Bookman Old Style" charset="0"/>
                <a:cs typeface="Bookman Old Style" charset="0"/>
              </a:rPr>
              <a:t>dönemde </a:t>
            </a:r>
            <a:r>
              <a:rPr lang="tr-TR" sz="2200" dirty="0">
                <a:solidFill>
                  <a:srgbClr val="FF0000"/>
                </a:solidFill>
                <a:latin typeface="Bookman Old Style" panose="02050604050505020204" pitchFamily="18" charset="0"/>
                <a:ea typeface="Bookman Old Style" charset="0"/>
                <a:cs typeface="Bookman Old Style" charset="0"/>
              </a:rPr>
              <a:t>mahallin mülki </a:t>
            </a:r>
            <a:r>
              <a:rPr lang="tr-TR" sz="2200" dirty="0">
                <a:solidFill>
                  <a:srgbClr val="FF0000"/>
                </a:solidFill>
                <a:latin typeface="Bookman Old Style" panose="02050604050505020204" pitchFamily="18" charset="0"/>
                <a:ea typeface="Bookman Old Style" charset="0"/>
                <a:cs typeface="Bookman Old Style" charset="0"/>
              </a:rPr>
              <a:t>idare amiri belediye bütçesini değiştirerek </a:t>
            </a:r>
            <a:r>
              <a:rPr lang="tr-TR" sz="2200" dirty="0">
                <a:solidFill>
                  <a:srgbClr val="FF0000"/>
                </a:solidFill>
                <a:latin typeface="Bookman Old Style" panose="02050604050505020204" pitchFamily="18" charset="0"/>
                <a:ea typeface="Bookman Old Style" charset="0"/>
                <a:cs typeface="Bookman Old Style" charset="0"/>
              </a:rPr>
              <a:t>onama yetkisine sahipti.</a:t>
            </a:r>
            <a:endParaRPr lang="tr-TR" sz="2200" dirty="0">
              <a:solidFill>
                <a:srgbClr val="FF0000"/>
              </a:solidFill>
              <a:latin typeface="Bookman Old Style" panose="02050604050505020204" pitchFamily="18" charset="0"/>
              <a:ea typeface="Bookman Old Style" charset="0"/>
              <a:cs typeface="Bookman Old Style" charset="0"/>
            </a:endParaRPr>
          </a:p>
        </p:txBody>
      </p:sp>
      <p:sp>
        <p:nvSpPr>
          <p:cNvPr id="4" name="Metin kutusu 3"/>
          <p:cNvSpPr txBox="1"/>
          <p:nvPr/>
        </p:nvSpPr>
        <p:spPr>
          <a:xfrm>
            <a:off x="13911072" y="588873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14562773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İkame etme kapsamında idari </a:t>
            </a:r>
            <a:r>
              <a:rPr lang="tr-TR" sz="3200" b="1" dirty="0">
                <a:latin typeface="Bookman Old Style" panose="02050604050505020204" pitchFamily="18" charset="0"/>
              </a:rPr>
              <a:t>v</a:t>
            </a:r>
            <a:r>
              <a:rPr lang="tr-TR" sz="3200" b="1" dirty="0">
                <a:latin typeface="Bookman Old Style" panose="02050604050505020204" pitchFamily="18" charset="0"/>
              </a:rPr>
              <a:t>esayet</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47529" y="1484784"/>
            <a:ext cx="8565183" cy="5112568"/>
          </a:xfrm>
        </p:spPr>
        <p:txBody>
          <a:bodyPr>
            <a:noAutofit/>
          </a:bodyPr>
          <a:lstStyle/>
          <a:p>
            <a:endParaRPr lang="tr-TR" sz="2000" b="1" u="sng" dirty="0">
              <a:latin typeface="Bookman Old Style" panose="02050604050505020204" pitchFamily="18" charset="0"/>
              <a:ea typeface="Bookman Old Style" charset="0"/>
              <a:cs typeface="Bookman Old Style" charset="0"/>
            </a:endParaRPr>
          </a:p>
          <a:p>
            <a:r>
              <a:rPr lang="tr-TR" sz="2400" b="1" u="sng" dirty="0">
                <a:latin typeface="Bookman Old Style" panose="02050604050505020204" pitchFamily="18" charset="0"/>
                <a:ea typeface="Bookman Old Style" charset="0"/>
                <a:cs typeface="Bookman Old Style" charset="0"/>
              </a:rPr>
              <a:t>Hizmetlerde aksama durumunda ikame</a:t>
            </a:r>
            <a:r>
              <a:rPr lang="tr-TR" sz="2000" b="1" dirty="0">
                <a:latin typeface="Bookman Old Style" panose="02050604050505020204" pitchFamily="18" charset="0"/>
                <a:ea typeface="Bookman Old Style" charset="0"/>
                <a:cs typeface="Bookman Old Style" charset="0"/>
              </a:rPr>
              <a:t>: </a:t>
            </a:r>
            <a:r>
              <a:rPr lang="tr-TR" sz="2000" dirty="0">
                <a:latin typeface="Bookman Old Style" panose="02050604050505020204" pitchFamily="18" charset="0"/>
                <a:ea typeface="Bookman Old Style" charset="0"/>
                <a:cs typeface="Bookman Old Style" charset="0"/>
              </a:rPr>
              <a:t>5393 </a:t>
            </a:r>
            <a:r>
              <a:rPr lang="tr-TR" sz="2000" dirty="0" err="1">
                <a:latin typeface="Bookman Old Style" panose="02050604050505020204" pitchFamily="18" charset="0"/>
                <a:ea typeface="Bookman Old Style" charset="0"/>
                <a:cs typeface="Bookman Old Style" charset="0"/>
              </a:rPr>
              <a:t>md.</a:t>
            </a:r>
            <a:r>
              <a:rPr lang="tr-TR" sz="2000" dirty="0">
                <a:latin typeface="Bookman Old Style" panose="02050604050505020204" pitchFamily="18" charset="0"/>
                <a:ea typeface="Bookman Old Style" charset="0"/>
                <a:cs typeface="Bookman Old Style" charset="0"/>
              </a:rPr>
              <a:t> 57 </a:t>
            </a:r>
            <a:r>
              <a:rPr lang="tr-TR" sz="2000" dirty="0">
                <a:latin typeface="Bookman Old Style" panose="02050604050505020204" pitchFamily="18" charset="0"/>
                <a:ea typeface="Bookman Old Style" charset="0"/>
                <a:cs typeface="Bookman Old Style" charset="0"/>
                <a:sym typeface="Wingdings" panose="05000000000000000000" pitchFamily="2" charset="2"/>
              </a:rPr>
              <a:t> </a:t>
            </a:r>
            <a:r>
              <a:rPr lang="tr-TR" sz="2000" dirty="0">
                <a:latin typeface="Bookman Old Style" panose="02050604050505020204" pitchFamily="18" charset="0"/>
              </a:rPr>
              <a:t>Belediye </a:t>
            </a:r>
            <a:r>
              <a:rPr lang="tr-TR" sz="2000" dirty="0">
                <a:latin typeface="Bookman Old Style" panose="02050604050505020204" pitchFamily="18" charset="0"/>
              </a:rPr>
              <a:t>hizmetlerinin ciddi bir biçimde aksatıldığının ve bu durumun halkın sağlık, huzur ve esenliğini hayati derecede olumsuz etkilediğinin </a:t>
            </a:r>
            <a:r>
              <a:rPr lang="tr-TR" sz="2000" b="1" dirty="0">
                <a:latin typeface="Bookman Old Style" panose="02050604050505020204" pitchFamily="18" charset="0"/>
              </a:rPr>
              <a:t>İçişleri Bakanlığının talebi üzerine </a:t>
            </a:r>
            <a:r>
              <a:rPr lang="tr-TR" sz="2000" dirty="0">
                <a:latin typeface="Bookman Old Style" panose="02050604050505020204" pitchFamily="18" charset="0"/>
              </a:rPr>
              <a:t>yetkili sulh hukuk hâkimi tarafından belirlenmesi durumunda İçişleri Bakanı, hizmetlerde meydana gelecek aksamanın giderilmesini, hizmetin özelliğine göre makul bir süre vererek belediye başkanından </a:t>
            </a:r>
            <a:r>
              <a:rPr lang="tr-TR" sz="2000" dirty="0">
                <a:latin typeface="Bookman Old Style" panose="02050604050505020204" pitchFamily="18" charset="0"/>
              </a:rPr>
              <a:t>ister. Aksama </a:t>
            </a:r>
            <a:r>
              <a:rPr lang="tr-TR" sz="2000" dirty="0">
                <a:latin typeface="Bookman Old Style" panose="02050604050505020204" pitchFamily="18" charset="0"/>
              </a:rPr>
              <a:t>giderilemezse, söz konusu hizmetin yerine getirilmesini o ilin </a:t>
            </a:r>
            <a:r>
              <a:rPr lang="tr-TR" sz="2000" b="1" dirty="0">
                <a:latin typeface="Bookman Old Style" panose="02050604050505020204" pitchFamily="18" charset="0"/>
              </a:rPr>
              <a:t>valisinden ister</a:t>
            </a:r>
            <a:r>
              <a:rPr lang="tr-TR" sz="2000" dirty="0">
                <a:latin typeface="Bookman Old Style" panose="02050604050505020204" pitchFamily="18" charset="0"/>
              </a:rPr>
              <a:t>. Bu durumda vali, aksaklığı öncelikle belediyenin araç, gereç, personel ve diğer kaynaklarıyla giderir. Mümkün olmadığı takdirde diğer kamu kurum ve kuruluşlarının imkânlarını da kullanabilir. </a:t>
            </a:r>
            <a:endParaRPr lang="tr-TR" sz="2000" dirty="0">
              <a:solidFill>
                <a:srgbClr val="FF0000"/>
              </a:solidFill>
              <a:latin typeface="Bookman Old Style" panose="02050604050505020204" pitchFamily="18" charset="0"/>
              <a:ea typeface="Bookman Old Style" charset="0"/>
              <a:cs typeface="Bookman Old Style" charset="0"/>
            </a:endParaRPr>
          </a:p>
        </p:txBody>
      </p:sp>
      <p:sp>
        <p:nvSpPr>
          <p:cNvPr id="4" name="Metin kutusu 3"/>
          <p:cNvSpPr txBox="1"/>
          <p:nvPr/>
        </p:nvSpPr>
        <p:spPr>
          <a:xfrm>
            <a:off x="13911072" y="588873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7820781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İkame etme kapsamında idari vesayet</a:t>
            </a:r>
          </a:p>
        </p:txBody>
      </p:sp>
      <p:sp>
        <p:nvSpPr>
          <p:cNvPr id="3" name="Content Placeholder 2"/>
          <p:cNvSpPr>
            <a:spLocks noGrp="1"/>
          </p:cNvSpPr>
          <p:nvPr>
            <p:ph sz="quarter" idx="1"/>
          </p:nvPr>
        </p:nvSpPr>
        <p:spPr>
          <a:xfrm>
            <a:off x="1847529" y="1484784"/>
            <a:ext cx="8565183" cy="5112568"/>
          </a:xfrm>
        </p:spPr>
        <p:txBody>
          <a:bodyPr>
            <a:noAutofit/>
          </a:bodyPr>
          <a:lstStyle/>
          <a:p>
            <a:endParaRPr lang="tr-TR" sz="2000" b="1" u="sng" dirty="0">
              <a:latin typeface="Bookman Old Style" panose="02050604050505020204" pitchFamily="18" charset="0"/>
              <a:ea typeface="Bookman Old Style" charset="0"/>
              <a:cs typeface="Bookman Old Style" charset="0"/>
            </a:endParaRPr>
          </a:p>
          <a:p>
            <a:r>
              <a:rPr lang="tr-TR" sz="2400" b="1" u="sng" dirty="0">
                <a:latin typeface="Bookman Old Style" panose="02050604050505020204" pitchFamily="18" charset="0"/>
                <a:ea typeface="Bookman Old Style" charset="0"/>
                <a:cs typeface="Bookman Old Style" charset="0"/>
              </a:rPr>
              <a:t>Hizmetlerde aksama durumunda ikame</a:t>
            </a:r>
            <a:r>
              <a:rPr lang="tr-TR" sz="2000" b="1" dirty="0">
                <a:latin typeface="Bookman Old Style" panose="02050604050505020204" pitchFamily="18" charset="0"/>
                <a:ea typeface="Bookman Old Style" charset="0"/>
                <a:cs typeface="Bookman Old Style" charset="0"/>
              </a:rPr>
              <a:t>: </a:t>
            </a:r>
            <a:r>
              <a:rPr lang="tr-TR" sz="2000" dirty="0">
                <a:latin typeface="Bookman Old Style" panose="02050604050505020204" pitchFamily="18" charset="0"/>
                <a:ea typeface="Bookman Old Style" charset="0"/>
                <a:cs typeface="Bookman Old Style" charset="0"/>
              </a:rPr>
              <a:t>5302 </a:t>
            </a:r>
            <a:r>
              <a:rPr lang="tr-TR" sz="2000" dirty="0" err="1">
                <a:latin typeface="Bookman Old Style" panose="02050604050505020204" pitchFamily="18" charset="0"/>
                <a:ea typeface="Bookman Old Style" charset="0"/>
                <a:cs typeface="Bookman Old Style" charset="0"/>
              </a:rPr>
              <a:t>md.</a:t>
            </a:r>
            <a:r>
              <a:rPr lang="tr-TR" sz="2000" dirty="0">
                <a:latin typeface="Bookman Old Style" panose="02050604050505020204" pitchFamily="18" charset="0"/>
                <a:ea typeface="Bookman Old Style" charset="0"/>
                <a:cs typeface="Bookman Old Style" charset="0"/>
              </a:rPr>
              <a:t> 40 </a:t>
            </a:r>
            <a:r>
              <a:rPr lang="tr-TR" sz="2000" dirty="0">
                <a:latin typeface="Bookman Old Style" panose="02050604050505020204" pitchFamily="18" charset="0"/>
                <a:ea typeface="Bookman Old Style" charset="0"/>
                <a:cs typeface="Bookman Old Style" charset="0"/>
                <a:sym typeface="Wingdings" panose="05000000000000000000" pitchFamily="2" charset="2"/>
              </a:rPr>
              <a:t> </a:t>
            </a:r>
            <a:r>
              <a:rPr lang="tr-TR" sz="2000" dirty="0">
                <a:latin typeface="Bookman Old Style" panose="02050604050505020204" pitchFamily="18" charset="0"/>
              </a:rPr>
              <a:t>İl özel idaresi hizmetlerinin ciddî bir biçimde aksatıldığının ve bu durumun halkın sağlık, huzur ve esenliğini hayatî derecede olumsuz etkilediğinin ilgili bakanlığın talebi üzerine yetkili sulh hukuk hâkimi tarafından belirlenmesi </a:t>
            </a:r>
            <a:r>
              <a:rPr lang="tr-TR" sz="2000" dirty="0">
                <a:latin typeface="Bookman Old Style" panose="02050604050505020204" pitchFamily="18" charset="0"/>
              </a:rPr>
              <a:t>durumunda, İçişleri Bakanlığı; a</a:t>
            </a:r>
            <a:r>
              <a:rPr lang="tr-TR" sz="2000" dirty="0">
                <a:latin typeface="Bookman Old Style" panose="02050604050505020204" pitchFamily="18" charset="0"/>
              </a:rPr>
              <a:t>) Hizmetlerde meydana gelen aksamanın giderilmesini, hizmetin özelliğine göre makul bir süre vererek il özel idaresinden </a:t>
            </a:r>
            <a:r>
              <a:rPr lang="tr-TR" sz="2000" dirty="0">
                <a:latin typeface="Bookman Old Style" panose="02050604050505020204" pitchFamily="18" charset="0"/>
              </a:rPr>
              <a:t>ister. b</a:t>
            </a:r>
            <a:r>
              <a:rPr lang="tr-TR" sz="2000" dirty="0">
                <a:latin typeface="Bookman Old Style" panose="02050604050505020204" pitchFamily="18" charset="0"/>
              </a:rPr>
              <a:t>) Aksama giderilemezse, söz konusu hizmetin yerine getirilmesini o ilin valisinden ister. Bu durumda, vali, aksaklığı öncelikle il özel idaresinin araç, gereç, personel ve diğer kaynaklarıyla giderir. Mümkün olmadığı takdirde diğer kamu kurum ve kuruluşlarının imkânlarını da kullanabilir.</a:t>
            </a:r>
            <a:endParaRPr lang="tr-TR" sz="2000" dirty="0">
              <a:solidFill>
                <a:srgbClr val="FF0000"/>
              </a:solidFill>
              <a:latin typeface="Bookman Old Style" panose="02050604050505020204" pitchFamily="18" charset="0"/>
              <a:ea typeface="Bookman Old Style" charset="0"/>
              <a:cs typeface="Bookman Old Style" charset="0"/>
            </a:endParaRPr>
          </a:p>
        </p:txBody>
      </p:sp>
      <p:sp>
        <p:nvSpPr>
          <p:cNvPr id="4" name="Metin kutusu 3"/>
          <p:cNvSpPr txBox="1"/>
          <p:nvPr/>
        </p:nvSpPr>
        <p:spPr>
          <a:xfrm>
            <a:off x="13911072" y="588873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178670706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Diğer idari vesayet örnekleri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47529" y="1484784"/>
            <a:ext cx="8565183" cy="5112568"/>
          </a:xfrm>
        </p:spPr>
        <p:txBody>
          <a:bodyPr>
            <a:noAutofit/>
          </a:bodyPr>
          <a:lstStyle/>
          <a:p>
            <a:endParaRPr lang="tr-TR" sz="1600" dirty="0">
              <a:latin typeface="Bookman Old Style" panose="02050604050505020204" pitchFamily="18" charset="0"/>
              <a:ea typeface="Bookman Old Style" charset="0"/>
              <a:cs typeface="Bookman Old Style" charset="0"/>
            </a:endParaRPr>
          </a:p>
          <a:p>
            <a:r>
              <a:rPr lang="tr-TR" sz="1600" dirty="0">
                <a:latin typeface="Bookman Old Style" panose="02050604050505020204" pitchFamily="18" charset="0"/>
                <a:ea typeface="Bookman Old Style" charset="0"/>
                <a:cs typeface="Bookman Old Style" charset="0"/>
              </a:rPr>
              <a:t>Belediyelerin </a:t>
            </a:r>
            <a:r>
              <a:rPr lang="tr-TR" sz="1600" b="1" u="sng" dirty="0">
                <a:latin typeface="Bookman Old Style" panose="02050604050505020204" pitchFamily="18" charset="0"/>
                <a:ea typeface="Bookman Old Style" charset="0"/>
                <a:cs typeface="Bookman Old Style" charset="0"/>
              </a:rPr>
              <a:t>kuruluş</a:t>
            </a:r>
            <a:r>
              <a:rPr lang="tr-TR" sz="1600" dirty="0">
                <a:latin typeface="Bookman Old Style" panose="02050604050505020204" pitchFamily="18" charset="0"/>
                <a:ea typeface="Bookman Old Style" charset="0"/>
                <a:cs typeface="Bookman Old Style" charset="0"/>
              </a:rPr>
              <a:t>una ilişkin </a:t>
            </a:r>
            <a:r>
              <a:rPr lang="tr-TR" sz="1600" dirty="0" err="1">
                <a:latin typeface="Bookman Old Style" panose="02050604050505020204" pitchFamily="18" charset="0"/>
                <a:ea typeface="Bookman Old Style" charset="0"/>
                <a:cs typeface="Bookman Old Style" charset="0"/>
              </a:rPr>
              <a:t>md.</a:t>
            </a:r>
            <a:r>
              <a:rPr lang="tr-TR" sz="1600" dirty="0">
                <a:latin typeface="Bookman Old Style" panose="02050604050505020204" pitchFamily="18" charset="0"/>
                <a:ea typeface="Bookman Old Style" charset="0"/>
                <a:cs typeface="Bookman Old Style" charset="0"/>
              </a:rPr>
              <a:t> 4</a:t>
            </a:r>
          </a:p>
          <a:p>
            <a:r>
              <a:rPr lang="tr-TR" sz="1600" dirty="0">
                <a:latin typeface="Bookman Old Style" panose="02050604050505020204" pitchFamily="18" charset="0"/>
                <a:ea typeface="Bookman Old Style" charset="0"/>
                <a:cs typeface="Bookman Old Style" charset="0"/>
              </a:rPr>
              <a:t>5393 </a:t>
            </a:r>
            <a:r>
              <a:rPr lang="tr-TR" sz="1600" dirty="0" err="1">
                <a:latin typeface="Bookman Old Style" panose="02050604050505020204" pitchFamily="18" charset="0"/>
                <a:ea typeface="Bookman Old Style" charset="0"/>
                <a:cs typeface="Bookman Old Style" charset="0"/>
              </a:rPr>
              <a:t>md.</a:t>
            </a:r>
            <a:r>
              <a:rPr lang="tr-TR" sz="1600" dirty="0">
                <a:latin typeface="Bookman Old Style" panose="02050604050505020204" pitchFamily="18" charset="0"/>
                <a:ea typeface="Bookman Old Style" charset="0"/>
                <a:cs typeface="Bookman Old Style" charset="0"/>
              </a:rPr>
              <a:t> 19, başkanlık divanı </a:t>
            </a:r>
            <a:r>
              <a:rPr lang="tr-TR" sz="1600" dirty="0">
                <a:latin typeface="Bookman Old Style" panose="02050604050505020204" pitchFamily="18" charset="0"/>
                <a:ea typeface="Bookman Old Style" charset="0"/>
                <a:cs typeface="Bookman Old Style" charset="0"/>
                <a:sym typeface="Wingdings" panose="05000000000000000000" pitchFamily="2" charset="2"/>
              </a:rPr>
              <a:t> </a:t>
            </a:r>
            <a:r>
              <a:rPr lang="tr-TR" sz="1600" dirty="0">
                <a:latin typeface="Bookman Old Style" panose="02050604050505020204" pitchFamily="18" charset="0"/>
              </a:rPr>
              <a:t>Belediye </a:t>
            </a:r>
            <a:r>
              <a:rPr lang="tr-TR" sz="1600" dirty="0">
                <a:latin typeface="Bookman Old Style" panose="02050604050505020204" pitchFamily="18" charset="0"/>
              </a:rPr>
              <a:t>meclisi, seçim sonuçlarının ilânını takip eden beşinci gün belediye başkanının başkanlığında kendiliğinden toplanır… </a:t>
            </a:r>
            <a:r>
              <a:rPr lang="tr-TR" sz="1600" dirty="0">
                <a:latin typeface="Bookman Old Style" panose="02050604050505020204" pitchFamily="18" charset="0"/>
              </a:rPr>
              <a:t>Meclisin </a:t>
            </a:r>
            <a:r>
              <a:rPr lang="tr-TR" sz="1600" dirty="0">
                <a:latin typeface="Bookman Old Style" panose="02050604050505020204" pitchFamily="18" charset="0"/>
              </a:rPr>
              <a:t>çalışması ve katılıma ilişkin esas ve </a:t>
            </a:r>
            <a:r>
              <a:rPr lang="tr-TR" sz="1600" dirty="0" err="1">
                <a:latin typeface="Bookman Old Style" panose="02050604050505020204" pitchFamily="18" charset="0"/>
              </a:rPr>
              <a:t>usûller</a:t>
            </a:r>
            <a:r>
              <a:rPr lang="tr-TR" sz="1600" dirty="0">
                <a:latin typeface="Bookman Old Style" panose="02050604050505020204" pitchFamily="18" charset="0"/>
              </a:rPr>
              <a:t> </a:t>
            </a:r>
            <a:r>
              <a:rPr lang="tr-TR" sz="1600" b="1" dirty="0">
                <a:latin typeface="Bookman Old Style" panose="02050604050505020204" pitchFamily="18" charset="0"/>
              </a:rPr>
              <a:t>İçişleri Bakanlığı tarafından</a:t>
            </a:r>
            <a:r>
              <a:rPr lang="tr-TR" sz="1600" dirty="0">
                <a:latin typeface="Bookman Old Style" panose="02050604050505020204" pitchFamily="18" charset="0"/>
              </a:rPr>
              <a:t> çıkarılacak yönetmelikle düzenlenir</a:t>
            </a:r>
            <a:r>
              <a:rPr lang="tr-TR" sz="1600" dirty="0">
                <a:latin typeface="Bookman Old Style" panose="02050604050505020204" pitchFamily="18" charset="0"/>
              </a:rPr>
              <a:t>. </a:t>
            </a:r>
            <a:r>
              <a:rPr lang="tr-TR" sz="1600" dirty="0">
                <a:latin typeface="Bookman Old Style" panose="02050604050505020204" pitchFamily="18" charset="0"/>
                <a:sym typeface="Wingdings" panose="05000000000000000000" pitchFamily="2" charset="2"/>
              </a:rPr>
              <a:t> itfaiye, zabıta çalışma yönetmeliği, bütçe sistemi…</a:t>
            </a:r>
            <a:endParaRPr lang="tr-TR" sz="1600" dirty="0">
              <a:latin typeface="Bookman Old Style" panose="02050604050505020204" pitchFamily="18" charset="0"/>
              <a:ea typeface="Bookman Old Style" charset="0"/>
              <a:cs typeface="Bookman Old Style" charset="0"/>
            </a:endParaRPr>
          </a:p>
          <a:p>
            <a:r>
              <a:rPr lang="tr-TR" sz="1600" b="1" u="sng" dirty="0">
                <a:latin typeface="Bookman Old Style" panose="02050604050505020204" pitchFamily="18" charset="0"/>
                <a:ea typeface="Bookman Old Style" charset="0"/>
                <a:cs typeface="Bookman Old Style" charset="0"/>
              </a:rPr>
              <a:t>Doğrudan yetkilendirme</a:t>
            </a:r>
            <a:r>
              <a:rPr lang="tr-TR" sz="1600" dirty="0">
                <a:latin typeface="Bookman Old Style" panose="02050604050505020204" pitchFamily="18" charset="0"/>
                <a:ea typeface="Bookman Old Style" charset="0"/>
                <a:cs typeface="Bookman Old Style" charset="0"/>
              </a:rPr>
              <a:t>: 5393 </a:t>
            </a:r>
            <a:r>
              <a:rPr lang="tr-TR" sz="1600" dirty="0" err="1">
                <a:latin typeface="Bookman Old Style" panose="02050604050505020204" pitchFamily="18" charset="0"/>
                <a:ea typeface="Bookman Old Style" charset="0"/>
                <a:cs typeface="Bookman Old Style" charset="0"/>
              </a:rPr>
              <a:t>md.</a:t>
            </a:r>
            <a:r>
              <a:rPr lang="tr-TR" sz="1600" dirty="0">
                <a:latin typeface="Bookman Old Style" panose="02050604050505020204" pitchFamily="18" charset="0"/>
                <a:ea typeface="Bookman Old Style" charset="0"/>
                <a:cs typeface="Bookman Old Style" charset="0"/>
              </a:rPr>
              <a:t> 11 </a:t>
            </a:r>
            <a:r>
              <a:rPr lang="tr-TR" sz="1600" dirty="0">
                <a:latin typeface="Bookman Old Style" panose="02050604050505020204" pitchFamily="18" charset="0"/>
                <a:ea typeface="Bookman Old Style" charset="0"/>
                <a:cs typeface="Bookman Old Style" charset="0"/>
                <a:sym typeface="Wingdings" panose="05000000000000000000" pitchFamily="2" charset="2"/>
              </a:rPr>
              <a:t> </a:t>
            </a:r>
            <a:r>
              <a:rPr lang="tr-TR" sz="1600" dirty="0">
                <a:latin typeface="Bookman Old Style" panose="02050604050505020204" pitchFamily="18" charset="0"/>
              </a:rPr>
              <a:t>Tüzel kişiliği kaldırılan belediyelerin bulunduğu yerleşim birimlerinde, hizmetlerin aksamadan yürütülmesi amacıyla, ilgili belediye veya büyükşehir belediyesi ve köye dönüşen yerlerde il özel idaresi veya köylere hizmet götürme birlikleri tarafından içme suyu, kanalizasyon, temizlik, çöp toplama, ulaşım, itfaiye ve diğer hizmetlerin yürütülmesi için gerekli tedbirler alınır ve ihtiyaç durumuna göre bu hizmetleri yürütmek üzere hizmet birimleri kurulabilir. </a:t>
            </a:r>
            <a:r>
              <a:rPr lang="tr-TR" sz="1600" dirty="0">
                <a:latin typeface="Bookman Old Style" panose="02050604050505020204" pitchFamily="18" charset="0"/>
              </a:rPr>
              <a:t>Mahalli </a:t>
            </a:r>
            <a:r>
              <a:rPr lang="tr-TR" sz="1600" dirty="0">
                <a:latin typeface="Bookman Old Style" panose="02050604050505020204" pitchFamily="18" charset="0"/>
              </a:rPr>
              <a:t>hizmetlerin aksamadan yürütülmesi için </a:t>
            </a:r>
            <a:r>
              <a:rPr lang="tr-TR" sz="1600" b="1" dirty="0">
                <a:latin typeface="Bookman Old Style" panose="02050604050505020204" pitchFamily="18" charset="0"/>
              </a:rPr>
              <a:t>vali veya kaymakamlar </a:t>
            </a:r>
            <a:r>
              <a:rPr lang="tr-TR" sz="1600" dirty="0">
                <a:latin typeface="Bookman Old Style" panose="02050604050505020204" pitchFamily="18" charset="0"/>
              </a:rPr>
              <a:t>ilgili kuruluşlar arasında koordinasyonu sağlar ve gerekli tedbirleri alır</a:t>
            </a:r>
            <a:r>
              <a:rPr lang="tr-TR" sz="1600" dirty="0">
                <a:latin typeface="Bookman Old Style" panose="02050604050505020204" pitchFamily="18" charset="0"/>
              </a:rPr>
              <a:t>.</a:t>
            </a:r>
            <a:endParaRPr lang="tr-TR" sz="1600" dirty="0">
              <a:latin typeface="Bookman Old Style" panose="02050604050505020204" pitchFamily="18" charset="0"/>
            </a:endParaRPr>
          </a:p>
        </p:txBody>
      </p:sp>
      <p:sp>
        <p:nvSpPr>
          <p:cNvPr id="4" name="Metin kutusu 3"/>
          <p:cNvSpPr txBox="1"/>
          <p:nvPr/>
        </p:nvSpPr>
        <p:spPr>
          <a:xfrm>
            <a:off x="13911072" y="588873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9217214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Diğer idari vesayet örnekleri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47529" y="1484784"/>
            <a:ext cx="8565183" cy="5112568"/>
          </a:xfrm>
        </p:spPr>
        <p:txBody>
          <a:bodyPr>
            <a:noAutofit/>
          </a:bodyPr>
          <a:lstStyle/>
          <a:p>
            <a:r>
              <a:rPr lang="tr-TR" sz="1500" b="1" u="sng" dirty="0">
                <a:latin typeface="Bookman Old Style" panose="02050604050505020204" pitchFamily="18" charset="0"/>
                <a:ea typeface="Bookman Old Style" charset="0"/>
                <a:cs typeface="Bookman Old Style" charset="0"/>
              </a:rPr>
              <a:t>Denetim</a:t>
            </a:r>
            <a:r>
              <a:rPr lang="tr-TR" sz="1500" dirty="0">
                <a:latin typeface="Bookman Old Style" panose="02050604050505020204" pitchFamily="18" charset="0"/>
                <a:ea typeface="Bookman Old Style" charset="0"/>
                <a:cs typeface="Bookman Old Style" charset="0"/>
              </a:rPr>
              <a:t>: 132 sayılı </a:t>
            </a:r>
            <a:r>
              <a:rPr lang="tr-TR" sz="1500" dirty="0">
                <a:latin typeface="Bookman Old Style" panose="02050604050505020204" pitchFamily="18" charset="0"/>
              </a:rPr>
              <a:t>TSE'nin </a:t>
            </a:r>
            <a:r>
              <a:rPr lang="tr-TR" sz="1500" dirty="0">
                <a:latin typeface="Bookman Old Style" panose="02050604050505020204" pitchFamily="18" charset="0"/>
              </a:rPr>
              <a:t>Kuruluş </a:t>
            </a:r>
            <a:r>
              <a:rPr lang="tr-TR" sz="1500" dirty="0">
                <a:latin typeface="Bookman Old Style" panose="02050604050505020204" pitchFamily="18" charset="0"/>
              </a:rPr>
              <a:t>Kanunu md.8, Denetleme </a:t>
            </a:r>
            <a:r>
              <a:rPr lang="tr-TR" sz="1500" dirty="0">
                <a:latin typeface="Bookman Old Style" panose="02050604050505020204" pitchFamily="18" charset="0"/>
              </a:rPr>
              <a:t>Kurulu </a:t>
            </a:r>
            <a:r>
              <a:rPr lang="tr-TR" sz="1500" dirty="0">
                <a:latin typeface="Bookman Old Style" panose="02050604050505020204" pitchFamily="18" charset="0"/>
                <a:sym typeface="Wingdings" panose="05000000000000000000" pitchFamily="2" charset="2"/>
              </a:rPr>
              <a:t> </a:t>
            </a:r>
            <a:r>
              <a:rPr lang="tr-TR" sz="1500" dirty="0">
                <a:latin typeface="Bookman Old Style" panose="02050604050505020204" pitchFamily="18" charset="0"/>
              </a:rPr>
              <a:t>Türk </a:t>
            </a:r>
            <a:r>
              <a:rPr lang="tr-TR" sz="1500" dirty="0">
                <a:latin typeface="Bookman Old Style" panose="02050604050505020204" pitchFamily="18" charset="0"/>
              </a:rPr>
              <a:t>Standartları Enstitüsünün hesapları ve bunlarla ilgili muameleleri, Genel Kurul üyesi olan veya olmayan Başbakanlığın, Maliye ve Gümrük Bakanlığının Sanayi ve Ticaret Bakanlığının elemanları arasından Başbakanlıkça görevlendirilen birer kişiden teşekkül eden üç kişilik bir kurul tarafından denetlenir.</a:t>
            </a:r>
          </a:p>
          <a:p>
            <a:r>
              <a:rPr lang="tr-TR" sz="1500" dirty="0">
                <a:latin typeface="Bookman Old Style" panose="02050604050505020204" pitchFamily="18" charset="0"/>
                <a:ea typeface="Bookman Old Style" charset="0"/>
                <a:cs typeface="Bookman Old Style" charset="0"/>
              </a:rPr>
              <a:t>5393 </a:t>
            </a:r>
            <a:r>
              <a:rPr lang="tr-TR" sz="1500" dirty="0" err="1">
                <a:latin typeface="Bookman Old Style" panose="02050604050505020204" pitchFamily="18" charset="0"/>
                <a:ea typeface="Bookman Old Style" charset="0"/>
                <a:cs typeface="Bookman Old Style" charset="0"/>
              </a:rPr>
              <a:t>md.</a:t>
            </a:r>
            <a:r>
              <a:rPr lang="tr-TR" sz="1500" dirty="0">
                <a:latin typeface="Bookman Old Style" panose="02050604050505020204" pitchFamily="18" charset="0"/>
                <a:ea typeface="Bookman Old Style" charset="0"/>
                <a:cs typeface="Bookman Old Style" charset="0"/>
              </a:rPr>
              <a:t> 55, Denetimin kapsamı ve türleri </a:t>
            </a:r>
            <a:r>
              <a:rPr lang="tr-TR" sz="1500" dirty="0">
                <a:latin typeface="Bookman Old Style" panose="02050604050505020204" pitchFamily="18" charset="0"/>
                <a:ea typeface="Bookman Old Style" charset="0"/>
                <a:cs typeface="Bookman Old Style" charset="0"/>
                <a:sym typeface="Wingdings" panose="05000000000000000000" pitchFamily="2" charset="2"/>
              </a:rPr>
              <a:t> </a:t>
            </a:r>
            <a:r>
              <a:rPr lang="tr-TR" sz="1500" dirty="0">
                <a:latin typeface="Bookman Old Style" panose="02050604050505020204" pitchFamily="18" charset="0"/>
              </a:rPr>
              <a:t>Belediyelerde iç ve dış denetim yapılır. Denetim, iş ve işlemlerin hukuka uygunluk, malî ve performans denetimini </a:t>
            </a:r>
            <a:r>
              <a:rPr lang="tr-TR" sz="1500" dirty="0">
                <a:latin typeface="Bookman Old Style" panose="02050604050505020204" pitchFamily="18" charset="0"/>
              </a:rPr>
              <a:t>kapsar. İç </a:t>
            </a:r>
            <a:r>
              <a:rPr lang="tr-TR" sz="1500" dirty="0">
                <a:latin typeface="Bookman Old Style" panose="02050604050505020204" pitchFamily="18" charset="0"/>
              </a:rPr>
              <a:t>ve dış denetim 5018 sayılı Kamu Malî Yönetimi ve Kontrol Kanunu hükümlerine göre </a:t>
            </a:r>
            <a:r>
              <a:rPr lang="tr-TR" sz="1500" dirty="0">
                <a:latin typeface="Bookman Old Style" panose="02050604050505020204" pitchFamily="18" charset="0"/>
              </a:rPr>
              <a:t>yapılır. Ayrıca</a:t>
            </a:r>
            <a:r>
              <a:rPr lang="tr-TR" sz="1500" dirty="0">
                <a:latin typeface="Bookman Old Style" panose="02050604050505020204" pitchFamily="18" charset="0"/>
              </a:rPr>
              <a:t>, belediyenin malî işlemler dışında kalan diğer idarî işlemleri, hukuka uygunluk ve idarenin bütünlüğü açısından İçişleri Bakanlığı tarafından da denetlenir.</a:t>
            </a:r>
          </a:p>
          <a:p>
            <a:r>
              <a:rPr lang="tr-TR" sz="1500" dirty="0">
                <a:latin typeface="Bookman Old Style" panose="02050604050505020204" pitchFamily="18" charset="0"/>
              </a:rPr>
              <a:t>5393 </a:t>
            </a:r>
            <a:r>
              <a:rPr lang="tr-TR" sz="1500" dirty="0" err="1">
                <a:latin typeface="Bookman Old Style" panose="02050604050505020204" pitchFamily="18" charset="0"/>
              </a:rPr>
              <a:t>md.</a:t>
            </a:r>
            <a:r>
              <a:rPr lang="tr-TR" sz="1500" dirty="0">
                <a:latin typeface="Bookman Old Style" panose="02050604050505020204" pitchFamily="18" charset="0"/>
              </a:rPr>
              <a:t> 26, Meclisin </a:t>
            </a:r>
            <a:r>
              <a:rPr lang="tr-TR" sz="1500" dirty="0">
                <a:latin typeface="Bookman Old Style" panose="02050604050505020204" pitchFamily="18" charset="0"/>
              </a:rPr>
              <a:t>bilgi edinme ve denetim </a:t>
            </a:r>
            <a:r>
              <a:rPr lang="tr-TR" sz="1500" dirty="0">
                <a:latin typeface="Bookman Old Style" panose="02050604050505020204" pitchFamily="18" charset="0"/>
              </a:rPr>
              <a:t>yolları</a:t>
            </a:r>
            <a:r>
              <a:rPr lang="tr-TR" sz="1500" dirty="0">
                <a:latin typeface="Bookman Old Style" panose="02050604050505020204" pitchFamily="18" charset="0"/>
              </a:rPr>
              <a:t> </a:t>
            </a:r>
            <a:r>
              <a:rPr lang="tr-TR" sz="1500" b="1" dirty="0">
                <a:latin typeface="Bookman Old Style" panose="02050604050505020204" pitchFamily="18" charset="0"/>
                <a:sym typeface="Wingdings" panose="05000000000000000000" pitchFamily="2" charset="2"/>
              </a:rPr>
              <a:t> </a:t>
            </a:r>
            <a:r>
              <a:rPr lang="tr-TR" sz="1500" dirty="0">
                <a:latin typeface="Bookman Old Style" panose="02050604050505020204" pitchFamily="18" charset="0"/>
              </a:rPr>
              <a:t>Belediye </a:t>
            </a:r>
            <a:r>
              <a:rPr lang="tr-TR" sz="1500" dirty="0">
                <a:latin typeface="Bookman Old Style" panose="02050604050505020204" pitchFamily="18" charset="0"/>
              </a:rPr>
              <a:t>meclisi, bilgi edinme ve denetim yetkisini faaliyet raporunu değerlendirme, denetim komisyonu, soru, genel görüşme ve gensoru yoluyla kullanır. </a:t>
            </a:r>
            <a:r>
              <a:rPr lang="tr-TR" sz="1500" dirty="0">
                <a:latin typeface="Bookman Old Style" panose="02050604050505020204" pitchFamily="18" charset="0"/>
              </a:rPr>
              <a:t>... Belediye </a:t>
            </a:r>
            <a:r>
              <a:rPr lang="tr-TR" sz="1500" dirty="0">
                <a:latin typeface="Bookman Old Style" panose="02050604050505020204" pitchFamily="18" charset="0"/>
              </a:rPr>
              <a:t>başkanınca meclise sunulan bir önceki yıla ait faaliyet raporundaki açıklamalar, meclis üye tam sayısının dörtte üç çoğunluğuyla yeterli görülmezse, yetersizlik kararıyla görüşmeleri kapsayan tutanak, meclis başkan vekili tarafından </a:t>
            </a:r>
            <a:r>
              <a:rPr lang="tr-TR" sz="1500" b="1" dirty="0">
                <a:latin typeface="Bookman Old Style" panose="02050604050505020204" pitchFamily="18" charset="0"/>
              </a:rPr>
              <a:t>mahallin mülkî idare amirine </a:t>
            </a:r>
            <a:r>
              <a:rPr lang="tr-TR" sz="1500" b="1" dirty="0">
                <a:latin typeface="Bookman Old Style" panose="02050604050505020204" pitchFamily="18" charset="0"/>
              </a:rPr>
              <a:t>gönderilir</a:t>
            </a:r>
            <a:r>
              <a:rPr lang="tr-TR" sz="1500" dirty="0">
                <a:latin typeface="Bookman Old Style" panose="02050604050505020204" pitchFamily="18" charset="0"/>
              </a:rPr>
              <a:t>. Vali</a:t>
            </a:r>
            <a:r>
              <a:rPr lang="tr-TR" sz="1500" dirty="0">
                <a:latin typeface="Bookman Old Style" panose="02050604050505020204" pitchFamily="18" charset="0"/>
              </a:rPr>
              <a:t>, dosyayı gerekçeli görüşüyle birlikte </a:t>
            </a:r>
            <a:r>
              <a:rPr lang="tr-TR" sz="1500" dirty="0" err="1">
                <a:latin typeface="Bookman Old Style" panose="02050604050505020204" pitchFamily="18" charset="0"/>
              </a:rPr>
              <a:t>Danıştaya</a:t>
            </a:r>
            <a:r>
              <a:rPr lang="tr-TR" sz="1500" dirty="0">
                <a:latin typeface="Bookman Old Style" panose="02050604050505020204" pitchFamily="18" charset="0"/>
              </a:rPr>
              <a:t> </a:t>
            </a:r>
            <a:r>
              <a:rPr lang="tr-TR" sz="1500" dirty="0">
                <a:latin typeface="Bookman Old Style" panose="02050604050505020204" pitchFamily="18" charset="0"/>
              </a:rPr>
              <a:t>gönderir. </a:t>
            </a:r>
            <a:r>
              <a:rPr lang="tr-TR" sz="1500" b="1" dirty="0">
                <a:latin typeface="Bookman Old Style" panose="02050604050505020204" pitchFamily="18" charset="0"/>
              </a:rPr>
              <a:t>Yetersizlik </a:t>
            </a:r>
            <a:r>
              <a:rPr lang="tr-TR" sz="1500" b="1" dirty="0">
                <a:latin typeface="Bookman Old Style" panose="02050604050505020204" pitchFamily="18" charset="0"/>
              </a:rPr>
              <a:t>kararı, </a:t>
            </a:r>
            <a:r>
              <a:rPr lang="tr-TR" sz="1500" b="1" dirty="0" err="1">
                <a:latin typeface="Bookman Old Style" panose="02050604050505020204" pitchFamily="18" charset="0"/>
              </a:rPr>
              <a:t>Danıştayca</a:t>
            </a:r>
            <a:r>
              <a:rPr lang="tr-TR" sz="1500" b="1" dirty="0">
                <a:latin typeface="Bookman Old Style" panose="02050604050505020204" pitchFamily="18" charset="0"/>
              </a:rPr>
              <a:t> uygun görüldüğü takdirde</a:t>
            </a:r>
            <a:r>
              <a:rPr lang="tr-TR" sz="1500" dirty="0">
                <a:latin typeface="Bookman Old Style" panose="02050604050505020204" pitchFamily="18" charset="0"/>
              </a:rPr>
              <a:t> belediye başkanı, başkanlıktan düşer</a:t>
            </a:r>
            <a:r>
              <a:rPr lang="tr-TR" sz="1500" dirty="0">
                <a:latin typeface="Bookman Old Style" panose="02050604050505020204" pitchFamily="18" charset="0"/>
              </a:rPr>
              <a:t>.</a:t>
            </a:r>
            <a:endParaRPr lang="tr-TR" sz="1500" dirty="0">
              <a:latin typeface="Bookman Old Style" panose="02050604050505020204" pitchFamily="18" charset="0"/>
            </a:endParaRPr>
          </a:p>
        </p:txBody>
      </p:sp>
      <p:sp>
        <p:nvSpPr>
          <p:cNvPr id="4" name="Metin kutusu 3"/>
          <p:cNvSpPr txBox="1"/>
          <p:nvPr/>
        </p:nvSpPr>
        <p:spPr>
          <a:xfrm>
            <a:off x="13911072" y="588873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15723433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Diğer idari vesayet örnekleri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47529" y="1484784"/>
            <a:ext cx="8565183" cy="5112568"/>
          </a:xfrm>
        </p:spPr>
        <p:txBody>
          <a:bodyPr>
            <a:noAutofit/>
          </a:bodyPr>
          <a:lstStyle/>
          <a:p>
            <a:r>
              <a:rPr lang="tr-TR" sz="1500" b="1" u="sng" dirty="0">
                <a:latin typeface="Bookman Old Style" panose="02050604050505020204" pitchFamily="18" charset="0"/>
                <a:ea typeface="Bookman Old Style" charset="0"/>
                <a:cs typeface="Bookman Old Style" charset="0"/>
              </a:rPr>
              <a:t>Atama: </a:t>
            </a:r>
            <a:r>
              <a:rPr lang="tr-TR" sz="1500" dirty="0" err="1">
                <a:latin typeface="Bookman Old Style" panose="02050604050505020204" pitchFamily="18" charset="0"/>
                <a:ea typeface="Bookman Old Style" charset="0"/>
                <a:cs typeface="Bookman Old Style" charset="0"/>
              </a:rPr>
              <a:t>Anyasa</a:t>
            </a:r>
            <a:r>
              <a:rPr lang="tr-TR" sz="1500" dirty="0">
                <a:latin typeface="Bookman Old Style" panose="02050604050505020204" pitchFamily="18" charset="0"/>
                <a:ea typeface="Bookman Old Style" charset="0"/>
                <a:cs typeface="Bookman Old Style" charset="0"/>
              </a:rPr>
              <a:t> </a:t>
            </a:r>
            <a:r>
              <a:rPr lang="tr-TR" sz="1500" dirty="0" err="1">
                <a:latin typeface="Bookman Old Style" panose="02050604050505020204" pitchFamily="18" charset="0"/>
                <a:ea typeface="Bookman Old Style" charset="0"/>
                <a:cs typeface="Bookman Old Style" charset="0"/>
              </a:rPr>
              <a:t>md.</a:t>
            </a:r>
            <a:r>
              <a:rPr lang="tr-TR" sz="1500" dirty="0">
                <a:latin typeface="Bookman Old Style" panose="02050604050505020204" pitchFamily="18" charset="0"/>
                <a:ea typeface="Bookman Old Style" charset="0"/>
                <a:cs typeface="Bookman Old Style" charset="0"/>
              </a:rPr>
              <a:t> 130, </a:t>
            </a:r>
            <a:r>
              <a:rPr lang="tr-TR" sz="1500" dirty="0">
                <a:latin typeface="Bookman Old Style" panose="02050604050505020204" pitchFamily="18" charset="0"/>
                <a:ea typeface="Bookman Old Style" charset="0"/>
                <a:cs typeface="Bookman Old Style" charset="0"/>
              </a:rPr>
              <a:t>Y</a:t>
            </a:r>
            <a:r>
              <a:rPr lang="tr-TR" sz="1500" dirty="0">
                <a:latin typeface="Bookman Old Style" panose="02050604050505020204" pitchFamily="18" charset="0"/>
                <a:ea typeface="Bookman Old Style" charset="0"/>
                <a:cs typeface="Bookman Old Style" charset="0"/>
              </a:rPr>
              <a:t>ükseköğretim kurumları </a:t>
            </a:r>
            <a:r>
              <a:rPr lang="tr-TR" sz="1500" dirty="0">
                <a:latin typeface="Bookman Old Style" panose="02050604050505020204" pitchFamily="18" charset="0"/>
                <a:ea typeface="Bookman Old Style" charset="0"/>
                <a:cs typeface="Bookman Old Style" charset="0"/>
                <a:sym typeface="Wingdings" panose="05000000000000000000" pitchFamily="2" charset="2"/>
              </a:rPr>
              <a:t> </a:t>
            </a:r>
            <a:r>
              <a:rPr lang="tr-TR" sz="1500" dirty="0">
                <a:latin typeface="Bookman Old Style" panose="02050604050505020204" pitchFamily="18" charset="0"/>
              </a:rPr>
              <a:t>	Kanunun belirlediği usul ve esaslara göre; rektörler Cumhurbaşkanınca, dekanlar ise Yükseköğretim Kurulunca seçilir ve </a:t>
            </a:r>
            <a:r>
              <a:rPr lang="tr-TR" sz="1500" dirty="0">
                <a:latin typeface="Bookman Old Style" panose="02050604050505020204" pitchFamily="18" charset="0"/>
              </a:rPr>
              <a:t>atanır.</a:t>
            </a:r>
          </a:p>
          <a:p>
            <a:r>
              <a:rPr lang="tr-TR" sz="1500" dirty="0">
                <a:latin typeface="Bookman Old Style" panose="02050604050505020204" pitchFamily="18" charset="0"/>
              </a:rPr>
              <a:t>Türk İşbirliği ve Koordinasyon Ajansı Başkanlığının Teşkilat Ve Görevleri Hakkında 656 Sayılı Kanun Hükmünde </a:t>
            </a:r>
            <a:r>
              <a:rPr lang="tr-TR" sz="1500" dirty="0">
                <a:latin typeface="Bookman Old Style" panose="02050604050505020204" pitchFamily="18" charset="0"/>
              </a:rPr>
              <a:t>Kararname, </a:t>
            </a:r>
            <a:r>
              <a:rPr lang="tr-TR" sz="1500" dirty="0" err="1">
                <a:latin typeface="Bookman Old Style" panose="02050604050505020204" pitchFamily="18" charset="0"/>
              </a:rPr>
              <a:t>md.</a:t>
            </a:r>
            <a:r>
              <a:rPr lang="tr-TR" sz="1500" dirty="0">
                <a:latin typeface="Bookman Old Style" panose="02050604050505020204" pitchFamily="18" charset="0"/>
              </a:rPr>
              <a:t> 6, Program </a:t>
            </a:r>
            <a:r>
              <a:rPr lang="tr-TR" sz="1500" dirty="0">
                <a:latin typeface="Bookman Old Style" panose="02050604050505020204" pitchFamily="18" charset="0"/>
              </a:rPr>
              <a:t>Koordinasyon </a:t>
            </a:r>
            <a:r>
              <a:rPr lang="tr-TR" sz="1500" dirty="0">
                <a:latin typeface="Bookman Old Style" panose="02050604050505020204" pitchFamily="18" charset="0"/>
              </a:rPr>
              <a:t>Ofisleri </a:t>
            </a:r>
            <a:r>
              <a:rPr lang="tr-TR" sz="1500" b="1" dirty="0">
                <a:latin typeface="Bookman Old Style" panose="02050604050505020204" pitchFamily="18" charset="0"/>
                <a:sym typeface="Wingdings" panose="05000000000000000000" pitchFamily="2" charset="2"/>
              </a:rPr>
              <a:t></a:t>
            </a:r>
            <a:r>
              <a:rPr lang="tr-TR" sz="1500" b="1" dirty="0">
                <a:latin typeface="Bookman Old Style" panose="02050604050505020204" pitchFamily="18" charset="0"/>
              </a:rPr>
              <a:t> </a:t>
            </a:r>
            <a:r>
              <a:rPr lang="tr-TR" sz="1500" dirty="0">
                <a:latin typeface="Bookman Old Style" panose="02050604050505020204" pitchFamily="18" charset="0"/>
              </a:rPr>
              <a:t>(1) Başkanlığın yurtdışında yürüteceği program, proje, faaliyet ve yardım işlemlerinin gerektirdiği koordinasyonun sağlanması için Program Koordinasyon Ofisleri </a:t>
            </a:r>
            <a:r>
              <a:rPr lang="tr-TR" sz="1500" dirty="0">
                <a:latin typeface="Bookman Old Style" panose="02050604050505020204" pitchFamily="18" charset="0"/>
              </a:rPr>
              <a:t>kurulabilir; (2</a:t>
            </a:r>
            <a:r>
              <a:rPr lang="tr-TR" sz="1500" dirty="0">
                <a:latin typeface="Bookman Old Style" panose="02050604050505020204" pitchFamily="18" charset="0"/>
              </a:rPr>
              <a:t>) Program Koordinasyon Ofislerinde, Başkanlık personelinden görevlendirilenler ile bunlara yardımcı olmak üzere mahallinden temin edilen ve Ofis hizmetlerinde çalışan personelin niteliği, sayısı, görev süresi ve bunlara ödenecek ücretlerin belirlenmesi, personele yapılacak ödemeler dışında kalan diğer harcamaların neler olacağı ve harcamaya ilişkin usul ve esaslar </a:t>
            </a:r>
            <a:r>
              <a:rPr lang="tr-TR" sz="1500" b="1" dirty="0">
                <a:latin typeface="Bookman Old Style" panose="02050604050505020204" pitchFamily="18" charset="0"/>
              </a:rPr>
              <a:t>Bakanlar Kurulunca belirlenir</a:t>
            </a:r>
            <a:r>
              <a:rPr lang="tr-TR" sz="1500" dirty="0">
                <a:latin typeface="Bookman Old Style" panose="02050604050505020204" pitchFamily="18" charset="0"/>
              </a:rPr>
              <a:t>.</a:t>
            </a:r>
          </a:p>
          <a:p>
            <a:r>
              <a:rPr lang="tr-TR" sz="1500" dirty="0">
                <a:latin typeface="Bookman Old Style" panose="02050604050505020204" pitchFamily="18" charset="0"/>
              </a:rPr>
              <a:t>Türkiye Bilimsel ve Teknolojik Araştırma Kurumu Kurulması Hakkında Kanun, 278 Sayılı </a:t>
            </a:r>
            <a:r>
              <a:rPr lang="tr-TR" sz="1500" dirty="0">
                <a:latin typeface="Bookman Old Style" panose="02050604050505020204" pitchFamily="18" charset="0"/>
              </a:rPr>
              <a:t>Kanun,</a:t>
            </a:r>
            <a:r>
              <a:rPr lang="tr-TR" sz="1500" b="1" dirty="0">
                <a:latin typeface="Bookman Old Style" panose="02050604050505020204" pitchFamily="18" charset="0"/>
              </a:rPr>
              <a:t> </a:t>
            </a:r>
            <a:r>
              <a:rPr lang="tr-TR" sz="1500" dirty="0" err="1">
                <a:latin typeface="Bookman Old Style" panose="02050604050505020204" pitchFamily="18" charset="0"/>
              </a:rPr>
              <a:t>md.</a:t>
            </a:r>
            <a:r>
              <a:rPr lang="tr-TR" sz="1500" dirty="0">
                <a:latin typeface="Bookman Old Style" panose="02050604050505020204" pitchFamily="18" charset="0"/>
              </a:rPr>
              <a:t> 5 </a:t>
            </a:r>
            <a:r>
              <a:rPr lang="tr-TR" sz="1500" dirty="0">
                <a:latin typeface="Bookman Old Style" panose="02050604050505020204" pitchFamily="18" charset="0"/>
                <a:sym typeface="Wingdings" panose="05000000000000000000" pitchFamily="2" charset="2"/>
              </a:rPr>
              <a:t> </a:t>
            </a:r>
            <a:r>
              <a:rPr lang="tr-TR" sz="1500" dirty="0">
                <a:latin typeface="Bookman Old Style" panose="02050604050505020204" pitchFamily="18" charset="0"/>
              </a:rPr>
              <a:t>Başkanlık</a:t>
            </a:r>
            <a:r>
              <a:rPr lang="tr-TR" sz="1500" dirty="0">
                <a:latin typeface="Bookman Old Style" panose="02050604050505020204" pitchFamily="18" charset="0"/>
              </a:rPr>
              <a:t>; Başkan ve dört Başkan Yardımcısı ile Genel Sekreterden oluşur. ... </a:t>
            </a:r>
            <a:r>
              <a:rPr lang="tr-TR" sz="1500" dirty="0">
                <a:latin typeface="Bookman Old Style" panose="02050604050505020204" pitchFamily="18" charset="0"/>
              </a:rPr>
              <a:t>Başkanlık </a:t>
            </a:r>
            <a:r>
              <a:rPr lang="tr-TR" sz="1500" dirty="0">
                <a:latin typeface="Bookman Old Style" panose="02050604050505020204" pitchFamily="18" charset="0"/>
              </a:rPr>
              <a:t>görevinde boşalma olması hâlinde yeni Başkan atanıncaya kadar, Bilim Kurulu üyesi olan bir Başkan Yardımcısı, Bilim Kurulu Başkan Vekili ve Kurum Başkan Vekili olarak görev yapmak üzere </a:t>
            </a:r>
            <a:r>
              <a:rPr lang="tr-TR" sz="1500" b="1" dirty="0">
                <a:latin typeface="Bookman Old Style" panose="02050604050505020204" pitchFamily="18" charset="0"/>
              </a:rPr>
              <a:t>Bakan tarafından görevlendirilir</a:t>
            </a:r>
            <a:r>
              <a:rPr lang="tr-TR" sz="1500" dirty="0">
                <a:latin typeface="Bookman Old Style" panose="02050604050505020204" pitchFamily="18" charset="0"/>
              </a:rPr>
              <a:t>.</a:t>
            </a:r>
            <a:endParaRPr lang="tr-TR" sz="1500" dirty="0">
              <a:latin typeface="Bookman Old Style" panose="02050604050505020204" pitchFamily="18" charset="0"/>
            </a:endParaRPr>
          </a:p>
        </p:txBody>
      </p:sp>
      <p:sp>
        <p:nvSpPr>
          <p:cNvPr id="4" name="Metin kutusu 3"/>
          <p:cNvSpPr txBox="1"/>
          <p:nvPr/>
        </p:nvSpPr>
        <p:spPr>
          <a:xfrm>
            <a:off x="13911072" y="5888736"/>
            <a:ext cx="184731" cy="369332"/>
          </a:xfrm>
          <a:prstGeom prst="rect">
            <a:avLst/>
          </a:prstGeom>
          <a:noFill/>
        </p:spPr>
        <p:txBody>
          <a:bodyPr wrap="none" rtlCol="0">
            <a:spAutoFit/>
          </a:bodyPr>
          <a:lstStyle/>
          <a:p>
            <a:endParaRPr lang="tr-TR"/>
          </a:p>
        </p:txBody>
      </p:sp>
    </p:spTree>
    <p:extLst>
      <p:ext uri="{BB962C8B-B14F-4D97-AF65-F5344CB8AC3E}">
        <p14:creationId xmlns:p14="http://schemas.microsoft.com/office/powerpoint/2010/main" val="158793651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İdarenin bütünlüğü</a:t>
            </a:r>
            <a:r>
              <a:rPr lang="tr-TR" sz="3200" b="1" dirty="0">
                <a:latin typeface="Bookman Old Style" panose="02050604050505020204" pitchFamily="18" charset="0"/>
                <a:sym typeface="Wingdings" panose="05000000000000000000" pitchFamily="2" charset="2"/>
              </a:rPr>
              <a:t> Yetki genişliği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040560"/>
          </a:xfrm>
        </p:spPr>
        <p:txBody>
          <a:bodyPr>
            <a:noAutofit/>
          </a:bodyPr>
          <a:lstStyle/>
          <a:p>
            <a:pPr marL="0" indent="0">
              <a:buNone/>
            </a:pPr>
            <a:r>
              <a:rPr lang="tr-TR" sz="2400" dirty="0">
                <a:latin typeface="Bookman Old Style" pitchFamily="18" charset="0"/>
                <a:sym typeface="Wingdings" panose="05000000000000000000" pitchFamily="2" charset="2"/>
              </a:rPr>
              <a:t>Merkezde toplanmış yetkilerin bir bölümünün, merkezin denetimi altında, taşradaki bazı yüksek görevlilere aktarılmasıdır. </a:t>
            </a:r>
          </a:p>
          <a:p>
            <a:pPr marL="0" indent="0">
              <a:buNone/>
            </a:pPr>
            <a:r>
              <a:rPr lang="tr-TR" sz="2400" b="1" dirty="0">
                <a:latin typeface="Bookman Old Style" pitchFamily="18" charset="0"/>
              </a:rPr>
              <a:t>Madde 126 – </a:t>
            </a:r>
            <a:r>
              <a:rPr lang="tr-TR" sz="2400" b="1" dirty="0">
                <a:latin typeface="Bookman Old Style" pitchFamily="18" charset="0"/>
              </a:rPr>
              <a:t>… </a:t>
            </a:r>
            <a:r>
              <a:rPr lang="tr-TR" sz="2400" dirty="0">
                <a:latin typeface="Bookman Old Style" pitchFamily="18" charset="0"/>
              </a:rPr>
              <a:t>İllerin idaresi yetki genişliği esasına </a:t>
            </a:r>
            <a:r>
              <a:rPr lang="tr-TR" sz="2400" dirty="0">
                <a:latin typeface="Bookman Old Style" pitchFamily="18" charset="0"/>
              </a:rPr>
              <a:t>dayanır</a:t>
            </a:r>
            <a:r>
              <a:rPr lang="tr-TR" sz="2400" dirty="0">
                <a:latin typeface="Bookman Old Style" pitchFamily="18" charset="0"/>
              </a:rPr>
              <a:t>. </a:t>
            </a:r>
            <a:endParaRPr lang="tr-TR" sz="2400" dirty="0">
              <a:latin typeface="Bookman Old Style" pitchFamily="18" charset="0"/>
            </a:endParaRPr>
          </a:p>
          <a:p>
            <a:pPr marL="0" indent="0">
              <a:buNone/>
            </a:pPr>
            <a:r>
              <a:rPr lang="tr-TR" sz="2400" dirty="0">
                <a:latin typeface="Bookman Old Style" pitchFamily="18" charset="0"/>
                <a:sym typeface="Wingdings" panose="05000000000000000000" pitchFamily="2" charset="2"/>
              </a:rPr>
              <a:t>Merkezi yönetim içindeki hiyerarşi ilkesinin esnetilmiş halidir. </a:t>
            </a:r>
          </a:p>
          <a:p>
            <a:pPr marL="0" indent="0">
              <a:buNone/>
            </a:pPr>
            <a:r>
              <a:rPr lang="tr-TR" sz="2400" dirty="0">
                <a:latin typeface="Bookman Old Style" pitchFamily="18" charset="0"/>
                <a:sym typeface="Wingdings" panose="05000000000000000000" pitchFamily="2" charset="2"/>
              </a:rPr>
              <a:t>Mülki idare amiri olarak vali, bu yetkiye sahiptir. </a:t>
            </a:r>
          </a:p>
          <a:p>
            <a:pPr marL="0" indent="0">
              <a:buNone/>
            </a:pPr>
            <a:r>
              <a:rPr lang="tr-TR" sz="2400" dirty="0">
                <a:latin typeface="Bookman Old Style" pitchFamily="18" charset="0"/>
                <a:sym typeface="Wingdings" panose="05000000000000000000" pitchFamily="2" charset="2"/>
              </a:rPr>
              <a:t>Yetki devrine göre geniş kapsamlı bir yetkidir. Yetki genişliği belirli konularla sınırlandırılamaz. Anayasal ve yasal sürekli bir yetkidir. </a:t>
            </a:r>
          </a:p>
        </p:txBody>
      </p:sp>
    </p:spTree>
    <p:extLst>
      <p:ext uri="{BB962C8B-B14F-4D97-AF65-F5344CB8AC3E}">
        <p14:creationId xmlns:p14="http://schemas.microsoft.com/office/powerpoint/2010/main" val="16697935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Kamu tüzel kişiliği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112568"/>
          </a:xfrm>
        </p:spPr>
        <p:txBody>
          <a:bodyPr>
            <a:noAutofit/>
          </a:bodyPr>
          <a:lstStyle/>
          <a:p>
            <a:r>
              <a:rPr lang="tr-TR" sz="2400" dirty="0">
                <a:latin typeface="Bookman Old Style" pitchFamily="18" charset="0"/>
              </a:rPr>
              <a:t>Devlet tüzel kişiliği: devletin faaliyette bulunabilmesi, iş görebilmesi için kendisini oluşturan gerçek kişilerin dışında birtakım hukuki işlemler yapabilmesi, ayrı bir malvarlığına sahip olması, hak ve borç altına girebilmesi, mahkemeler huzurunda davacı ve davalı olabilmesi gerekir. </a:t>
            </a:r>
          </a:p>
          <a:p>
            <a:pPr marL="0" indent="0">
              <a:buNone/>
            </a:pPr>
            <a:r>
              <a:rPr lang="tr-TR" sz="2400" dirty="0">
                <a:latin typeface="Bookman Old Style" pitchFamily="18" charset="0"/>
              </a:rPr>
              <a:t>Yöneticilerin gerçek kişiliklerinin dışında ayrı bir tüzel kişilik olmaması durumunda yöneticiler, devlet adına değil kendi adlarına faaliyet yapmış olurlar. Bu durumda modern hukuk devleti anlayışına uygun olmayan bir biçimde yöneticiler/liderler ile devletle özdeşlemiş olurlar. </a:t>
            </a:r>
          </a:p>
          <a:p>
            <a:pPr marL="0" indent="0">
              <a:buNone/>
            </a:pPr>
            <a:r>
              <a:rPr lang="tr-TR" sz="2400" dirty="0">
                <a:latin typeface="Bookman Old Style" pitchFamily="18" charset="0"/>
              </a:rPr>
              <a:t>Devlet tüzel kişiliğinin tekliği esastır. </a:t>
            </a:r>
          </a:p>
        </p:txBody>
      </p:sp>
    </p:spTree>
    <p:extLst>
      <p:ext uri="{BB962C8B-B14F-4D97-AF65-F5344CB8AC3E}">
        <p14:creationId xmlns:p14="http://schemas.microsoft.com/office/powerpoint/2010/main" val="580435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Kamu tüzel kişiliği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301208"/>
          </a:xfrm>
        </p:spPr>
        <p:txBody>
          <a:bodyPr>
            <a:noAutofit/>
          </a:bodyPr>
          <a:lstStyle/>
          <a:p>
            <a:pPr marL="0" indent="0">
              <a:buNone/>
            </a:pPr>
            <a:r>
              <a:rPr lang="tr-TR" sz="2400" dirty="0">
                <a:latin typeface="Bookman Old Style" pitchFamily="18" charset="0"/>
              </a:rPr>
              <a:t>Devlet tüzel kişiliği ile diğer kamu tüzel kişileri arasındaki ilişki:</a:t>
            </a:r>
          </a:p>
          <a:p>
            <a:r>
              <a:rPr lang="tr-TR" sz="2400" dirty="0">
                <a:latin typeface="Bookman Old Style" pitchFamily="18" charset="0"/>
              </a:rPr>
              <a:t>Kendi kendini düzenleme yetkisi</a:t>
            </a:r>
          </a:p>
          <a:p>
            <a:r>
              <a:rPr lang="tr-TR" sz="2400" dirty="0">
                <a:latin typeface="Bookman Old Style" pitchFamily="18" charset="0"/>
              </a:rPr>
              <a:t>Vesayet ilişkisi</a:t>
            </a:r>
          </a:p>
          <a:p>
            <a:r>
              <a:rPr lang="tr-TR" sz="2400" dirty="0">
                <a:latin typeface="Bookman Old Style" pitchFamily="18" charset="0"/>
              </a:rPr>
              <a:t>Eşitlik ve özerklik durumu</a:t>
            </a:r>
          </a:p>
          <a:p>
            <a:r>
              <a:rPr lang="tr-TR" sz="2400" dirty="0">
                <a:latin typeface="Bookman Old Style" pitchFamily="18" charset="0"/>
              </a:rPr>
              <a:t>Yetki dağılımı:</a:t>
            </a:r>
          </a:p>
          <a:p>
            <a:pPr marL="457200" indent="-457200">
              <a:buAutoNum type="alphaLcParenR"/>
            </a:pPr>
            <a:r>
              <a:rPr lang="tr-TR" sz="2400" dirty="0">
                <a:latin typeface="Bookman Old Style" pitchFamily="18" charset="0"/>
              </a:rPr>
              <a:t>HYYY kuruluşları yer bakımından genel ama konu bakımından sınırlı</a:t>
            </a:r>
          </a:p>
          <a:p>
            <a:pPr marL="457200" indent="-457200">
              <a:buAutoNum type="alphaLcParenR"/>
            </a:pPr>
            <a:r>
              <a:rPr lang="tr-TR" sz="2400" dirty="0">
                <a:latin typeface="Bookman Old Style" pitchFamily="18" charset="0"/>
              </a:rPr>
              <a:t>YYYY kuruluşları, yer bakımından sınırlı ama konu bakımından genel yetkili</a:t>
            </a:r>
          </a:p>
          <a:p>
            <a:pPr marL="457200" indent="-457200">
              <a:buAutoNum type="alphaLcParenR"/>
            </a:pPr>
            <a:r>
              <a:rPr lang="tr-TR" sz="2400" dirty="0">
                <a:latin typeface="Bookman Old Style" pitchFamily="18" charset="0"/>
              </a:rPr>
              <a:t>Devlet, hem yer hem de konu bakımından genel yetkili</a:t>
            </a:r>
          </a:p>
        </p:txBody>
      </p:sp>
    </p:spTree>
    <p:extLst>
      <p:ext uri="{BB962C8B-B14F-4D97-AF65-F5344CB8AC3E}">
        <p14:creationId xmlns:p14="http://schemas.microsoft.com/office/powerpoint/2010/main" val="5810413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Kamu tüzel kişiliği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301208"/>
          </a:xfrm>
        </p:spPr>
        <p:txBody>
          <a:bodyPr>
            <a:noAutofit/>
          </a:bodyPr>
          <a:lstStyle/>
          <a:p>
            <a:pPr marL="0" indent="0">
              <a:buNone/>
            </a:pPr>
            <a:endParaRPr lang="tr-TR" sz="2400" dirty="0">
              <a:latin typeface="Bookman Old Style" pitchFamily="18" charset="0"/>
            </a:endParaRPr>
          </a:p>
          <a:p>
            <a:pPr marL="0" indent="0">
              <a:buNone/>
            </a:pPr>
            <a:r>
              <a:rPr lang="tr-TR" sz="2400" b="1" dirty="0">
                <a:latin typeface="Bookman Old Style" pitchFamily="18" charset="0"/>
              </a:rPr>
              <a:t>Kamu idaresi</a:t>
            </a:r>
            <a:r>
              <a:rPr lang="tr-TR" sz="2400" dirty="0">
                <a:latin typeface="Bookman Old Style" pitchFamily="18" charset="0"/>
              </a:rPr>
              <a:t>:</a:t>
            </a:r>
            <a:endParaRPr lang="tr-TR" sz="2400" dirty="0">
              <a:latin typeface="Bookman Old Style" pitchFamily="18" charset="0"/>
            </a:endParaRPr>
          </a:p>
          <a:p>
            <a:pPr marL="0" indent="0">
              <a:buNone/>
            </a:pPr>
            <a:r>
              <a:rPr lang="tr-TR" sz="2400" dirty="0">
                <a:latin typeface="Bookman Old Style" pitchFamily="18" charset="0"/>
              </a:rPr>
              <a:t>Konuda genel, yer bakımından sınırlı, seçimle oluşmuş meclisli yapı, kişi topluluğu </a:t>
            </a:r>
            <a:r>
              <a:rPr lang="tr-TR" sz="2400" dirty="0">
                <a:latin typeface="Bookman Old Style" pitchFamily="18" charset="0"/>
                <a:sym typeface="Wingdings" panose="05000000000000000000" pitchFamily="2" charset="2"/>
              </a:rPr>
              <a:t> MY+</a:t>
            </a:r>
            <a:r>
              <a:rPr lang="tr-TR" sz="2400" u="sng" dirty="0">
                <a:latin typeface="Bookman Old Style" pitchFamily="18" charset="0"/>
                <a:sym typeface="Wingdings" panose="05000000000000000000" pitchFamily="2" charset="2"/>
              </a:rPr>
              <a:t>YYYY</a:t>
            </a:r>
            <a:r>
              <a:rPr lang="tr-TR" sz="2400" dirty="0">
                <a:latin typeface="Bookman Old Style" pitchFamily="18" charset="0"/>
                <a:sym typeface="Wingdings" panose="05000000000000000000" pitchFamily="2" charset="2"/>
              </a:rPr>
              <a:t> (YY)</a:t>
            </a:r>
            <a:endParaRPr lang="tr-TR" sz="2400" dirty="0">
              <a:latin typeface="Bookman Old Style" pitchFamily="18" charset="0"/>
            </a:endParaRPr>
          </a:p>
          <a:p>
            <a:pPr marL="0" indent="0">
              <a:buNone/>
            </a:pPr>
            <a:endParaRPr lang="tr-TR" sz="2400" dirty="0">
              <a:latin typeface="Bookman Old Style" pitchFamily="18" charset="0"/>
            </a:endParaRPr>
          </a:p>
          <a:p>
            <a:pPr marL="0" indent="0">
              <a:buNone/>
            </a:pPr>
            <a:r>
              <a:rPr lang="tr-TR" sz="2400" b="1" dirty="0">
                <a:latin typeface="Bookman Old Style" pitchFamily="18" charset="0"/>
              </a:rPr>
              <a:t>Kamu Kurumu</a:t>
            </a:r>
            <a:r>
              <a:rPr lang="tr-TR" sz="2400" dirty="0">
                <a:latin typeface="Bookman Old Style" pitchFamily="18" charset="0"/>
              </a:rPr>
              <a:t>:</a:t>
            </a:r>
          </a:p>
          <a:p>
            <a:pPr marL="0" indent="0">
              <a:buNone/>
            </a:pPr>
            <a:r>
              <a:rPr lang="tr-TR" sz="2400" dirty="0">
                <a:latin typeface="Bookman Old Style" pitchFamily="18" charset="0"/>
              </a:rPr>
              <a:t>Konuda sınırlı (tek/uzmanlık), yer bakımından genel, seçime dayalı meclis yapı yokluğu, mal topluluğu </a:t>
            </a:r>
            <a:r>
              <a:rPr lang="tr-TR" sz="2400" dirty="0">
                <a:latin typeface="Bookman Old Style" pitchFamily="18" charset="0"/>
                <a:sym typeface="Wingdings" panose="05000000000000000000" pitchFamily="2" charset="2"/>
              </a:rPr>
              <a:t> </a:t>
            </a:r>
            <a:r>
              <a:rPr lang="tr-TR" sz="2400" u="sng" dirty="0">
                <a:latin typeface="Bookman Old Style" pitchFamily="18" charset="0"/>
                <a:sym typeface="Wingdings" panose="05000000000000000000" pitchFamily="2" charset="2"/>
              </a:rPr>
              <a:t>HYYY</a:t>
            </a:r>
            <a:endParaRPr lang="tr-TR" sz="2400" u="sng" dirty="0">
              <a:latin typeface="Bookman Old Style" pitchFamily="18" charset="0"/>
            </a:endParaRPr>
          </a:p>
        </p:txBody>
      </p:sp>
    </p:spTree>
    <p:extLst>
      <p:ext uri="{BB962C8B-B14F-4D97-AF65-F5344CB8AC3E}">
        <p14:creationId xmlns:p14="http://schemas.microsoft.com/office/powerpoint/2010/main" val="9545324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İdarenin bütünlüğü</a:t>
            </a:r>
            <a:r>
              <a:rPr lang="tr-TR" sz="3200" b="1" dirty="0">
                <a:latin typeface="Bookman Old Style" panose="02050604050505020204" pitchFamily="18" charset="0"/>
                <a:sym typeface="Wingdings" panose="05000000000000000000" pitchFamily="2" charset="2"/>
              </a:rPr>
              <a:t> </a:t>
            </a:r>
            <a:r>
              <a:rPr lang="tr-TR" sz="3200" b="1" dirty="0">
                <a:latin typeface="Bookman Old Style" panose="02050604050505020204" pitchFamily="18" charset="0"/>
              </a:rPr>
              <a:t>Hiyerarşi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301208"/>
          </a:xfrm>
        </p:spPr>
        <p:txBody>
          <a:bodyPr>
            <a:noAutofit/>
          </a:bodyPr>
          <a:lstStyle/>
          <a:p>
            <a:pPr marL="0" indent="0">
              <a:spcBef>
                <a:spcPts val="400"/>
              </a:spcBef>
              <a:buNone/>
            </a:pPr>
            <a:r>
              <a:rPr lang="tr-TR" sz="2400" dirty="0">
                <a:latin typeface="Bookman Old Style" pitchFamily="18" charset="0"/>
              </a:rPr>
              <a:t>Herkesin yükselerek giden statüler ve yetkiler serisi içinde yer aldığı sosyal ve yönetsel bir örgütlenmedir. </a:t>
            </a:r>
          </a:p>
          <a:p>
            <a:pPr marL="0" indent="0">
              <a:spcBef>
                <a:spcPts val="400"/>
              </a:spcBef>
              <a:buNone/>
            </a:pPr>
            <a:r>
              <a:rPr lang="tr-TR" sz="2400" dirty="0">
                <a:latin typeface="Bookman Old Style" pitchFamily="18" charset="0"/>
              </a:rPr>
              <a:t>Hiyerarşi, biri dışında her görevlinin diğer bir görevliye tabi olduğu bir personel düzenidir.</a:t>
            </a:r>
          </a:p>
          <a:p>
            <a:pPr marL="0" indent="0">
              <a:spcBef>
                <a:spcPts val="400"/>
              </a:spcBef>
              <a:buNone/>
            </a:pPr>
            <a:r>
              <a:rPr lang="tr-TR" sz="2400" dirty="0">
                <a:latin typeface="Bookman Old Style" pitchFamily="18" charset="0"/>
              </a:rPr>
              <a:t>Kısaca, ast-üst ilişkisidir. </a:t>
            </a:r>
          </a:p>
          <a:p>
            <a:pPr marL="0" indent="0">
              <a:spcBef>
                <a:spcPts val="400"/>
              </a:spcBef>
              <a:buNone/>
            </a:pPr>
            <a:r>
              <a:rPr lang="tr-TR" sz="2400" dirty="0">
                <a:latin typeface="Bookman Old Style" pitchFamily="18" charset="0"/>
              </a:rPr>
              <a:t>Genel bir yetkidir.</a:t>
            </a:r>
          </a:p>
          <a:p>
            <a:pPr marL="0" indent="0">
              <a:spcBef>
                <a:spcPts val="400"/>
              </a:spcBef>
              <a:buNone/>
            </a:pPr>
            <a:r>
              <a:rPr lang="tr-TR" sz="2400" dirty="0">
                <a:latin typeface="Bookman Old Style" pitchFamily="18" charset="0"/>
              </a:rPr>
              <a:t>Tek bir tüzel kişilik içinde geçerlidir </a:t>
            </a:r>
            <a:r>
              <a:rPr lang="tr-TR" sz="2400" dirty="0">
                <a:latin typeface="Bookman Old Style" pitchFamily="18" charset="0"/>
                <a:sym typeface="Wingdings" panose="05000000000000000000" pitchFamily="2" charset="2"/>
              </a:rPr>
              <a:t> Merkezi yönetim içinde geçerlidir</a:t>
            </a:r>
          </a:p>
          <a:p>
            <a:pPr marL="0" indent="0">
              <a:spcBef>
                <a:spcPts val="400"/>
              </a:spcBef>
              <a:buNone/>
            </a:pPr>
            <a:r>
              <a:rPr lang="tr-TR" sz="2400" u="sng" dirty="0">
                <a:latin typeface="Bookman Old Style" pitchFamily="18" charset="0"/>
                <a:sym typeface="Wingdings" panose="05000000000000000000" pitchFamily="2" charset="2"/>
              </a:rPr>
              <a:t>Kişiler üzerinde</a:t>
            </a:r>
            <a:r>
              <a:rPr lang="tr-TR" sz="2400" dirty="0">
                <a:latin typeface="Bookman Old Style" pitchFamily="18" charset="0"/>
                <a:sym typeface="Wingdings" panose="05000000000000000000" pitchFamily="2" charset="2"/>
              </a:rPr>
              <a:t>: atama, terfi ettirme yetkisi/disiplin yetkisi/görev bölüşümü/emir ve talimat verme</a:t>
            </a:r>
          </a:p>
          <a:p>
            <a:pPr marL="0" indent="0">
              <a:spcBef>
                <a:spcPts val="400"/>
              </a:spcBef>
              <a:buNone/>
            </a:pPr>
            <a:r>
              <a:rPr lang="tr-TR" sz="2400" u="sng" dirty="0">
                <a:latin typeface="Bookman Old Style" pitchFamily="18" charset="0"/>
                <a:sym typeface="Wingdings" panose="05000000000000000000" pitchFamily="2" charset="2"/>
              </a:rPr>
              <a:t>İşlemler üzerinde</a:t>
            </a:r>
            <a:r>
              <a:rPr lang="tr-TR" sz="2400" dirty="0">
                <a:latin typeface="Bookman Old Style" pitchFamily="18" charset="0"/>
                <a:sym typeface="Wingdings" panose="05000000000000000000" pitchFamily="2" charset="2"/>
              </a:rPr>
              <a:t>: hem yerindelik hem de hukukilik/iptal yetkisi/düzeltme yetkisi</a:t>
            </a:r>
            <a:r>
              <a:rPr lang="tr-TR" sz="2400" dirty="0">
                <a:latin typeface="Bookman Old Style" pitchFamily="18" charset="0"/>
                <a:sym typeface="Wingdings" panose="05000000000000000000" pitchFamily="2" charset="2"/>
              </a:rPr>
              <a:t> </a:t>
            </a:r>
            <a:endParaRPr lang="tr-TR" sz="2400" dirty="0">
              <a:latin typeface="Bookman Old Style" pitchFamily="18" charset="0"/>
              <a:sym typeface="Wingdings" panose="05000000000000000000" pitchFamily="2" charset="2"/>
            </a:endParaRPr>
          </a:p>
          <a:p>
            <a:pPr marL="0" indent="0">
              <a:spcBef>
                <a:spcPts val="400"/>
              </a:spcBef>
              <a:buNone/>
            </a:pPr>
            <a:r>
              <a:rPr lang="tr-TR" sz="2400" dirty="0">
                <a:latin typeface="Bookman Old Style" pitchFamily="18" charset="0"/>
                <a:sym typeface="Wingdings" panose="05000000000000000000" pitchFamily="2" charset="2"/>
              </a:rPr>
              <a:t>-</a:t>
            </a:r>
            <a:r>
              <a:rPr lang="tr-TR" sz="2400" dirty="0">
                <a:latin typeface="Bookman Old Style" pitchFamily="18" charset="0"/>
                <a:sym typeface="Wingdings" panose="05000000000000000000" pitchFamily="2" charset="2"/>
              </a:rPr>
              <a:t>(ikame yetkisinin yokluğu)</a:t>
            </a:r>
          </a:p>
        </p:txBody>
      </p:sp>
    </p:spTree>
    <p:extLst>
      <p:ext uri="{BB962C8B-B14F-4D97-AF65-F5344CB8AC3E}">
        <p14:creationId xmlns:p14="http://schemas.microsoft.com/office/powerpoint/2010/main" val="11237919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İdarenin bütünlüğü</a:t>
            </a:r>
            <a:r>
              <a:rPr lang="tr-TR" sz="3200" b="1" dirty="0">
                <a:latin typeface="Bookman Old Style" panose="02050604050505020204" pitchFamily="18" charset="0"/>
                <a:sym typeface="Wingdings" panose="05000000000000000000" pitchFamily="2" charset="2"/>
              </a:rPr>
              <a:t> </a:t>
            </a:r>
            <a:r>
              <a:rPr lang="tr-TR" sz="3200" b="1" dirty="0">
                <a:latin typeface="Bookman Old Style" panose="02050604050505020204" pitchFamily="18" charset="0"/>
              </a:rPr>
              <a:t>Hiyerarşi</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301208"/>
          </a:xfrm>
        </p:spPr>
        <p:txBody>
          <a:bodyPr>
            <a:noAutofit/>
          </a:bodyPr>
          <a:lstStyle/>
          <a:p>
            <a:pPr marL="0" indent="0">
              <a:buNone/>
            </a:pPr>
            <a:endParaRPr lang="tr-TR" sz="2400" dirty="0">
              <a:latin typeface="Bookman Old Style" pitchFamily="18" charset="0"/>
              <a:sym typeface="Wingdings" panose="05000000000000000000" pitchFamily="2" charset="2"/>
            </a:endParaRPr>
          </a:p>
          <a:p>
            <a:pPr marL="0" indent="0">
              <a:buNone/>
            </a:pPr>
            <a:r>
              <a:rPr lang="tr-TR" sz="2400" dirty="0">
                <a:latin typeface="Bookman Old Style" pitchFamily="18" charset="0"/>
                <a:sym typeface="Wingdings" panose="05000000000000000000" pitchFamily="2" charset="2"/>
              </a:rPr>
              <a:t>Hiyerarşi yetkisine tabi olmayan meslek grupları:</a:t>
            </a:r>
          </a:p>
          <a:p>
            <a:r>
              <a:rPr lang="tr-TR" sz="2400" dirty="0">
                <a:latin typeface="Bookman Old Style" pitchFamily="18" charset="0"/>
                <a:sym typeface="Wingdings" panose="05000000000000000000" pitchFamily="2" charset="2"/>
              </a:rPr>
              <a:t>Hakimler</a:t>
            </a:r>
          </a:p>
          <a:p>
            <a:r>
              <a:rPr lang="tr-TR" sz="2400" dirty="0">
                <a:latin typeface="Bookman Old Style" pitchFamily="18" charset="0"/>
                <a:sym typeface="Wingdings" panose="05000000000000000000" pitchFamily="2" charset="2"/>
              </a:rPr>
              <a:t>Askerler</a:t>
            </a:r>
          </a:p>
          <a:p>
            <a:r>
              <a:rPr lang="tr-TR" sz="2400" dirty="0">
                <a:latin typeface="Bookman Old Style" pitchFamily="18" charset="0"/>
                <a:sym typeface="Wingdings" panose="05000000000000000000" pitchFamily="2" charset="2"/>
              </a:rPr>
              <a:t>Akademisyenler</a:t>
            </a:r>
          </a:p>
          <a:p>
            <a:r>
              <a:rPr lang="tr-TR" sz="2400" dirty="0">
                <a:latin typeface="Bookman Old Style" pitchFamily="18" charset="0"/>
                <a:sym typeface="Wingdings" panose="05000000000000000000" pitchFamily="2" charset="2"/>
              </a:rPr>
              <a:t>Teknik uzmanlar</a:t>
            </a:r>
          </a:p>
        </p:txBody>
      </p:sp>
    </p:spTree>
    <p:extLst>
      <p:ext uri="{BB962C8B-B14F-4D97-AF65-F5344CB8AC3E}">
        <p14:creationId xmlns:p14="http://schemas.microsoft.com/office/powerpoint/2010/main" val="4527123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İdarenin bütünlüğü</a:t>
            </a:r>
            <a:r>
              <a:rPr lang="tr-TR" sz="3200" b="1" dirty="0">
                <a:latin typeface="Bookman Old Style" panose="02050604050505020204" pitchFamily="18" charset="0"/>
                <a:sym typeface="Wingdings" panose="05000000000000000000" pitchFamily="2" charset="2"/>
              </a:rPr>
              <a:t> </a:t>
            </a:r>
            <a:r>
              <a:rPr lang="tr-TR" sz="3200" b="1" dirty="0">
                <a:latin typeface="Bookman Old Style" panose="02050604050505020204" pitchFamily="18" charset="0"/>
              </a:rPr>
              <a:t>İdari vesayet</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930757" y="1412776"/>
            <a:ext cx="8565183" cy="5301208"/>
          </a:xfrm>
        </p:spPr>
        <p:txBody>
          <a:bodyPr>
            <a:noAutofit/>
          </a:bodyPr>
          <a:lstStyle/>
          <a:p>
            <a:pPr>
              <a:spcBef>
                <a:spcPts val="400"/>
              </a:spcBef>
            </a:pPr>
            <a:r>
              <a:rPr lang="tr-TR" sz="2200" dirty="0">
                <a:latin typeface="Bookman Old Style" pitchFamily="18" charset="0"/>
                <a:sym typeface="Wingdings" panose="05000000000000000000" pitchFamily="2" charset="2"/>
              </a:rPr>
              <a:t>Merkezi yönetim ile yerinden yönetim kuruluşları arasında birlik ve bütünlüğü sağlamaya dönük bir hukuki araçtır.</a:t>
            </a:r>
          </a:p>
          <a:p>
            <a:pPr>
              <a:spcBef>
                <a:spcPts val="400"/>
              </a:spcBef>
            </a:pPr>
            <a:r>
              <a:rPr lang="tr-TR" sz="2200" dirty="0">
                <a:latin typeface="Bookman Old Style" pitchFamily="18" charset="0"/>
                <a:sym typeface="Wingdings" panose="05000000000000000000" pitchFamily="2" charset="2"/>
              </a:rPr>
              <a:t>Devlet tüzel kişiliğinin kamu tüzel kişileri üzerinde sahip olduğu bir yetkidir/bir denetim usulüdür.</a:t>
            </a:r>
          </a:p>
          <a:p>
            <a:pPr>
              <a:spcBef>
                <a:spcPts val="400"/>
              </a:spcBef>
            </a:pPr>
            <a:r>
              <a:rPr lang="tr-TR" sz="2200" dirty="0">
                <a:latin typeface="Bookman Old Style" pitchFamily="18" charset="0"/>
                <a:sym typeface="Wingdings" panose="05000000000000000000" pitchFamily="2" charset="2"/>
              </a:rPr>
              <a:t>İstisnai bir yetkidir. Açık ve net bir şekilde kanunlarda belirtilmesi gerekir. Dar yoruma tabidir. </a:t>
            </a:r>
          </a:p>
          <a:p>
            <a:pPr>
              <a:spcBef>
                <a:spcPts val="400"/>
              </a:spcBef>
            </a:pPr>
            <a:r>
              <a:rPr lang="tr-TR" sz="2200" dirty="0">
                <a:latin typeface="Bookman Old Style" pitchFamily="18" charset="0"/>
                <a:sym typeface="Wingdings" panose="05000000000000000000" pitchFamily="2" charset="2"/>
              </a:rPr>
              <a:t>Hukukilik denetimi esastır; ancak kanunla yerindelik denetimi yetkisi de verebilir.</a:t>
            </a:r>
          </a:p>
          <a:p>
            <a:pPr>
              <a:spcBef>
                <a:spcPts val="400"/>
              </a:spcBef>
            </a:pPr>
            <a:r>
              <a:rPr lang="tr-TR" sz="2200" dirty="0">
                <a:latin typeface="Bookman Old Style" pitchFamily="18" charset="0"/>
                <a:sym typeface="Wingdings" panose="05000000000000000000" pitchFamily="2" charset="2"/>
              </a:rPr>
              <a:t>Emir ve talimat verme yetkisi yoktur. </a:t>
            </a:r>
          </a:p>
          <a:p>
            <a:pPr>
              <a:spcBef>
                <a:spcPts val="400"/>
              </a:spcBef>
            </a:pPr>
            <a:r>
              <a:rPr lang="tr-TR" sz="2200" dirty="0">
                <a:latin typeface="Bookman Old Style" pitchFamily="18" charset="0"/>
                <a:sym typeface="Wingdings" panose="05000000000000000000" pitchFamily="2" charset="2"/>
              </a:rPr>
              <a:t>İkame yetkisi yoktur (hizmetlerde aksama durumu istisnası)</a:t>
            </a:r>
          </a:p>
          <a:p>
            <a:pPr>
              <a:spcBef>
                <a:spcPts val="400"/>
              </a:spcBef>
            </a:pPr>
            <a:r>
              <a:rPr lang="tr-TR" sz="2200" dirty="0">
                <a:latin typeface="Bookman Old Style" pitchFamily="18" charset="0"/>
                <a:sym typeface="Wingdings" panose="05000000000000000000" pitchFamily="2" charset="2"/>
              </a:rPr>
              <a:t>Vesayet makamının kural olarak işlemleri değiştirme yetkisi yoktur; sınırlı bir onama yetkisine sahiptir.</a:t>
            </a:r>
          </a:p>
          <a:p>
            <a:pPr>
              <a:spcBef>
                <a:spcPts val="400"/>
              </a:spcBef>
            </a:pPr>
            <a:r>
              <a:rPr lang="tr-TR" sz="2200" dirty="0">
                <a:latin typeface="Bookman Old Style" pitchFamily="18" charset="0"/>
                <a:sym typeface="Wingdings" panose="05000000000000000000" pitchFamily="2" charset="2"/>
              </a:rPr>
              <a:t>İdari vesayete tabi olanlar, idari yargıya başvurabilirler.</a:t>
            </a:r>
          </a:p>
        </p:txBody>
      </p:sp>
    </p:spTree>
    <p:extLst>
      <p:ext uri="{BB962C8B-B14F-4D97-AF65-F5344CB8AC3E}">
        <p14:creationId xmlns:p14="http://schemas.microsoft.com/office/powerpoint/2010/main" val="2014009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sz="3200" b="1" dirty="0">
                <a:latin typeface="Bookman Old Style" panose="02050604050505020204" pitchFamily="18" charset="0"/>
              </a:rPr>
              <a:t>İdarenin bütünlüğü</a:t>
            </a:r>
            <a:r>
              <a:rPr lang="tr-TR" sz="3200" b="1" dirty="0">
                <a:latin typeface="Bookman Old Style" panose="02050604050505020204" pitchFamily="18" charset="0"/>
                <a:sym typeface="Wingdings" panose="05000000000000000000" pitchFamily="2" charset="2"/>
              </a:rPr>
              <a:t> </a:t>
            </a:r>
            <a:r>
              <a:rPr lang="tr-TR" sz="3200" b="1" dirty="0">
                <a:latin typeface="Bookman Old Style" panose="02050604050505020204" pitchFamily="18" charset="0"/>
              </a:rPr>
              <a:t>İdari vesayet</a:t>
            </a:r>
            <a:endParaRPr lang="tr-TR" sz="3200" b="1" dirty="0">
              <a:latin typeface="Bookman Old Style" panose="02050604050505020204" pitchFamily="18" charset="0"/>
            </a:endParaRPr>
          </a:p>
        </p:txBody>
      </p:sp>
      <p:sp>
        <p:nvSpPr>
          <p:cNvPr id="3" name="Content Placeholder 2"/>
          <p:cNvSpPr>
            <a:spLocks noGrp="1"/>
          </p:cNvSpPr>
          <p:nvPr>
            <p:ph sz="quarter" idx="1"/>
          </p:nvPr>
        </p:nvSpPr>
        <p:spPr>
          <a:xfrm>
            <a:off x="1851298" y="1556792"/>
            <a:ext cx="8565183" cy="5301208"/>
          </a:xfrm>
        </p:spPr>
        <p:txBody>
          <a:bodyPr>
            <a:noAutofit/>
          </a:bodyPr>
          <a:lstStyle/>
          <a:p>
            <a:pPr marL="0" indent="0">
              <a:buNone/>
            </a:pPr>
            <a:endParaRPr lang="tr-TR" sz="2400" i="1" dirty="0">
              <a:latin typeface="Bookman Old Style" panose="02050604050505020204" pitchFamily="18" charset="0"/>
            </a:endParaRPr>
          </a:p>
          <a:p>
            <a:pPr marL="0" indent="0">
              <a:buNone/>
            </a:pPr>
            <a:r>
              <a:rPr lang="tr-TR" sz="2400" i="1" dirty="0">
                <a:latin typeface="Bookman Old Style" panose="02050604050505020204" pitchFamily="18" charset="0"/>
              </a:rPr>
              <a:t>Mahalli </a:t>
            </a:r>
            <a:r>
              <a:rPr lang="tr-TR" sz="2400" i="1" dirty="0">
                <a:latin typeface="Bookman Old Style" panose="02050604050505020204" pitchFamily="18" charset="0"/>
              </a:rPr>
              <a:t>idareler </a:t>
            </a:r>
            <a:endParaRPr lang="tr-TR" sz="2400" dirty="0">
              <a:latin typeface="Bookman Old Style" panose="02050604050505020204" pitchFamily="18" charset="0"/>
            </a:endParaRPr>
          </a:p>
          <a:p>
            <a:pPr marL="0" indent="0">
              <a:buNone/>
            </a:pPr>
            <a:r>
              <a:rPr lang="tr-TR" sz="2400" b="1" dirty="0">
                <a:latin typeface="Bookman Old Style" panose="02050604050505020204" pitchFamily="18" charset="0"/>
              </a:rPr>
              <a:t>Madde </a:t>
            </a:r>
            <a:r>
              <a:rPr lang="tr-TR" sz="2400" b="1" dirty="0">
                <a:latin typeface="Bookman Old Style" panose="02050604050505020204" pitchFamily="18" charset="0"/>
              </a:rPr>
              <a:t>127 – </a:t>
            </a:r>
            <a:r>
              <a:rPr lang="tr-TR" sz="2400" b="1" dirty="0">
                <a:latin typeface="Bookman Old Style" panose="02050604050505020204" pitchFamily="18" charset="0"/>
              </a:rPr>
              <a:t> … </a:t>
            </a:r>
            <a:r>
              <a:rPr lang="tr-TR" sz="2400" dirty="0">
                <a:latin typeface="Bookman Old Style" panose="02050604050505020204" pitchFamily="18" charset="0"/>
              </a:rPr>
              <a:t>Merkezi </a:t>
            </a:r>
            <a:r>
              <a:rPr lang="tr-TR" sz="2400" dirty="0">
                <a:latin typeface="Bookman Old Style" panose="02050604050505020204" pitchFamily="18" charset="0"/>
              </a:rPr>
              <a:t>idare, mahalli idareler üzerinde, </a:t>
            </a:r>
            <a:r>
              <a:rPr lang="tr-TR" sz="2400" u="sng" dirty="0">
                <a:latin typeface="Bookman Old Style" panose="02050604050505020204" pitchFamily="18" charset="0"/>
              </a:rPr>
              <a:t>mahalli hizmetlerin idarenin bütünlüğü ilkesine uygun şekilde </a:t>
            </a:r>
            <a:r>
              <a:rPr lang="tr-TR" sz="2400" u="sng" dirty="0">
                <a:latin typeface="Bookman Old Style" panose="02050604050505020204" pitchFamily="18" charset="0"/>
              </a:rPr>
              <a:t>yürütülmesi</a:t>
            </a:r>
            <a:r>
              <a:rPr lang="tr-TR" sz="2400" dirty="0">
                <a:latin typeface="Bookman Old Style" panose="02050604050505020204" pitchFamily="18" charset="0"/>
              </a:rPr>
              <a:t>/ </a:t>
            </a:r>
            <a:r>
              <a:rPr lang="tr-TR" sz="2400" u="sng" dirty="0">
                <a:latin typeface="Bookman Old Style" panose="02050604050505020204" pitchFamily="18" charset="0"/>
              </a:rPr>
              <a:t>kamu </a:t>
            </a:r>
            <a:r>
              <a:rPr lang="tr-TR" sz="2400" u="sng" dirty="0">
                <a:latin typeface="Bookman Old Style" panose="02050604050505020204" pitchFamily="18" charset="0"/>
              </a:rPr>
              <a:t>görevlerinde birliğin </a:t>
            </a:r>
            <a:r>
              <a:rPr lang="tr-TR" sz="2400" u="sng" dirty="0">
                <a:latin typeface="Bookman Old Style" panose="02050604050505020204" pitchFamily="18" charset="0"/>
              </a:rPr>
              <a:t>sağlanması</a:t>
            </a:r>
            <a:r>
              <a:rPr lang="tr-TR" sz="2400" dirty="0">
                <a:latin typeface="Bookman Old Style" panose="02050604050505020204" pitchFamily="18" charset="0"/>
              </a:rPr>
              <a:t>/ </a:t>
            </a:r>
            <a:r>
              <a:rPr lang="tr-TR" sz="2400" u="sng" dirty="0">
                <a:latin typeface="Bookman Old Style" panose="02050604050505020204" pitchFamily="18" charset="0"/>
              </a:rPr>
              <a:t>toplum </a:t>
            </a:r>
            <a:r>
              <a:rPr lang="tr-TR" sz="2400" u="sng" dirty="0">
                <a:latin typeface="Bookman Old Style" panose="02050604050505020204" pitchFamily="18" charset="0"/>
              </a:rPr>
              <a:t>yararının korunması </a:t>
            </a:r>
            <a:r>
              <a:rPr lang="tr-TR" sz="2400" dirty="0">
                <a:latin typeface="Bookman Old Style" panose="02050604050505020204" pitchFamily="18" charset="0"/>
              </a:rPr>
              <a:t>ve </a:t>
            </a:r>
            <a:r>
              <a:rPr lang="tr-TR" sz="2400" dirty="0">
                <a:latin typeface="Bookman Old Style" panose="02050604050505020204" pitchFamily="18" charset="0"/>
              </a:rPr>
              <a:t>/</a:t>
            </a:r>
            <a:r>
              <a:rPr lang="tr-TR" sz="2400" u="sng" dirty="0">
                <a:latin typeface="Bookman Old Style" panose="02050604050505020204" pitchFamily="18" charset="0"/>
              </a:rPr>
              <a:t>mahalli </a:t>
            </a:r>
            <a:r>
              <a:rPr lang="tr-TR" sz="2400" u="sng" dirty="0">
                <a:latin typeface="Bookman Old Style" panose="02050604050505020204" pitchFamily="18" charset="0"/>
              </a:rPr>
              <a:t>ihtiyaçların gereği gibi karşılanması </a:t>
            </a:r>
            <a:r>
              <a:rPr lang="tr-TR" sz="2400" dirty="0">
                <a:latin typeface="Bookman Old Style" panose="02050604050505020204" pitchFamily="18" charset="0"/>
              </a:rPr>
              <a:t>amacıyla, kanunda belirtilen esas ve usuller dairesinde idari vesayet yetkisine sahiptir.</a:t>
            </a:r>
            <a:endParaRPr lang="tr-TR" sz="2400" dirty="0">
              <a:latin typeface="Bookman Old Style" pitchFamily="18" charset="0"/>
              <a:sym typeface="Wingdings" panose="05000000000000000000" pitchFamily="2" charset="2"/>
            </a:endParaRPr>
          </a:p>
        </p:txBody>
      </p:sp>
    </p:spTree>
    <p:extLst>
      <p:ext uri="{BB962C8B-B14F-4D97-AF65-F5344CB8AC3E}">
        <p14:creationId xmlns:p14="http://schemas.microsoft.com/office/powerpoint/2010/main" val="5110179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s">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2733</Words>
  <Application>Microsoft Macintosh PowerPoint</Application>
  <PresentationFormat>Geniş Ekran</PresentationFormat>
  <Paragraphs>137</Paragraphs>
  <Slides>26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26</vt:i4>
      </vt:variant>
    </vt:vector>
  </HeadingPairs>
  <TitlesOfParts>
    <vt:vector size="32" baseType="lpstr">
      <vt:lpstr>Bookman Old Style</vt:lpstr>
      <vt:lpstr>Calibri</vt:lpstr>
      <vt:lpstr>Calibri Light</vt:lpstr>
      <vt:lpstr>Wingdings</vt:lpstr>
      <vt:lpstr>Arial</vt:lpstr>
      <vt:lpstr>Office Teması</vt:lpstr>
      <vt:lpstr>Kamu tüzel kişiliği</vt:lpstr>
      <vt:lpstr>Kamu tüzel kişiliği</vt:lpstr>
      <vt:lpstr>Kamu tüzel kişiliği</vt:lpstr>
      <vt:lpstr>Kamu tüzel kişiliği</vt:lpstr>
      <vt:lpstr>Kamu tüzel kişiliği</vt:lpstr>
      <vt:lpstr>İdarenin bütünlüğü Hiyerarşi</vt:lpstr>
      <vt:lpstr>İdarenin bütünlüğü Hiyerarşi</vt:lpstr>
      <vt:lpstr>İdarenin bütünlüğü İdari vesayet</vt:lpstr>
      <vt:lpstr>İdarenin bütünlüğü İdari vesayet</vt:lpstr>
      <vt:lpstr>İdarenin bütünlüğü İdari vesayet</vt:lpstr>
      <vt:lpstr>Kişiler üzerinde idari vesayet</vt:lpstr>
      <vt:lpstr>Kişiler üzerinde idari vesayet</vt:lpstr>
      <vt:lpstr>Kişiler üzerinde idari vesayet</vt:lpstr>
      <vt:lpstr>İşlemler üzerinde idari vesayet</vt:lpstr>
      <vt:lpstr>İşlemler üzerinde idari vesayet</vt:lpstr>
      <vt:lpstr>İşlemler üzerinde idari vesayet</vt:lpstr>
      <vt:lpstr>İşlemler üzerinde idari vesayet</vt:lpstr>
      <vt:lpstr>İşlemler üzerinde idari vesayet</vt:lpstr>
      <vt:lpstr>İşlemler üzerinde idari vesayet</vt:lpstr>
      <vt:lpstr>İşlemler üzerinde idari vesayet</vt:lpstr>
      <vt:lpstr>İkame etme kapsamında idari vesayet</vt:lpstr>
      <vt:lpstr>İkame etme kapsamında idari vesayet</vt:lpstr>
      <vt:lpstr>Diğer idari vesayet örnekleri</vt:lpstr>
      <vt:lpstr>Diğer idari vesayet örnekleri</vt:lpstr>
      <vt:lpstr>Diğer idari vesayet örnekleri</vt:lpstr>
      <vt:lpstr>İdarenin bütünlüğü Yetki genişliği</vt:lpstr>
    </vt:vector>
  </TitlesOfParts>
  <Company/>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tüzel kişiliği</dc:title>
  <dc:creator>Microsoft Office Kullanıcısı</dc:creator>
  <cp:lastModifiedBy>Microsoft Office Kullanıcısı</cp:lastModifiedBy>
  <cp:revision>1</cp:revision>
  <dcterms:created xsi:type="dcterms:W3CDTF">2018-04-04T16:08:19Z</dcterms:created>
  <dcterms:modified xsi:type="dcterms:W3CDTF">2018-04-04T16:09:06Z</dcterms:modified>
</cp:coreProperties>
</file>