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8990B6-ECA1-4F57-B4EC-C69D99E7F082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BE98B-8A45-4932-8AFF-7FA38044FFF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064" y="8685335"/>
            <a:ext cx="2972335" cy="457200"/>
          </a:xfrm>
          <a:prstGeom prst="rect">
            <a:avLst/>
          </a:prstGeom>
          <a:ln/>
        </p:spPr>
        <p:txBody>
          <a:bodyPr/>
          <a:lstStyle/>
          <a:p>
            <a:fld id="{A6C10DA0-26F4-40E5-ADE6-E52629CFE3C9}" type="slidenum">
              <a:rPr lang="en-GB"/>
              <a:pPr/>
              <a:t>1</a:t>
            </a:fld>
            <a:endParaRPr lang="en-GB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064" y="8685335"/>
            <a:ext cx="2972335" cy="457200"/>
          </a:xfrm>
          <a:prstGeom prst="rect">
            <a:avLst/>
          </a:prstGeom>
          <a:ln/>
        </p:spPr>
        <p:txBody>
          <a:bodyPr/>
          <a:lstStyle/>
          <a:p>
            <a:fld id="{488E4516-72C5-4B98-8A8F-906D7BC55D68}" type="slidenum">
              <a:rPr lang="en-GB"/>
              <a:pPr/>
              <a:t>2</a:t>
            </a:fld>
            <a:endParaRPr lang="en-GB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064" y="8685335"/>
            <a:ext cx="2972335" cy="457200"/>
          </a:xfrm>
          <a:prstGeom prst="rect">
            <a:avLst/>
          </a:prstGeom>
          <a:ln/>
        </p:spPr>
        <p:txBody>
          <a:bodyPr/>
          <a:lstStyle/>
          <a:p>
            <a:fld id="{0B87DDD0-8A28-45A6-AE22-254D8E8148ED}" type="slidenum">
              <a:rPr lang="en-GB"/>
              <a:pPr/>
              <a:t>3</a:t>
            </a:fld>
            <a:endParaRPr lang="en-GB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064" y="8685335"/>
            <a:ext cx="2972335" cy="457200"/>
          </a:xfrm>
          <a:prstGeom prst="rect">
            <a:avLst/>
          </a:prstGeom>
          <a:ln/>
        </p:spPr>
        <p:txBody>
          <a:bodyPr/>
          <a:lstStyle/>
          <a:p>
            <a:fld id="{AB509E35-B387-4D87-AE3D-EF5C42F73FF0}" type="slidenum">
              <a:rPr lang="en-GB"/>
              <a:pPr/>
              <a:t>6</a:t>
            </a:fld>
            <a:endParaRPr lang="en-GB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064" y="8685335"/>
            <a:ext cx="2972335" cy="457200"/>
          </a:xfrm>
          <a:prstGeom prst="rect">
            <a:avLst/>
          </a:prstGeom>
          <a:ln/>
        </p:spPr>
        <p:txBody>
          <a:bodyPr/>
          <a:lstStyle/>
          <a:p>
            <a:fld id="{68EFB9B5-C0EE-4E6A-B32B-633B1E176482}" type="slidenum">
              <a:rPr lang="en-GB"/>
              <a:pPr/>
              <a:t>7</a:t>
            </a:fld>
            <a:endParaRPr lang="en-GB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064" y="8685335"/>
            <a:ext cx="2972335" cy="457200"/>
          </a:xfrm>
          <a:prstGeom prst="rect">
            <a:avLst/>
          </a:prstGeom>
          <a:ln/>
        </p:spPr>
        <p:txBody>
          <a:bodyPr/>
          <a:lstStyle/>
          <a:p>
            <a:fld id="{1195191C-48FB-4676-9167-BBCC62739D35}" type="slidenum">
              <a:rPr lang="en-GB"/>
              <a:pPr/>
              <a:t>8</a:t>
            </a:fld>
            <a:endParaRPr lang="en-GB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064" y="8685335"/>
            <a:ext cx="2972335" cy="457200"/>
          </a:xfrm>
          <a:prstGeom prst="rect">
            <a:avLst/>
          </a:prstGeom>
          <a:ln/>
        </p:spPr>
        <p:txBody>
          <a:bodyPr/>
          <a:lstStyle/>
          <a:p>
            <a:fld id="{CC499DBD-C6D7-481F-8907-8004A07A551C}" type="slidenum">
              <a:rPr lang="en-GB"/>
              <a:pPr/>
              <a:t>9</a:t>
            </a:fld>
            <a:endParaRPr lang="en-GB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064" y="8685335"/>
            <a:ext cx="2972335" cy="457200"/>
          </a:xfrm>
          <a:prstGeom prst="rect">
            <a:avLst/>
          </a:prstGeom>
          <a:ln/>
        </p:spPr>
        <p:txBody>
          <a:bodyPr/>
          <a:lstStyle/>
          <a:p>
            <a:fld id="{BE7C18C0-DEF4-49DD-AF83-52357B168610}" type="slidenum">
              <a:rPr lang="en-GB"/>
              <a:pPr/>
              <a:t>11</a:t>
            </a:fld>
            <a:endParaRPr lang="en-GB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66DE-D44B-4999-B199-67332180E8E0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02269-EAB5-4F82-884F-94074EAB91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66DE-D44B-4999-B199-67332180E8E0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02269-EAB5-4F82-884F-94074EAB91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66DE-D44B-4999-B199-67332180E8E0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02269-EAB5-4F82-884F-94074EAB91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66DE-D44B-4999-B199-67332180E8E0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02269-EAB5-4F82-884F-94074EAB91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66DE-D44B-4999-B199-67332180E8E0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02269-EAB5-4F82-884F-94074EAB91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66DE-D44B-4999-B199-67332180E8E0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02269-EAB5-4F82-884F-94074EAB91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66DE-D44B-4999-B199-67332180E8E0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02269-EAB5-4F82-884F-94074EAB91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66DE-D44B-4999-B199-67332180E8E0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02269-EAB5-4F82-884F-94074EAB91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66DE-D44B-4999-B199-67332180E8E0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02269-EAB5-4F82-884F-94074EAB91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66DE-D44B-4999-B199-67332180E8E0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02269-EAB5-4F82-884F-94074EAB91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66DE-D44B-4999-B199-67332180E8E0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02269-EAB5-4F82-884F-94074EAB91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766DE-D44B-4999-B199-67332180E8E0}" type="datetimeFigureOut">
              <a:rPr lang="tr-TR" smtClean="0"/>
              <a:t>19.5.2020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02269-EAB5-4F82-884F-94074EAB913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İşbölümü</a:t>
            </a:r>
            <a:endParaRPr lang="en-GB" sz="3600" dirty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Siyasi otoritenin yeniden sağlanması ve iyi bir yönetim: </a:t>
            </a:r>
          </a:p>
          <a:p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Hesap sorulabilir yöneticiler, </a:t>
            </a:r>
            <a:endParaRPr lang="en-GB" sz="21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Hukuku ve sözleşmelere uymaya zorlayıcı kurumlar, </a:t>
            </a:r>
            <a:endParaRPr lang="en-GB" sz="21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Savunma gibi kamu hizmetlerinin sağlanması, </a:t>
            </a:r>
            <a:endParaRPr lang="en-GB" sz="21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Güvenli ulaşım/yol ağları, </a:t>
            </a:r>
            <a:endParaRPr lang="en-GB" sz="21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Parasal istikrar, </a:t>
            </a:r>
          </a:p>
          <a:p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İyi tanımlanmış ve saygı gösterilen özel ve toplu/genel mülkiyet hakları </a:t>
            </a:r>
          </a:p>
          <a:p>
            <a:pPr>
              <a:buNone/>
            </a:pPr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	anlamlarına gelmekteydi. </a:t>
            </a:r>
            <a:endParaRPr lang="en-GB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/>
      <p:bldP spid="819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9"/>
            <a:ext cx="8229600" cy="466064"/>
          </a:xfrm>
        </p:spPr>
        <p:txBody>
          <a:bodyPr>
            <a:noAutofit/>
          </a:bodyPr>
          <a:lstStyle/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M.S. 300-900 arasında İletişim ve Ticaret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5412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528" y="836712"/>
            <a:ext cx="8568952" cy="6117299"/>
          </a:xfrm>
          <a:noFill/>
          <a:ln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>
                <a:latin typeface="Times New Roman" pitchFamily="18" charset="0"/>
                <a:cs typeface="Times New Roman" pitchFamily="18" charset="0"/>
              </a:rPr>
              <a:t>İKTİSADî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 TARİH</a:t>
            </a:r>
            <a:endParaRPr lang="en-GB" sz="3600" dirty="0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Avrupa ne zaman yarışta başa geçti? </a:t>
            </a:r>
          </a:p>
          <a:p>
            <a:pPr algn="just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Avrupa’da 9. yüzyıldan itibaren görülen iktisadi canlanma 14-15. yüzyıllar civarında Avrupa’yı dünyanın diğer önde gelen medeniyetleri ile başa baş duruma getirmişti. </a:t>
            </a:r>
          </a:p>
          <a:p>
            <a:pPr algn="just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Bundan sonra Avrupa’daki en ilerlemiş alanlar liderliği ele almış ve sanayileşmeye giden yola girmiş görünmektedir. </a:t>
            </a:r>
          </a:p>
          <a:p>
            <a:pPr algn="just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16. yüzyılda Avrupa’nın önde gelen ekonomilerindeki reel ücretler çağdaşı en ileri Asya medeniyetlerinkilerden daha yüksekti.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2" grpId="0"/>
      <p:bldP spid="15360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>
                <a:latin typeface="Times New Roman" pitchFamily="18" charset="0"/>
                <a:cs typeface="Times New Roman" pitchFamily="18" charset="0"/>
              </a:rPr>
              <a:t>İKTİSADî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 TARİH</a:t>
            </a:r>
            <a:endParaRPr lang="en-GB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Özetle: </a:t>
            </a:r>
          </a:p>
          <a:p>
            <a:pPr algn="just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Avrupa’nın Ortaçağlardaki canlanışı birkaç unsurun bileşimiydi: </a:t>
            </a:r>
          </a:p>
          <a:p>
            <a:pPr algn="just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İşbölümünü teşvik eden bir nüfus artışı, </a:t>
            </a:r>
          </a:p>
          <a:p>
            <a:pPr algn="just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Kamu düzeninin/istikrarlı bir yönetimin yeniden tesisi ile mümkün hale gelen mübadele ve bunun bölgesel uzmanlaşmaya yol açması, </a:t>
            </a:r>
            <a:endParaRPr lang="en-GB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Yaparak öğrenme olgusunun teşvik ettiği yavaş bir teknolojik ilerleme. </a:t>
            </a:r>
            <a:endParaRPr lang="en-GB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>
                <a:latin typeface="Times New Roman" pitchFamily="18" charset="0"/>
                <a:cs typeface="Times New Roman" pitchFamily="18" charset="0"/>
              </a:rPr>
              <a:t>İKTİSADî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 TARİH</a:t>
            </a:r>
            <a:endParaRPr lang="en-GB" sz="3600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İşbölümü: </a:t>
            </a:r>
          </a:p>
          <a:p>
            <a:pPr algn="just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İşçilerin tekrar tekrar yapılan az sayıdaki işler için uzmanlaşmasını getirmiştir.  </a:t>
            </a:r>
          </a:p>
          <a:p>
            <a:pPr algn="just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Talebin, uzmanlaşmaya izin verecek kadar büyük bir seviyede olması gerekir. </a:t>
            </a:r>
          </a:p>
          <a:p>
            <a:pPr algn="just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Yinelemeden ve uygulama yapmaktan kaynaklanan ekonomiler (</a:t>
            </a:r>
            <a:r>
              <a:rPr lang="en-GB" sz="2000" i="1" dirty="0" smtClean="0">
                <a:latin typeface="Times New Roman" pitchFamily="18" charset="0"/>
                <a:cs typeface="Times New Roman" pitchFamily="18" charset="0"/>
              </a:rPr>
              <a:t>Economies </a:t>
            </a:r>
            <a:r>
              <a:rPr lang="en-GB" sz="2000" i="1" dirty="0">
                <a:latin typeface="Times New Roman" pitchFamily="18" charset="0"/>
                <a:cs typeface="Times New Roman" pitchFamily="18" charset="0"/>
              </a:rPr>
              <a:t>of repetition and </a:t>
            </a:r>
            <a:r>
              <a:rPr lang="en-GB" sz="2000" i="1" dirty="0" smtClean="0">
                <a:latin typeface="Times New Roman" pitchFamily="18" charset="0"/>
                <a:cs typeface="Times New Roman" pitchFamily="18" charset="0"/>
              </a:rPr>
              <a:t>practice</a:t>
            </a:r>
            <a:r>
              <a:rPr lang="tr-TR" sz="2000" i="1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işçi başına çıktıyı artırır ancak bu artış kuşaklar arasında aktarılabilir değildir. 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İşbölümü ayrıca, kişiden kişiye aktarılabilir yaparak öğrenme (</a:t>
            </a:r>
            <a:r>
              <a:rPr lang="en-GB" sz="2000" i="1" dirty="0" smtClean="0">
                <a:latin typeface="Times New Roman" pitchFamily="18" charset="0"/>
                <a:cs typeface="Times New Roman" pitchFamily="18" charset="0"/>
              </a:rPr>
              <a:t>learning by doing</a:t>
            </a:r>
            <a:r>
              <a:rPr lang="tr-TR" sz="20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usulünü de teşvik eder.  </a:t>
            </a:r>
            <a:endParaRPr lang="en-GB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6144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>
                <a:latin typeface="Times New Roman" pitchFamily="18" charset="0"/>
                <a:cs typeface="Times New Roman" pitchFamily="18" charset="0"/>
              </a:rPr>
              <a:t>İKTİSADî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 TARİH</a:t>
            </a:r>
            <a:endParaRPr lang="en-GB" sz="3600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9600" cy="4896544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Adam </a:t>
            </a:r>
            <a:r>
              <a:rPr lang="tr-TR" sz="2100" dirty="0" err="1" smtClean="0">
                <a:latin typeface="Times New Roman" pitchFamily="18" charset="0"/>
                <a:cs typeface="Times New Roman" pitchFamily="18" charset="0"/>
              </a:rPr>
              <a:t>Smith’in</a:t>
            </a:r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 daha sonraları gündeme getireceği işbölümü bahsine göre “işbölümü piyasanın boyutu ile </a:t>
            </a:r>
            <a:r>
              <a:rPr lang="tr-TR" sz="2100" dirty="0" err="1" smtClean="0">
                <a:latin typeface="Times New Roman" pitchFamily="18" charset="0"/>
                <a:cs typeface="Times New Roman" pitchFamily="18" charset="0"/>
              </a:rPr>
              <a:t>sınırlı”dır</a:t>
            </a:r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endParaRPr lang="tr-TR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“Piyasanın boyutu” “toplam gelir” ya da “talep” olarak okunmalıdır. </a:t>
            </a:r>
          </a:p>
          <a:p>
            <a:pPr algn="just">
              <a:lnSpc>
                <a:spcPct val="90000"/>
              </a:lnSpc>
            </a:pPr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İmal edilmesi her biri birer ay süren 12 ayrı işlem gerektiren bir ürün düşünün. </a:t>
            </a:r>
          </a:p>
          <a:p>
            <a:pPr algn="just">
              <a:lnSpc>
                <a:spcPct val="90000"/>
              </a:lnSpc>
            </a:pPr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Yılda sadece bir ürün talep edilmesi işbölümüne imkan vermeyecektir. </a:t>
            </a:r>
          </a:p>
          <a:p>
            <a:pPr algn="just">
              <a:lnSpc>
                <a:spcPct val="90000"/>
              </a:lnSpc>
            </a:pPr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12 ürün talep edilirse 12 işçinin her biri ayrı bir işlemde uzmanlaşacaktır. </a:t>
            </a:r>
          </a:p>
          <a:p>
            <a:pPr algn="just">
              <a:lnSpc>
                <a:spcPct val="90000"/>
              </a:lnSpc>
            </a:pPr>
            <a:r>
              <a:rPr lang="tr-TR" sz="2100" dirty="0" smtClean="0">
                <a:latin typeface="Times New Roman" pitchFamily="18" charset="0"/>
                <a:cs typeface="Times New Roman" pitchFamily="18" charset="0"/>
              </a:rPr>
              <a:t>Yinelemeden ve uygulama yapmaktan kaynaklanan ekonomiler emeğin verimliliğini artıracaktır. </a:t>
            </a:r>
            <a:endParaRPr lang="en-GB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  <p:bldP spid="634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Uzmanlaşma ile artan tüketim imkânları</a:t>
            </a:r>
            <a:endParaRPr lang="en-GB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4388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24077" y="2349501"/>
            <a:ext cx="4981575" cy="3506788"/>
          </a:xfrm>
          <a:noFill/>
          <a:ln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İşbölümü, üreticilerin fırsat maliyetini değiştirmektedir. </a:t>
            </a:r>
            <a:endParaRPr lang="da-DK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2800" dirty="0" smtClean="0"/>
          </a:p>
          <a:p>
            <a:pPr algn="just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Şekil 2.1.’de kumaş da üretsek yiyecek de üretsek uzmanlaştığımız ürünün üretiminde uzmanlaşmaya devam etmek bizi daha iyi bir duruma getirecektir.  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Üretim imkanları eğrisi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düz çizgi) üretim olanakları eğrisinin üstündedir</a:t>
            </a:r>
            <a:r>
              <a:rPr lang="tr-TR" sz="2800" dirty="0" smtClean="0"/>
              <a:t>. </a:t>
            </a:r>
            <a:endParaRPr lang="en-GB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İşbölümü emek verimliliği ve teknolojik gelişme için iyidir.</a:t>
            </a:r>
            <a:endParaRPr lang="en-GB" sz="2800" dirty="0"/>
          </a:p>
        </p:txBody>
      </p:sp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1116013" y="1844676"/>
            <a:ext cx="7164387" cy="4672013"/>
            <a:chOff x="1589" y="3526"/>
            <a:chExt cx="6249" cy="4050"/>
          </a:xfrm>
        </p:grpSpPr>
        <p:sp>
          <p:nvSpPr>
            <p:cNvPr id="12294" name="AutoShape 6"/>
            <p:cNvSpPr>
              <a:spLocks noChangeAspect="1" noChangeArrowheads="1"/>
            </p:cNvSpPr>
            <p:nvPr/>
          </p:nvSpPr>
          <p:spPr bwMode="auto">
            <a:xfrm>
              <a:off x="1589" y="3526"/>
              <a:ext cx="6249" cy="4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>
              <a:off x="2404" y="7171"/>
              <a:ext cx="353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296" name="Line 8"/>
            <p:cNvSpPr>
              <a:spLocks noChangeShapeType="1"/>
            </p:cNvSpPr>
            <p:nvPr/>
          </p:nvSpPr>
          <p:spPr bwMode="auto">
            <a:xfrm flipV="1">
              <a:off x="2404" y="3796"/>
              <a:ext cx="0" cy="33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297" name="Freeform 9"/>
            <p:cNvSpPr>
              <a:spLocks/>
            </p:cNvSpPr>
            <p:nvPr/>
          </p:nvSpPr>
          <p:spPr bwMode="auto">
            <a:xfrm>
              <a:off x="2997" y="4726"/>
              <a:ext cx="2151" cy="686"/>
            </a:xfrm>
            <a:custGeom>
              <a:avLst/>
              <a:gdLst/>
              <a:ahLst/>
              <a:cxnLst>
                <a:cxn ang="0">
                  <a:pos x="0" y="915"/>
                </a:cxn>
                <a:cxn ang="0">
                  <a:pos x="600" y="585"/>
                </a:cxn>
                <a:cxn ang="0">
                  <a:pos x="1768" y="240"/>
                </a:cxn>
                <a:cxn ang="0">
                  <a:pos x="2850" y="0"/>
                </a:cxn>
              </a:cxnLst>
              <a:rect l="0" t="0" r="r" b="b"/>
              <a:pathLst>
                <a:path w="2850" h="915">
                  <a:moveTo>
                    <a:pt x="0" y="915"/>
                  </a:moveTo>
                  <a:cubicBezTo>
                    <a:pt x="102" y="860"/>
                    <a:pt x="305" y="698"/>
                    <a:pt x="600" y="585"/>
                  </a:cubicBezTo>
                  <a:cubicBezTo>
                    <a:pt x="895" y="472"/>
                    <a:pt x="1393" y="337"/>
                    <a:pt x="1768" y="240"/>
                  </a:cubicBezTo>
                  <a:cubicBezTo>
                    <a:pt x="2143" y="143"/>
                    <a:pt x="2625" y="50"/>
                    <a:pt x="285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298" name="Freeform 10"/>
            <p:cNvSpPr>
              <a:spLocks/>
            </p:cNvSpPr>
            <p:nvPr/>
          </p:nvSpPr>
          <p:spPr bwMode="auto">
            <a:xfrm>
              <a:off x="2947" y="5266"/>
              <a:ext cx="2235" cy="844"/>
            </a:xfrm>
            <a:custGeom>
              <a:avLst/>
              <a:gdLst/>
              <a:ahLst/>
              <a:cxnLst>
                <a:cxn ang="0">
                  <a:pos x="0" y="1125"/>
                </a:cxn>
                <a:cxn ang="0">
                  <a:pos x="847" y="609"/>
                </a:cxn>
                <a:cxn ang="0">
                  <a:pos x="1986" y="210"/>
                </a:cxn>
                <a:cxn ang="0">
                  <a:pos x="2961" y="0"/>
                </a:cxn>
              </a:cxnLst>
              <a:rect l="0" t="0" r="r" b="b"/>
              <a:pathLst>
                <a:path w="2961" h="1125">
                  <a:moveTo>
                    <a:pt x="0" y="1125"/>
                  </a:moveTo>
                  <a:cubicBezTo>
                    <a:pt x="141" y="1039"/>
                    <a:pt x="516" y="761"/>
                    <a:pt x="847" y="609"/>
                  </a:cubicBezTo>
                  <a:cubicBezTo>
                    <a:pt x="1178" y="457"/>
                    <a:pt x="1634" y="311"/>
                    <a:pt x="1986" y="210"/>
                  </a:cubicBezTo>
                  <a:cubicBezTo>
                    <a:pt x="2338" y="109"/>
                    <a:pt x="2758" y="44"/>
                    <a:pt x="2961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299" name="Text Box 11"/>
            <p:cNvSpPr txBox="1">
              <a:spLocks noChangeArrowheads="1"/>
            </p:cNvSpPr>
            <p:nvPr/>
          </p:nvSpPr>
          <p:spPr bwMode="auto">
            <a:xfrm>
              <a:off x="5121" y="4606"/>
              <a:ext cx="543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a-DK" sz="1200" b="1">
                  <a:latin typeface="Tahoma" pitchFamily="34" charset="0"/>
                </a:rPr>
                <a:t>K’</a:t>
              </a:r>
              <a:endParaRPr lang="da-DK"/>
            </a:p>
          </p:txBody>
        </p:sp>
        <p:sp>
          <p:nvSpPr>
            <p:cNvPr id="12300" name="Text Box 12"/>
            <p:cNvSpPr txBox="1">
              <a:spLocks noChangeArrowheads="1"/>
            </p:cNvSpPr>
            <p:nvPr/>
          </p:nvSpPr>
          <p:spPr bwMode="auto">
            <a:xfrm>
              <a:off x="5257" y="5281"/>
              <a:ext cx="542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a-DK" sz="1200" b="1">
                  <a:latin typeface="Tahoma" pitchFamily="34" charset="0"/>
                </a:rPr>
                <a:t>K</a:t>
              </a:r>
              <a:endParaRPr lang="da-DK"/>
            </a:p>
          </p:txBody>
        </p:sp>
        <p:sp>
          <p:nvSpPr>
            <p:cNvPr id="12301" name="Freeform 13"/>
            <p:cNvSpPr>
              <a:spLocks/>
            </p:cNvSpPr>
            <p:nvPr/>
          </p:nvSpPr>
          <p:spPr bwMode="auto">
            <a:xfrm>
              <a:off x="3348" y="5193"/>
              <a:ext cx="8" cy="19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" y="2637"/>
                </a:cxn>
              </a:cxnLst>
              <a:rect l="0" t="0" r="r" b="b"/>
              <a:pathLst>
                <a:path w="10" h="2637">
                  <a:moveTo>
                    <a:pt x="0" y="0"/>
                  </a:moveTo>
                  <a:lnTo>
                    <a:pt x="10" y="2637"/>
                  </a:lnTo>
                </a:path>
              </a:pathLst>
            </a:custGeom>
            <a:noFill/>
            <a:ln w="9525" cap="flat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02" name="Freeform 14"/>
            <p:cNvSpPr>
              <a:spLocks/>
            </p:cNvSpPr>
            <p:nvPr/>
          </p:nvSpPr>
          <p:spPr bwMode="auto">
            <a:xfrm>
              <a:off x="2386" y="5198"/>
              <a:ext cx="951" cy="1"/>
            </a:xfrm>
            <a:custGeom>
              <a:avLst/>
              <a:gdLst/>
              <a:ahLst/>
              <a:cxnLst>
                <a:cxn ang="0">
                  <a:pos x="1260" y="0"/>
                </a:cxn>
                <a:cxn ang="0">
                  <a:pos x="0" y="0"/>
                </a:cxn>
              </a:cxnLst>
              <a:rect l="0" t="0" r="r" b="b"/>
              <a:pathLst>
                <a:path w="1260" h="1">
                  <a:moveTo>
                    <a:pt x="1260" y="0"/>
                  </a:moveTo>
                  <a:lnTo>
                    <a:pt x="0" y="0"/>
                  </a:lnTo>
                </a:path>
              </a:pathLst>
            </a:custGeom>
            <a:noFill/>
            <a:ln w="9525" cap="flat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03" name="Line 15"/>
            <p:cNvSpPr>
              <a:spLocks noChangeShapeType="1"/>
            </p:cNvSpPr>
            <p:nvPr/>
          </p:nvSpPr>
          <p:spPr bwMode="auto">
            <a:xfrm flipH="1">
              <a:off x="2404" y="5821"/>
              <a:ext cx="95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04" name="Line 16"/>
            <p:cNvSpPr>
              <a:spLocks noChangeShapeType="1"/>
            </p:cNvSpPr>
            <p:nvPr/>
          </p:nvSpPr>
          <p:spPr bwMode="auto">
            <a:xfrm>
              <a:off x="4442" y="4876"/>
              <a:ext cx="0" cy="22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05" name="Line 17"/>
            <p:cNvSpPr>
              <a:spLocks noChangeShapeType="1"/>
            </p:cNvSpPr>
            <p:nvPr/>
          </p:nvSpPr>
          <p:spPr bwMode="auto">
            <a:xfrm flipH="1">
              <a:off x="2404" y="4876"/>
              <a:ext cx="20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06" name="Freeform 18"/>
            <p:cNvSpPr>
              <a:spLocks/>
            </p:cNvSpPr>
            <p:nvPr/>
          </p:nvSpPr>
          <p:spPr bwMode="auto">
            <a:xfrm>
              <a:off x="2420" y="5463"/>
              <a:ext cx="2015" cy="34"/>
            </a:xfrm>
            <a:custGeom>
              <a:avLst/>
              <a:gdLst/>
              <a:ahLst/>
              <a:cxnLst>
                <a:cxn ang="0">
                  <a:pos x="2670" y="0"/>
                </a:cxn>
                <a:cxn ang="0">
                  <a:pos x="0" y="45"/>
                </a:cxn>
              </a:cxnLst>
              <a:rect l="0" t="0" r="r" b="b"/>
              <a:pathLst>
                <a:path w="2670" h="45">
                  <a:moveTo>
                    <a:pt x="2670" y="0"/>
                  </a:moveTo>
                  <a:lnTo>
                    <a:pt x="0" y="45"/>
                  </a:lnTo>
                </a:path>
              </a:pathLst>
            </a:custGeom>
            <a:noFill/>
            <a:ln w="9525" cap="flat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07" name="Text Box 19"/>
            <p:cNvSpPr txBox="1">
              <a:spLocks noChangeArrowheads="1"/>
            </p:cNvSpPr>
            <p:nvPr/>
          </p:nvSpPr>
          <p:spPr bwMode="auto">
            <a:xfrm>
              <a:off x="3355" y="5821"/>
              <a:ext cx="407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a-DK" sz="1000" b="1">
                  <a:latin typeface="Tahoma" pitchFamily="34" charset="0"/>
                </a:rPr>
                <a:t>A</a:t>
              </a:r>
              <a:endParaRPr lang="da-DK"/>
            </a:p>
          </p:txBody>
        </p:sp>
        <p:sp>
          <p:nvSpPr>
            <p:cNvPr id="12308" name="Text Box 20"/>
            <p:cNvSpPr txBox="1">
              <a:spLocks noChangeArrowheads="1"/>
            </p:cNvSpPr>
            <p:nvPr/>
          </p:nvSpPr>
          <p:spPr bwMode="auto">
            <a:xfrm>
              <a:off x="4442" y="5416"/>
              <a:ext cx="406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a-DK" sz="1000" b="1">
                  <a:latin typeface="Tahoma" pitchFamily="34" charset="0"/>
                </a:rPr>
                <a:t>B</a:t>
              </a:r>
              <a:endParaRPr lang="da-DK"/>
            </a:p>
          </p:txBody>
        </p:sp>
        <p:sp>
          <p:nvSpPr>
            <p:cNvPr id="12309" name="Text Box 21"/>
            <p:cNvSpPr txBox="1">
              <a:spLocks noChangeArrowheads="1"/>
            </p:cNvSpPr>
            <p:nvPr/>
          </p:nvSpPr>
          <p:spPr bwMode="auto">
            <a:xfrm>
              <a:off x="4306" y="4606"/>
              <a:ext cx="543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a-DK" sz="1000" b="1">
                  <a:latin typeface="Tahoma" pitchFamily="34" charset="0"/>
                </a:rPr>
                <a:t>C</a:t>
              </a:r>
              <a:endParaRPr lang="da-DK"/>
            </a:p>
          </p:txBody>
        </p:sp>
        <p:sp>
          <p:nvSpPr>
            <p:cNvPr id="12310" name="Text Box 22"/>
            <p:cNvSpPr txBox="1">
              <a:spLocks noChangeArrowheads="1"/>
            </p:cNvSpPr>
            <p:nvPr/>
          </p:nvSpPr>
          <p:spPr bwMode="auto">
            <a:xfrm>
              <a:off x="3219" y="4876"/>
              <a:ext cx="543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a-DK" sz="1000" b="1">
                  <a:latin typeface="Tahoma" pitchFamily="34" charset="0"/>
                </a:rPr>
                <a:t>D</a:t>
              </a:r>
              <a:endParaRPr lang="da-DK"/>
            </a:p>
          </p:txBody>
        </p:sp>
        <p:sp>
          <p:nvSpPr>
            <p:cNvPr id="12311" name="Text Box 23"/>
            <p:cNvSpPr txBox="1">
              <a:spLocks noChangeArrowheads="1"/>
            </p:cNvSpPr>
            <p:nvPr/>
          </p:nvSpPr>
          <p:spPr bwMode="auto">
            <a:xfrm>
              <a:off x="1589" y="3526"/>
              <a:ext cx="1630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000" dirty="0" smtClean="0">
                  <a:latin typeface="Tahoma" pitchFamily="34" charset="0"/>
                </a:rPr>
                <a:t>İşçi başına üretim</a:t>
              </a:r>
              <a:endParaRPr lang="da-DK" dirty="0"/>
            </a:p>
          </p:txBody>
        </p:sp>
        <p:sp>
          <p:nvSpPr>
            <p:cNvPr id="12312" name="Text Box 24"/>
            <p:cNvSpPr txBox="1">
              <a:spLocks noChangeArrowheads="1"/>
            </p:cNvSpPr>
            <p:nvPr/>
          </p:nvSpPr>
          <p:spPr bwMode="auto">
            <a:xfrm>
              <a:off x="5800" y="7306"/>
              <a:ext cx="2038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000" dirty="0" smtClean="0">
                  <a:latin typeface="Tahoma" pitchFamily="34" charset="0"/>
                </a:rPr>
                <a:t>İşbölümü </a:t>
              </a:r>
              <a:endParaRPr lang="da-DK" dirty="0"/>
            </a:p>
          </p:txBody>
        </p:sp>
        <p:sp>
          <p:nvSpPr>
            <p:cNvPr id="12313" name="Rectangle 25"/>
            <p:cNvSpPr>
              <a:spLocks noChangeArrowheads="1"/>
            </p:cNvSpPr>
            <p:nvPr/>
          </p:nvSpPr>
          <p:spPr bwMode="auto">
            <a:xfrm>
              <a:off x="3219" y="7171"/>
              <a:ext cx="543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14" name="Text Box 26"/>
            <p:cNvSpPr txBox="1">
              <a:spLocks noChangeArrowheads="1"/>
            </p:cNvSpPr>
            <p:nvPr/>
          </p:nvSpPr>
          <p:spPr bwMode="auto">
            <a:xfrm>
              <a:off x="4306" y="7306"/>
              <a:ext cx="680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a-DK" sz="1000">
                  <a:latin typeface="Tahoma" pitchFamily="34" charset="0"/>
                </a:rPr>
                <a:t>dl </a:t>
              </a:r>
              <a:r>
                <a:rPr lang="da-DK" sz="1000" baseline="30000">
                  <a:latin typeface="Tahoma" pitchFamily="34" charset="0"/>
                </a:rPr>
                <a:t>B, C</a:t>
              </a:r>
              <a:endParaRPr lang="da-DK"/>
            </a:p>
          </p:txBody>
        </p:sp>
        <p:sp>
          <p:nvSpPr>
            <p:cNvPr id="12315" name="Text Box 27"/>
            <p:cNvSpPr txBox="1">
              <a:spLocks noChangeArrowheads="1"/>
            </p:cNvSpPr>
            <p:nvPr/>
          </p:nvSpPr>
          <p:spPr bwMode="auto">
            <a:xfrm>
              <a:off x="3083" y="7306"/>
              <a:ext cx="680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a-DK" sz="1000">
                  <a:latin typeface="Tahoma" pitchFamily="34" charset="0"/>
                </a:rPr>
                <a:t>dl </a:t>
              </a:r>
              <a:r>
                <a:rPr lang="da-DK" sz="1000" baseline="30000">
                  <a:latin typeface="Tahoma" pitchFamily="34" charset="0"/>
                </a:rPr>
                <a:t>A, D</a:t>
              </a:r>
              <a:endParaRPr lang="da-DK"/>
            </a:p>
          </p:txBody>
        </p:sp>
        <p:sp>
          <p:nvSpPr>
            <p:cNvPr id="12316" name="Text Box 28"/>
            <p:cNvSpPr txBox="1">
              <a:spLocks noChangeArrowheads="1"/>
            </p:cNvSpPr>
            <p:nvPr/>
          </p:nvSpPr>
          <p:spPr bwMode="auto">
            <a:xfrm>
              <a:off x="1996" y="5686"/>
              <a:ext cx="544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a-DK" sz="1000">
                  <a:latin typeface="Tahoma" pitchFamily="34" charset="0"/>
                </a:rPr>
                <a:t>y </a:t>
              </a:r>
              <a:r>
                <a:rPr lang="da-DK" sz="1000" baseline="30000">
                  <a:latin typeface="Tahoma" pitchFamily="34" charset="0"/>
                </a:rPr>
                <a:t>A</a:t>
              </a:r>
              <a:endParaRPr lang="da-DK"/>
            </a:p>
          </p:txBody>
        </p:sp>
        <p:sp>
          <p:nvSpPr>
            <p:cNvPr id="12317" name="Text Box 29"/>
            <p:cNvSpPr txBox="1">
              <a:spLocks noChangeArrowheads="1"/>
            </p:cNvSpPr>
            <p:nvPr/>
          </p:nvSpPr>
          <p:spPr bwMode="auto">
            <a:xfrm>
              <a:off x="1996" y="5416"/>
              <a:ext cx="549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a-DK" sz="1000">
                  <a:latin typeface="Tahoma" pitchFamily="34" charset="0"/>
                </a:rPr>
                <a:t>y </a:t>
              </a:r>
              <a:r>
                <a:rPr lang="da-DK" sz="1000" baseline="30000">
                  <a:latin typeface="Tahoma" pitchFamily="34" charset="0"/>
                </a:rPr>
                <a:t>B</a:t>
              </a:r>
              <a:endParaRPr lang="da-DK"/>
            </a:p>
          </p:txBody>
        </p:sp>
        <p:sp>
          <p:nvSpPr>
            <p:cNvPr id="12318" name="Text Box 30"/>
            <p:cNvSpPr txBox="1">
              <a:spLocks noChangeArrowheads="1"/>
            </p:cNvSpPr>
            <p:nvPr/>
          </p:nvSpPr>
          <p:spPr bwMode="auto">
            <a:xfrm>
              <a:off x="1996" y="5011"/>
              <a:ext cx="547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a-DK" sz="1000">
                  <a:latin typeface="Tahoma" pitchFamily="34" charset="0"/>
                </a:rPr>
                <a:t>y </a:t>
              </a:r>
              <a:r>
                <a:rPr lang="da-DK" sz="1000" baseline="30000">
                  <a:latin typeface="Tahoma" pitchFamily="34" charset="0"/>
                </a:rPr>
                <a:t>D</a:t>
              </a:r>
              <a:endParaRPr lang="da-DK"/>
            </a:p>
          </p:txBody>
        </p:sp>
        <p:sp>
          <p:nvSpPr>
            <p:cNvPr id="12319" name="Text Box 31"/>
            <p:cNvSpPr txBox="1">
              <a:spLocks noChangeArrowheads="1"/>
            </p:cNvSpPr>
            <p:nvPr/>
          </p:nvSpPr>
          <p:spPr bwMode="auto">
            <a:xfrm>
              <a:off x="1996" y="4741"/>
              <a:ext cx="545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da-DK" sz="1000">
                  <a:latin typeface="Tahoma" pitchFamily="34" charset="0"/>
                </a:rPr>
                <a:t>y </a:t>
              </a:r>
              <a:r>
                <a:rPr lang="da-DK" sz="1000" baseline="30000">
                  <a:latin typeface="Tahoma" pitchFamily="34" charset="0"/>
                </a:rPr>
                <a:t>C</a:t>
              </a:r>
              <a:endParaRPr lang="da-DK"/>
            </a:p>
          </p:txBody>
        </p:sp>
        <p:cxnSp>
          <p:nvCxnSpPr>
            <p:cNvPr id="12320" name="AutoShape 32"/>
            <p:cNvCxnSpPr>
              <a:cxnSpLocks noChangeShapeType="1"/>
            </p:cNvCxnSpPr>
            <p:nvPr/>
          </p:nvCxnSpPr>
          <p:spPr bwMode="auto">
            <a:xfrm flipV="1">
              <a:off x="3355" y="5416"/>
              <a:ext cx="912" cy="35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2321" name="Line 33"/>
            <p:cNvSpPr>
              <a:spLocks noChangeShapeType="1"/>
            </p:cNvSpPr>
            <p:nvPr/>
          </p:nvSpPr>
          <p:spPr bwMode="auto">
            <a:xfrm flipV="1">
              <a:off x="4578" y="5011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cxnSp>
          <p:nvCxnSpPr>
            <p:cNvPr id="12322" name="AutoShape 34"/>
            <p:cNvCxnSpPr>
              <a:cxnSpLocks noChangeShapeType="1"/>
            </p:cNvCxnSpPr>
            <p:nvPr/>
          </p:nvCxnSpPr>
          <p:spPr bwMode="auto">
            <a:xfrm flipH="1">
              <a:off x="3491" y="4876"/>
              <a:ext cx="815" cy="1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2323" name="Line 35"/>
            <p:cNvSpPr>
              <a:spLocks noChangeShapeType="1"/>
            </p:cNvSpPr>
            <p:nvPr/>
          </p:nvSpPr>
          <p:spPr bwMode="auto">
            <a:xfrm>
              <a:off x="3491" y="5281"/>
              <a:ext cx="1" cy="4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İşbölümü</a:t>
            </a:r>
            <a:endParaRPr lang="da-DK" sz="3600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K eğrisinden daha üst bir teknoloji seviyesindeki seviyedeki K’ eğrisine geçiş yaparak öğrenme olgusunun teşvik ettiği daha yüksek bir işbölümü seviyesi sayesindedir; yeni bilgi teknolojiyi geliştirmektedir.   </a:t>
            </a:r>
          </a:p>
          <a:p>
            <a:pPr algn="just">
              <a:lnSpc>
                <a:spcPct val="90000"/>
              </a:lnSpc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K eğrisinin yukarı yönlü eğimi daha fazla işbölümünün yinelemeden kaynaklanan ekonomilerden daha fazla kazanç elde edildiğini göstermektedir. 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>
                <a:latin typeface="Times New Roman" pitchFamily="18" charset="0"/>
                <a:cs typeface="Times New Roman" pitchFamily="18" charset="0"/>
              </a:rPr>
              <a:t>İKTİSADî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 TARİH</a:t>
            </a:r>
            <a:endParaRPr lang="da-DK" sz="3600" dirty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Çöküş ve Diriliş: </a:t>
            </a:r>
          </a:p>
          <a:p>
            <a:pPr algn="just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K’ eğrisi üzerindeki 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noktasında örneğin M.S. 100 yılındaki 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Roma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İmp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. döneminde olduğumuzu düşünelim.</a:t>
            </a:r>
          </a:p>
          <a:p>
            <a:pPr algn="just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Siyasi çözülme ve nüfus azalışı zaman içinde D noktasına geçişi getirmiştir.  </a:t>
            </a:r>
            <a:endParaRPr lang="en-GB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Daha düşük işbölümü düzeyi K’ düzeyindeki bir teknolojik bilgiyi sürdüremeyecektir. Böylece K eğrisi üzerindeki A noktasına geçilir. (Erken Ortaçağlar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Avrupası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GB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9-14. yüzyıllar arasındaki diriliş, çöküşü tersine çevirerek A noktasından tekrar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B’ye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C’ye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geçişi getirmiştir. </a:t>
            </a:r>
            <a:endParaRPr lang="en-GB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/>
      <p:bldP spid="7475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>
                <a:latin typeface="Times New Roman" pitchFamily="18" charset="0"/>
                <a:cs typeface="Times New Roman" pitchFamily="18" charset="0"/>
              </a:rPr>
              <a:t>İKTİSADî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 TARİH</a:t>
            </a:r>
            <a:endParaRPr lang="en-GB" sz="3600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712968" cy="47091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tr-TR" dirty="0" smtClean="0"/>
          </a:p>
          <a:p>
            <a:pPr algn="just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Şehirlerin büyümesi bir iktisadi ilerleme göstergesidir. </a:t>
            </a:r>
          </a:p>
          <a:p>
            <a:pPr algn="just">
              <a:lnSpc>
                <a:spcPct val="90000"/>
              </a:lnSpc>
            </a:pP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Toplam nüfus içinde şehir nüfusu oranının artışı, yiyecek üretmeyen işgücünün oransal olarak arttığını yani daha az çiftçinin daha fazla nüfusu beslediğini göstermektedir, ki işbölümü artmakta ve piyasada mübadele daha düzenli </a:t>
            </a:r>
          </a:p>
          <a:p>
            <a:pPr algn="just">
              <a:lnSpc>
                <a:spcPct val="90000"/>
              </a:lnSpc>
            </a:pPr>
            <a:endParaRPr lang="en-GB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Bölgelerin iktisadi refah sıralaması şehirleşme temelinde yapılabilir. </a:t>
            </a:r>
            <a:endParaRPr lang="en-GB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GB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1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582</Words>
  <Application>Microsoft Office PowerPoint</Application>
  <PresentationFormat>Ekran Gösterisi (4:3)</PresentationFormat>
  <Paragraphs>82</Paragraphs>
  <Slides>12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İşbölümü</vt:lpstr>
      <vt:lpstr>İKTİSADî TARİH</vt:lpstr>
      <vt:lpstr>İKTİSADî TARİH</vt:lpstr>
      <vt:lpstr>Uzmanlaşma ile artan tüketim imkânları</vt:lpstr>
      <vt:lpstr>İşbölümü, üreticilerin fırsat maliyetini değiştirmektedir. </vt:lpstr>
      <vt:lpstr>İşbölümü emek verimliliği ve teknolojik gelişme için iyidir.</vt:lpstr>
      <vt:lpstr>İşbölümü</vt:lpstr>
      <vt:lpstr>İKTİSADî TARİH</vt:lpstr>
      <vt:lpstr>İKTİSADî TARİH</vt:lpstr>
      <vt:lpstr>M.S. 300-900 arasında İletişim ve Ticaret</vt:lpstr>
      <vt:lpstr>İKTİSADî TARİH</vt:lpstr>
      <vt:lpstr>İKTİSADî TARİH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İşbölümü</dc:title>
  <dc:creator>MURAT BASKICI</dc:creator>
  <cp:lastModifiedBy>MURAT BASKICI</cp:lastModifiedBy>
  <cp:revision>1</cp:revision>
  <dcterms:created xsi:type="dcterms:W3CDTF">2020-05-19T19:36:11Z</dcterms:created>
  <dcterms:modified xsi:type="dcterms:W3CDTF">2020-05-19T19:36:46Z</dcterms:modified>
</cp:coreProperties>
</file>