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1042988" y="1989138"/>
            <a:ext cx="7850187" cy="3843337"/>
          </a:xfrm>
        </p:spPr>
        <p:txBody>
          <a:bodyPr>
            <a:normAutofit fontScale="925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600" b="1" dirty="0" smtClean="0"/>
              <a:t>Eğitimde toplumsal cinsiyet eşitliğiyle </a:t>
            </a:r>
            <a:r>
              <a:rPr lang="tr-TR" sz="2600" dirty="0" smtClean="0"/>
              <a:t>ilgili engellerin kaldırılması uluslararası öncelikler arasında yer almaktadır.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600" dirty="0" smtClean="0"/>
              <a:t>2015 yılına kadar okula kayıt, okulu tamamlama ve öğrenimde başarı yönleri de dahil olmak üzere </a:t>
            </a:r>
            <a:r>
              <a:rPr lang="tr-TR" sz="2600" b="1" dirty="0" smtClean="0"/>
              <a:t>eğitimde tam bir cinsiyet eşitliğinin sağlanması, 2000 yılında BM «Bin Yıl Zirvesi»</a:t>
            </a:r>
            <a:r>
              <a:rPr lang="tr-TR" sz="2600" b="1" dirty="0" err="1" smtClean="0"/>
              <a:t>nde</a:t>
            </a:r>
            <a:r>
              <a:rPr lang="tr-TR" sz="2600" b="1" dirty="0" smtClean="0"/>
              <a:t> dünya liderleri tarafından kabul edilen </a:t>
            </a:r>
            <a:r>
              <a:rPr lang="tr-TR" sz="2600" b="1" i="1" dirty="0" smtClean="0"/>
              <a:t>Bin Yıl Kalkınma Hedefleri</a:t>
            </a:r>
            <a:r>
              <a:rPr lang="tr-TR" sz="2600" b="1" dirty="0" smtClean="0"/>
              <a:t>nden biridir</a:t>
            </a:r>
            <a:r>
              <a:rPr lang="tr-TR" sz="2600" dirty="0" smtClean="0"/>
              <a:t>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200" i="1" dirty="0" smtClean="0"/>
              <a:t>(UNICEF, 2004: 31).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9F8CA9-4E65-470E-8D8E-0BD6779A596A}" type="slidenum">
              <a:rPr lang="tr-TR" smtClean="0"/>
              <a:pPr>
                <a:defRPr/>
              </a:pPr>
              <a:t>1</a:t>
            </a:fld>
            <a:endParaRPr lang="tr-TR" dirty="0"/>
          </a:p>
        </p:txBody>
      </p:sp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0"/>
            <a:ext cx="3132137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428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4213" y="2133600"/>
            <a:ext cx="7848600" cy="2159000"/>
          </a:xfrm>
        </p:spPr>
        <p:txBody>
          <a:bodyPr/>
          <a:lstStyle/>
          <a:p>
            <a:pPr indent="-273050" eaLnBrk="1" hangingPunct="1"/>
            <a:endParaRPr lang="tr-TR" sz="2800" b="1" smtClean="0"/>
          </a:p>
          <a:p>
            <a:pPr indent="-273050" algn="ctr" eaLnBrk="1" hangingPunct="1">
              <a:buFont typeface="Wingdings 2" pitchFamily="18" charset="2"/>
              <a:buNone/>
            </a:pPr>
            <a:r>
              <a:rPr lang="tr-TR" sz="2800" b="1" smtClean="0">
                <a:solidFill>
                  <a:srgbClr val="00B050"/>
                </a:solidFill>
              </a:rPr>
              <a:t>TOPLUMSAL CiNSiYET EŞİTSiZLİKLERİNİN</a:t>
            </a:r>
          </a:p>
          <a:p>
            <a:pPr indent="-273050" algn="ctr" eaLnBrk="1" hangingPunct="1">
              <a:buFont typeface="Wingdings 2" pitchFamily="18" charset="2"/>
              <a:buNone/>
            </a:pPr>
            <a:r>
              <a:rPr lang="tr-TR" sz="2800" b="1" smtClean="0">
                <a:solidFill>
                  <a:srgbClr val="00B050"/>
                </a:solidFill>
              </a:rPr>
              <a:t>    EĞİTİMDEKİ İZDÜŞÜMLERİ</a:t>
            </a:r>
            <a:endParaRPr lang="tr-TR" sz="2800" smtClean="0">
              <a:solidFill>
                <a:srgbClr val="00B05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A9AE0E-A0DF-49D6-B90B-E7A43BAF40F0}" type="slidenum">
              <a:rPr lang="tr-TR" smtClean="0"/>
              <a:pPr>
                <a:defRPr/>
              </a:pPr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3125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1042988" y="1700213"/>
            <a:ext cx="6777037" cy="4132262"/>
          </a:xfrm>
        </p:spPr>
        <p:txBody>
          <a:bodyPr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Toplumsal cinsiyetle eğitim arasındaki etkileşimleri iki aşamada incelemek gerekir.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Bu inceleme ilk aşamada, </a:t>
            </a:r>
            <a:r>
              <a:rPr lang="tr-TR" dirty="0" smtClean="0">
                <a:solidFill>
                  <a:srgbClr val="0070C0"/>
                </a:solidFill>
              </a:rPr>
              <a:t>kız ve erkek çocuklarla, kadınların ve erkeklerin var olan eğitim kurumlarına erişebilmek açısından ne derecede eşit olduklarını kapsar.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C9E5C-3C10-4F09-8AF0-86CD39A8BC99}" type="slidenum">
              <a:rPr lang="tr-TR" smtClean="0"/>
              <a:pPr>
                <a:defRPr/>
              </a:pPr>
              <a:t>3</a:t>
            </a:fld>
            <a:endParaRPr lang="tr-TR" dirty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0"/>
            <a:ext cx="26098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36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042988" y="2420938"/>
            <a:ext cx="6777037" cy="3411537"/>
          </a:xfrm>
        </p:spPr>
        <p:txBody>
          <a:bodyPr>
            <a:normAutofit fontScale="77500" lnSpcReduction="2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Tarihsel olarak tüm toplumlarda eğitim kurumlarından yararlanmanın bir erkek ayrıcalığı olarak başladığı ve sürdürüldüğü, kadınların bu kurumlara çok </a:t>
            </a:r>
            <a:r>
              <a:rPr lang="es-ES" dirty="0" smtClean="0"/>
              <a:t>sonradan ve ciddi mücadeleler sonunda eri</a:t>
            </a:r>
            <a:r>
              <a:rPr lang="tr-TR" dirty="0" smtClean="0"/>
              <a:t>ş</a:t>
            </a:r>
            <a:r>
              <a:rPr lang="es-ES" dirty="0" smtClean="0"/>
              <a:t>ebilme hakk</a:t>
            </a:r>
            <a:r>
              <a:rPr lang="tr-TR" dirty="0" smtClean="0"/>
              <a:t>ı</a:t>
            </a:r>
            <a:r>
              <a:rPr lang="es-ES" dirty="0" smtClean="0"/>
              <a:t>n</a:t>
            </a:r>
            <a:r>
              <a:rPr lang="tr-TR" dirty="0" smtClean="0"/>
              <a:t>ı</a:t>
            </a:r>
            <a:r>
              <a:rPr lang="es-ES" dirty="0" smtClean="0"/>
              <a:t> kazand</a:t>
            </a:r>
            <a:r>
              <a:rPr lang="tr-TR" dirty="0" smtClean="0"/>
              <a:t>ı</a:t>
            </a:r>
            <a:r>
              <a:rPr lang="es-ES" dirty="0" smtClean="0"/>
              <a:t>kla</a:t>
            </a:r>
            <a:r>
              <a:rPr lang="tr-TR" dirty="0" err="1" smtClean="0"/>
              <a:t>rı</a:t>
            </a:r>
            <a:r>
              <a:rPr lang="tr-TR" dirty="0" smtClean="0"/>
              <a:t> </a:t>
            </a:r>
            <a:r>
              <a:rPr lang="es-ES" dirty="0" smtClean="0"/>
              <a:t>bilinmektedir.</a:t>
            </a:r>
            <a:endParaRPr lang="tr-TR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Eğitime erişim, </a:t>
            </a:r>
            <a:r>
              <a:rPr lang="tr-TR" dirty="0" smtClean="0"/>
              <a:t>dünyanın pek çok yerinde, henüz tamamlanmamış bir süreç niteliğini taşımaktadır.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dirty="0" smtClean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0699D-61A6-4A94-A446-BA7981DCC781}" type="slidenum">
              <a:rPr lang="tr-TR" smtClean="0"/>
              <a:pPr>
                <a:defRPr/>
              </a:pPr>
              <a:t>4</a:t>
            </a:fld>
            <a:endParaRPr lang="tr-TR" dirty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0"/>
            <a:ext cx="3203575" cy="198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008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1042988" y="2492375"/>
            <a:ext cx="6777037" cy="33401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algn="just" eaLnBrk="1" hangingPunct="1"/>
            <a:r>
              <a:rPr lang="tr-TR" sz="2800" smtClean="0"/>
              <a:t>Değişik toplumsal ekonomik kesimlerde, etnik kümelerde, kırsal ve kentsel bölgelerde eğitimden yararlanabilen kadınların sayısı, hala aynı kategorideki erkeklerle eşitlenememiştir.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0906B8-BB59-407F-A42C-7DAE04C6C5D9}" type="slidenum">
              <a:rPr lang="tr-TR" smtClean="0"/>
              <a:pPr>
                <a:defRPr/>
              </a:pPr>
              <a:t>5</a:t>
            </a:fld>
            <a:endParaRPr lang="tr-TR" dirty="0"/>
          </a:p>
        </p:txBody>
      </p:sp>
      <p:sp>
        <p:nvSpPr>
          <p:cNvPr id="26628" name="AutoShape 6" descr="köylerde eğitime erişim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2662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4356100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934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2988" y="1673225"/>
            <a:ext cx="6777037" cy="4203700"/>
          </a:xfrm>
        </p:spPr>
        <p:txBody>
          <a:bodyPr/>
          <a:lstStyle/>
          <a:p>
            <a:pPr algn="just" eaLnBrk="1" hangingPunct="1"/>
            <a:r>
              <a:rPr lang="tr-TR" sz="2400" smtClean="0"/>
              <a:t>Kadınlar için eğitime erişim, genelde mevcut eğitim sisteminin erkek egemen yapısına ve yaşantısına uyum sağlayarak katılma anlamına gelmiştir.</a:t>
            </a:r>
          </a:p>
          <a:p>
            <a:pPr algn="just" eaLnBrk="1" hangingPunct="1"/>
            <a:endParaRPr lang="tr-TR" sz="2400" smtClean="0"/>
          </a:p>
          <a:p>
            <a:pPr algn="just" eaLnBrk="1" hangingPunct="1"/>
            <a:r>
              <a:rPr lang="tr-TR" sz="2400" smtClean="0"/>
              <a:t>Dolayısıyla eğitimin yapısının, içeriğinin ve günlük etkileşimlerinin toplumsal cinsiyet eşitsizliklerini ne ölçüde pekiştirdiği ve yeniden ürettiği ikinci bir inceleme katmanını oluşturur.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AB404-1DEB-4E74-9B82-29F762C964EE}" type="slidenum">
              <a:rPr lang="tr-TR" smtClean="0"/>
              <a:pPr>
                <a:defRPr/>
              </a:pPr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6827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1042988" y="1196975"/>
            <a:ext cx="6777037" cy="4635500"/>
          </a:xfrm>
        </p:spPr>
        <p:txBody>
          <a:bodyPr/>
          <a:lstStyle/>
          <a:p>
            <a:pPr eaLnBrk="1" hangingPunct="1"/>
            <a:r>
              <a:rPr lang="tr-TR" sz="3500" b="1" smtClean="0">
                <a:solidFill>
                  <a:srgbClr val="00B050"/>
                </a:solidFill>
              </a:rPr>
              <a:t>Eğitime Erişimdeki Eşitsizlikler</a:t>
            </a:r>
          </a:p>
          <a:p>
            <a:pPr eaLnBrk="1" hangingPunct="1">
              <a:buFont typeface="Wingdings 2" pitchFamily="18" charset="2"/>
              <a:buNone/>
            </a:pPr>
            <a:endParaRPr lang="tr-TR" b="1" smtClean="0"/>
          </a:p>
          <a:p>
            <a:pPr lvl="1" algn="just" eaLnBrk="1" hangingPunct="1">
              <a:buFont typeface="Arial" charset="0"/>
              <a:buChar char="•"/>
            </a:pPr>
            <a:r>
              <a:rPr lang="tr-TR" sz="2400" smtClean="0"/>
              <a:t>Birleşmiş Milletlerin hesaplamalarına göre dünyadaki </a:t>
            </a:r>
            <a:r>
              <a:rPr lang="tr-TR" sz="2400" b="1" smtClean="0">
                <a:solidFill>
                  <a:srgbClr val="C00000"/>
                </a:solidFill>
              </a:rPr>
              <a:t>774 milyon okuma yazma bilmeyen yetişkinin üçte ikisini kadınlar</a:t>
            </a:r>
            <a:r>
              <a:rPr lang="tr-TR" sz="2400" smtClean="0">
                <a:solidFill>
                  <a:srgbClr val="C00000"/>
                </a:solidFill>
              </a:rPr>
              <a:t> </a:t>
            </a:r>
            <a:r>
              <a:rPr lang="tr-TR" sz="2400" smtClean="0"/>
              <a:t>oluşturmaktadır!!!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tr-TR" sz="2400" smtClean="0"/>
              <a:t> Bu oranın, son yirmi yılda aynı kaldığı ayrıca okumaz yazmazlığın yüksek olduğu hemen her ülkede, kadınların erkeklerden daha fazla okumaz yazmaz oldukları belirlenmiştir.</a:t>
            </a:r>
          </a:p>
          <a:p>
            <a:pPr lvl="1" eaLnBrk="1" hangingPunct="1">
              <a:buFont typeface="Arial" charset="0"/>
              <a:buChar char="•"/>
            </a:pPr>
            <a:endParaRPr lang="tr-TR" sz="2400" smtClean="0"/>
          </a:p>
          <a:p>
            <a:pPr lvl="1" eaLnBrk="1" hangingPunct="1">
              <a:buFont typeface="Arial" charset="0"/>
              <a:buChar char="•"/>
            </a:pPr>
            <a:endParaRPr lang="tr-TR" smtClean="0"/>
          </a:p>
          <a:p>
            <a:pPr lvl="1" eaLnBrk="1" hangingPunct="1">
              <a:buFont typeface="Arial" charset="0"/>
              <a:buChar char="•"/>
            </a:pPr>
            <a:endParaRPr lang="tr-TR" smtClean="0"/>
          </a:p>
          <a:p>
            <a:pPr lvl="1" eaLnBrk="1" hangingPunct="1">
              <a:buFont typeface="Arial" charset="0"/>
              <a:buChar char="•"/>
            </a:pPr>
            <a:endParaRPr lang="tr-TR" smtClean="0"/>
          </a:p>
          <a:p>
            <a:pPr lvl="1" eaLnBrk="1" hangingPunct="1">
              <a:buFont typeface="Arial" charset="0"/>
              <a:buChar char="•"/>
            </a:pPr>
            <a:endParaRPr lang="tr-TR" smtClean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ABF545-B880-4F55-B7A2-33E462B0E658}" type="slidenum">
              <a:rPr lang="tr-TR" smtClean="0"/>
              <a:pPr>
                <a:defRPr/>
              </a:pPr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511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KAYNAKLAR</a:t>
            </a:r>
          </a:p>
          <a:p>
            <a:pPr lvl="0"/>
            <a:r>
              <a:rPr lang="tr-TR" dirty="0"/>
              <a:t>“Kadına Yönelik Aile İçi Şiddetin Önlenmesi Projesi” Editörler: Ebru </a:t>
            </a:r>
            <a:r>
              <a:rPr lang="tr-TR" dirty="0" err="1"/>
              <a:t>Hanbay</a:t>
            </a:r>
            <a:r>
              <a:rPr lang="tr-TR" dirty="0"/>
              <a:t> Çakır (Proje Toplumsal Cinsiyet Kilit Uzmanı) Işın Gürel (Proje İletişim Kilit Uzmanı) - Nur Otaran (Proje Uzmanı)</a:t>
            </a:r>
          </a:p>
          <a:p>
            <a:pPr lvl="0"/>
            <a:r>
              <a:rPr lang="tr-TR" dirty="0" err="1"/>
              <a:t>Agacinski</a:t>
            </a:r>
            <a:r>
              <a:rPr lang="tr-TR" dirty="0"/>
              <a:t>, S. (1998), Cinsiyetler Siyaseti, Ankara, Dost Kitapevi</a:t>
            </a:r>
          </a:p>
          <a:p>
            <a:pPr lvl="0"/>
            <a:r>
              <a:rPr lang="tr-TR" dirty="0"/>
              <a:t>Ercan, C. A. (2014), Cinsiyetin Toplumsal Roldeki Yeri, Konya, Çizgi Kitapevi Yayınları</a:t>
            </a:r>
          </a:p>
          <a:p>
            <a:r>
              <a:rPr lang="tr-TR" dirty="0" err="1"/>
              <a:t>Savran</a:t>
            </a:r>
            <a:r>
              <a:rPr lang="tr-TR" dirty="0"/>
              <a:t>, G. A. </a:t>
            </a:r>
            <a:r>
              <a:rPr lang="tr-TR" dirty="0" err="1"/>
              <a:t>Demiryontan</a:t>
            </a:r>
            <a:r>
              <a:rPr lang="tr-TR" dirty="0"/>
              <a:t> N. T. (</a:t>
            </a:r>
            <a:r>
              <a:rPr lang="tr-TR" dirty="0" err="1"/>
              <a:t>ed</a:t>
            </a:r>
            <a:r>
              <a:rPr lang="tr-TR" dirty="0"/>
              <a:t>) (2012), Kadının görünmeyen emeği, İstanbul, Yordam Kitap (2. Basım)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829096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Office PowerPoint</Application>
  <PresentationFormat>Ekran Gösterisi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tansel</dc:creator>
  <cp:lastModifiedBy>tansel</cp:lastModifiedBy>
  <cp:revision>2</cp:revision>
  <dcterms:created xsi:type="dcterms:W3CDTF">2017-03-17T08:26:41Z</dcterms:created>
  <dcterms:modified xsi:type="dcterms:W3CDTF">2017-03-17T08:28:17Z</dcterms:modified>
</cp:coreProperties>
</file>