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5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49E40-828A-4073-95E9-6083B6053AB4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58495-9504-4B38-A990-74448B6FAD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6947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49E40-828A-4073-95E9-6083B6053AB4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58495-9504-4B38-A990-74448B6FAD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9300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49E40-828A-4073-95E9-6083B6053AB4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58495-9504-4B38-A990-74448B6FAD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2155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49E40-828A-4073-95E9-6083B6053AB4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58495-9504-4B38-A990-74448B6FAD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3487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49E40-828A-4073-95E9-6083B6053AB4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58495-9504-4B38-A990-74448B6FAD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3135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49E40-828A-4073-95E9-6083B6053AB4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58495-9504-4B38-A990-74448B6FAD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3233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49E40-828A-4073-95E9-6083B6053AB4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58495-9504-4B38-A990-74448B6FAD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9515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49E40-828A-4073-95E9-6083B6053AB4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58495-9504-4B38-A990-74448B6FAD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4176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49E40-828A-4073-95E9-6083B6053AB4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58495-9504-4B38-A990-74448B6FAD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0063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49E40-828A-4073-95E9-6083B6053AB4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58495-9504-4B38-A990-74448B6FAD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4049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49E40-828A-4073-95E9-6083B6053AB4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58495-9504-4B38-A990-74448B6FAD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5964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49E40-828A-4073-95E9-6083B6053AB4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A58495-9504-4B38-A990-74448B6FAD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7652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60351"/>
            <a:ext cx="8229600" cy="576263"/>
          </a:xfrm>
        </p:spPr>
        <p:txBody>
          <a:bodyPr>
            <a:normAutofit fontScale="90000"/>
          </a:bodyPr>
          <a:lstStyle/>
          <a:p>
            <a:r>
              <a:rPr lang="tr-TR" altLang="tr-TR" sz="4000">
                <a:solidFill>
                  <a:srgbClr val="66FF33"/>
                </a:solidFill>
              </a:rPr>
              <a:t>YASALAR ve ETİK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908050"/>
            <a:ext cx="8229600" cy="5949950"/>
          </a:xfrm>
        </p:spPr>
        <p:txBody>
          <a:bodyPr/>
          <a:lstStyle/>
          <a:p>
            <a:pPr algn="just">
              <a:buClr>
                <a:srgbClr val="66FF33"/>
              </a:buClr>
            </a:pPr>
            <a:r>
              <a:rPr lang="tr-TR" altLang="tr-TR" b="1"/>
              <a:t>Bireylerin doğru ve yanlış ya da iyi ve kötü davranışlarının ölçütleri ve kötü-yanlış davranışlarının cezalandırılması yasalara göre belirlenir. </a:t>
            </a:r>
          </a:p>
          <a:p>
            <a:pPr algn="just">
              <a:buClr>
                <a:srgbClr val="66FF33"/>
              </a:buClr>
            </a:pPr>
            <a:r>
              <a:rPr lang="tr-TR" altLang="tr-TR" b="1"/>
              <a:t>Etik ilkeler yıllarca süren bir gelişmenin sonucunda ortaya çıkarlar. Ancak yasal düzenlemeler genellikle etik tartışmalardan sonra gerçekleşir</a:t>
            </a:r>
            <a:r>
              <a:rPr lang="tr-TR" altLang="tr-TR"/>
              <a:t> . </a:t>
            </a:r>
          </a:p>
          <a:p>
            <a:pPr algn="just">
              <a:buClr>
                <a:srgbClr val="66FF33"/>
              </a:buClr>
            </a:pPr>
            <a:r>
              <a:rPr lang="tr-TR" altLang="tr-TR" b="1"/>
              <a:t>Belli bir konuda etik tartışmalar başlayıp, dikkatler bu konu üzerine odaklandıktan sonra, etik sorunlara yol açan konuların çözümlenmesini sağlayan yasal düzenlemeler gerçekleştirilmiştir.</a:t>
            </a:r>
            <a:r>
              <a:rPr lang="tr-TR" altLang="tr-TR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04949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>
                <a:solidFill>
                  <a:srgbClr val="66FF33"/>
                </a:solidFill>
              </a:rPr>
              <a:t>DEONTOLOJİ NEDİR?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66FF33"/>
              </a:buClr>
            </a:pPr>
            <a:r>
              <a:rPr lang="tr-TR" altLang="tr-TR" b="1"/>
              <a:t>Basit anlamda </a:t>
            </a:r>
            <a:r>
              <a:rPr lang="tr-TR" altLang="tr-TR" b="1">
                <a:solidFill>
                  <a:srgbClr val="66FF33"/>
                </a:solidFill>
              </a:rPr>
              <a:t>“Meslek Ahlakı” </a:t>
            </a:r>
            <a:r>
              <a:rPr lang="tr-TR" altLang="tr-TR" b="1"/>
              <a:t>demektir.</a:t>
            </a:r>
          </a:p>
          <a:p>
            <a:pPr>
              <a:buClr>
                <a:srgbClr val="66FF33"/>
              </a:buClr>
              <a:buFont typeface="Wingdings" panose="05000000000000000000" pitchFamily="2" charset="2"/>
              <a:buNone/>
            </a:pPr>
            <a:endParaRPr lang="tr-TR" altLang="tr-TR" b="1"/>
          </a:p>
          <a:p>
            <a:pPr algn="just">
              <a:buClr>
                <a:srgbClr val="66FF33"/>
              </a:buClr>
            </a:pPr>
            <a:r>
              <a:rPr lang="tr-TR" altLang="tr-TR" b="1"/>
              <a:t>“</a:t>
            </a:r>
            <a:r>
              <a:rPr lang="tr-TR" altLang="tr-TR" b="1">
                <a:solidFill>
                  <a:srgbClr val="66FF33"/>
                </a:solidFill>
              </a:rPr>
              <a:t>Deontos ve Logos</a:t>
            </a:r>
            <a:r>
              <a:rPr lang="tr-TR" altLang="tr-TR" b="1"/>
              <a:t>” kelimelerinden türemiştir. </a:t>
            </a:r>
          </a:p>
          <a:p>
            <a:pPr lvl="1">
              <a:buClr>
                <a:srgbClr val="66FF33"/>
              </a:buClr>
              <a:buFont typeface="Wingdings" panose="05000000000000000000" pitchFamily="2" charset="2"/>
              <a:buNone/>
            </a:pPr>
            <a:r>
              <a:rPr lang="tr-TR" altLang="tr-TR" b="1">
                <a:solidFill>
                  <a:srgbClr val="66FF33"/>
                </a:solidFill>
              </a:rPr>
              <a:t>	 Deontos </a:t>
            </a:r>
            <a:r>
              <a:rPr lang="tr-TR" altLang="tr-TR" b="1"/>
              <a:t>= Ödev, yapılması gerekenler</a:t>
            </a:r>
          </a:p>
          <a:p>
            <a:pPr>
              <a:buClr>
                <a:srgbClr val="66FF33"/>
              </a:buClr>
              <a:buFont typeface="Wingdings" panose="05000000000000000000" pitchFamily="2" charset="2"/>
              <a:buNone/>
            </a:pPr>
            <a:r>
              <a:rPr lang="tr-TR" altLang="tr-TR" b="1"/>
              <a:t>	 	</a:t>
            </a:r>
            <a:r>
              <a:rPr lang="tr-TR" altLang="tr-TR" b="1">
                <a:solidFill>
                  <a:srgbClr val="66FF33"/>
                </a:solidFill>
              </a:rPr>
              <a:t>Logos </a:t>
            </a:r>
            <a:r>
              <a:rPr lang="tr-TR" altLang="tr-TR" b="1"/>
              <a:t>= Bilim, bilgi </a:t>
            </a:r>
          </a:p>
          <a:p>
            <a:pPr>
              <a:buClr>
                <a:srgbClr val="66FF33"/>
              </a:buClr>
              <a:buFont typeface="Wingdings" panose="05000000000000000000" pitchFamily="2" charset="2"/>
              <a:buNone/>
            </a:pPr>
            <a:r>
              <a:rPr lang="tr-TR" altLang="tr-TR" b="1"/>
              <a:t>   anlamına gelmektedir. </a:t>
            </a:r>
          </a:p>
        </p:txBody>
      </p:sp>
    </p:spTree>
    <p:extLst>
      <p:ext uri="{BB962C8B-B14F-4D97-AF65-F5344CB8AC3E}">
        <p14:creationId xmlns:p14="http://schemas.microsoft.com/office/powerpoint/2010/main" val="64180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404813"/>
            <a:ext cx="8229600" cy="5726112"/>
          </a:xfrm>
        </p:spPr>
        <p:txBody>
          <a:bodyPr/>
          <a:lstStyle/>
          <a:p>
            <a:pPr algn="just">
              <a:buClr>
                <a:srgbClr val="66FF33"/>
              </a:buClr>
            </a:pPr>
            <a:r>
              <a:rPr lang="tr-TR" altLang="tr-TR" b="1">
                <a:solidFill>
                  <a:srgbClr val="66FF33"/>
                </a:solidFill>
              </a:rPr>
              <a:t>Deontoloji</a:t>
            </a:r>
            <a:r>
              <a:rPr lang="tr-TR" altLang="tr-TR" b="1"/>
              <a:t> kısaca ödev, sorumluluk, yükümlülük bilgisi olarak tanımlanabildiği gibi,</a:t>
            </a:r>
          </a:p>
          <a:p>
            <a:pPr algn="just">
              <a:buClr>
                <a:srgbClr val="66FF33"/>
              </a:buClr>
            </a:pPr>
            <a:endParaRPr lang="tr-TR" altLang="tr-TR" b="1"/>
          </a:p>
          <a:p>
            <a:pPr algn="just">
              <a:buClr>
                <a:srgbClr val="66FF33"/>
              </a:buClr>
            </a:pPr>
            <a:r>
              <a:rPr lang="tr-TR" altLang="tr-TR" b="1">
                <a:solidFill>
                  <a:srgbClr val="66FF33"/>
                </a:solidFill>
              </a:rPr>
              <a:t>Deontoloji</a:t>
            </a:r>
            <a:r>
              <a:rPr lang="tr-TR" altLang="tr-TR" b="1"/>
              <a:t> yükümlülüklerin, kuralların, pozitif hukukun, yürürlükteki pozitif ahlakın bilgisidir diyoruz.</a:t>
            </a:r>
            <a:r>
              <a:rPr lang="tr-TR" altLang="tr-TR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80338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476251"/>
            <a:ext cx="8229600" cy="5654675"/>
          </a:xfrm>
        </p:spPr>
        <p:txBody>
          <a:bodyPr/>
          <a:lstStyle/>
          <a:p>
            <a:pPr algn="just">
              <a:buClr>
                <a:srgbClr val="66FF33"/>
              </a:buClr>
            </a:pPr>
            <a:r>
              <a:rPr lang="tr-TR" altLang="tr-TR" b="1">
                <a:solidFill>
                  <a:srgbClr val="66FF33"/>
                </a:solidFill>
              </a:rPr>
              <a:t>Etik,</a:t>
            </a:r>
            <a:r>
              <a:rPr lang="tr-TR" altLang="tr-TR" b="1"/>
              <a:t> insanlar için iyi olanın ve onlar için yapılması iyi olan şeyin ne olduğunu belirlemeye çalışan felsefe dalıdır. </a:t>
            </a:r>
          </a:p>
          <a:p>
            <a:pPr algn="just">
              <a:buClr>
                <a:srgbClr val="66FF33"/>
              </a:buClr>
              <a:buFont typeface="Wingdings" panose="05000000000000000000" pitchFamily="2" charset="2"/>
              <a:buNone/>
            </a:pPr>
            <a:endParaRPr lang="tr-TR" altLang="tr-TR" b="1"/>
          </a:p>
          <a:p>
            <a:pPr algn="just">
              <a:buClr>
                <a:srgbClr val="66FF33"/>
              </a:buClr>
            </a:pPr>
            <a:r>
              <a:rPr lang="tr-TR" altLang="tr-TR" b="1"/>
              <a:t>Daha geniş bir tanımla </a:t>
            </a:r>
            <a:r>
              <a:rPr lang="tr-TR" altLang="tr-TR" b="1">
                <a:solidFill>
                  <a:srgbClr val="66FF33"/>
                </a:solidFill>
              </a:rPr>
              <a:t>etik</a:t>
            </a:r>
            <a:r>
              <a:rPr lang="tr-TR" altLang="tr-TR" b="1"/>
              <a:t>, değişik alanlarda ortaya çıkan değer sorunlarını kavramsal düzeyde inceleyen felsefe alanıdır. </a:t>
            </a:r>
          </a:p>
        </p:txBody>
      </p:sp>
    </p:spTree>
    <p:extLst>
      <p:ext uri="{BB962C8B-B14F-4D97-AF65-F5344CB8AC3E}">
        <p14:creationId xmlns:p14="http://schemas.microsoft.com/office/powerpoint/2010/main" val="3541006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buClr>
                <a:srgbClr val="66FF33"/>
              </a:buClr>
            </a:pPr>
            <a:r>
              <a:rPr lang="tr-TR" altLang="tr-TR" b="1"/>
              <a:t>Hukuk alanında kuralların kapsamlı ve eleştirel yorumu </a:t>
            </a:r>
            <a:r>
              <a:rPr lang="tr-TR" altLang="tr-TR" b="1">
                <a:solidFill>
                  <a:srgbClr val="66FF33"/>
                </a:solidFill>
              </a:rPr>
              <a:t>hukuk felsefesi</a:t>
            </a:r>
            <a:r>
              <a:rPr lang="tr-TR" altLang="tr-TR" b="1"/>
              <a:t> alanında yapılmaktadır. Deontoloji alanının içinde eleştirel bir yaklaşımın yapılabilmesi de ancak felsefenin bir alanı olan </a:t>
            </a:r>
            <a:r>
              <a:rPr lang="tr-TR" altLang="tr-TR" b="1">
                <a:solidFill>
                  <a:srgbClr val="66FF33"/>
                </a:solidFill>
              </a:rPr>
              <a:t>etikle </a:t>
            </a:r>
            <a:r>
              <a:rPr lang="tr-TR" altLang="tr-TR" b="1"/>
              <a:t>mümkündür. </a:t>
            </a:r>
          </a:p>
        </p:txBody>
      </p:sp>
    </p:spTree>
    <p:extLst>
      <p:ext uri="{BB962C8B-B14F-4D97-AF65-F5344CB8AC3E}">
        <p14:creationId xmlns:p14="http://schemas.microsoft.com/office/powerpoint/2010/main" val="766096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600">
                <a:solidFill>
                  <a:srgbClr val="66FF33"/>
                </a:solidFill>
              </a:rPr>
              <a:t>DEONTOLOJİ ve ETİK ARASINDAKİ FARKLAR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Clr>
                <a:srgbClr val="66FF33"/>
              </a:buClr>
            </a:pPr>
            <a:r>
              <a:rPr lang="tr-TR" altLang="tr-TR" b="1">
                <a:solidFill>
                  <a:srgbClr val="66FF33"/>
                </a:solidFill>
              </a:rPr>
              <a:t>Deontoloji;</a:t>
            </a:r>
          </a:p>
          <a:p>
            <a:pPr>
              <a:lnSpc>
                <a:spcPct val="80000"/>
              </a:lnSpc>
              <a:buClr>
                <a:srgbClr val="66FF33"/>
              </a:buClr>
              <a:buFont typeface="Wingdings" panose="05000000000000000000" pitchFamily="2" charset="2"/>
              <a:buNone/>
            </a:pPr>
            <a:r>
              <a:rPr lang="tr-TR" altLang="tr-TR" b="1"/>
              <a:t>		Yaptırımı vardır.</a:t>
            </a:r>
          </a:p>
          <a:p>
            <a:pPr>
              <a:lnSpc>
                <a:spcPct val="80000"/>
              </a:lnSpc>
              <a:buClr>
                <a:srgbClr val="66FF33"/>
              </a:buClr>
              <a:buFont typeface="Wingdings" panose="05000000000000000000" pitchFamily="2" charset="2"/>
              <a:buNone/>
            </a:pPr>
            <a:r>
              <a:rPr lang="tr-TR" altLang="tr-TR" b="1"/>
              <a:t>		Kişiler uymak zorundadır</a:t>
            </a:r>
          </a:p>
          <a:p>
            <a:pPr>
              <a:lnSpc>
                <a:spcPct val="80000"/>
              </a:lnSpc>
              <a:buClr>
                <a:srgbClr val="66FF33"/>
              </a:buClr>
            </a:pPr>
            <a:r>
              <a:rPr lang="tr-TR" altLang="tr-TR" b="1">
                <a:solidFill>
                  <a:srgbClr val="66FF33"/>
                </a:solidFill>
              </a:rPr>
              <a:t>Etik ise;</a:t>
            </a:r>
          </a:p>
          <a:p>
            <a:pPr>
              <a:lnSpc>
                <a:spcPct val="80000"/>
              </a:lnSpc>
              <a:buClr>
                <a:srgbClr val="FF9900"/>
              </a:buClr>
              <a:buFont typeface="Wingdings" panose="05000000000000000000" pitchFamily="2" charset="2"/>
              <a:buChar char="ü"/>
            </a:pPr>
            <a:r>
              <a:rPr lang="tr-TR" altLang="tr-TR" b="1"/>
              <a:t>Yeni bir kural önerisidir</a:t>
            </a:r>
          </a:p>
          <a:p>
            <a:pPr>
              <a:lnSpc>
                <a:spcPct val="80000"/>
              </a:lnSpc>
              <a:buClr>
                <a:srgbClr val="FF9900"/>
              </a:buClr>
              <a:buFont typeface="Wingdings" panose="05000000000000000000" pitchFamily="2" charset="2"/>
              <a:buChar char="ü"/>
            </a:pPr>
            <a:r>
              <a:rPr lang="tr-TR" altLang="tr-TR" b="1"/>
              <a:t>Olması gerektiği düşünülen ve savunulanın dile getirilişidir</a:t>
            </a:r>
          </a:p>
          <a:p>
            <a:pPr>
              <a:lnSpc>
                <a:spcPct val="80000"/>
              </a:lnSpc>
              <a:buClr>
                <a:srgbClr val="FF9900"/>
              </a:buClr>
              <a:buFont typeface="Wingdings" panose="05000000000000000000" pitchFamily="2" charset="2"/>
              <a:buChar char="ü"/>
            </a:pPr>
            <a:r>
              <a:rPr lang="tr-TR" altLang="tr-TR" b="1"/>
              <a:t>Yani olması gerektiği düşünülenin nedenini sorgulayan bir alandır.</a:t>
            </a:r>
          </a:p>
          <a:p>
            <a:pPr>
              <a:lnSpc>
                <a:spcPct val="80000"/>
              </a:lnSpc>
              <a:buClr>
                <a:srgbClr val="FF9900"/>
              </a:buClr>
              <a:buFont typeface="Wingdings" panose="05000000000000000000" pitchFamily="2" charset="2"/>
              <a:buChar char="ü"/>
            </a:pPr>
            <a:r>
              <a:rPr lang="tr-TR" altLang="tr-TR" b="1"/>
              <a:t>Ne yapmalı? Sorusu ile birlikte Niçin yapmalı sorusunu araştırır.</a:t>
            </a:r>
          </a:p>
        </p:txBody>
      </p:sp>
    </p:spTree>
    <p:extLst>
      <p:ext uri="{BB962C8B-B14F-4D97-AF65-F5344CB8AC3E}">
        <p14:creationId xmlns:p14="http://schemas.microsoft.com/office/powerpoint/2010/main" val="161820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7814"/>
            <a:ext cx="8229600" cy="744537"/>
          </a:xfrm>
        </p:spPr>
        <p:txBody>
          <a:bodyPr/>
          <a:lstStyle/>
          <a:p>
            <a:r>
              <a:rPr lang="tr-TR" altLang="tr-TR" sz="4000">
                <a:solidFill>
                  <a:srgbClr val="99FF33"/>
                </a:solidFill>
              </a:rPr>
              <a:t>KAYNAKLAR</a:t>
            </a:r>
            <a:r>
              <a:rPr lang="tr-TR" altLang="tr-TR" sz="4000"/>
              <a:t> 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6626" y="1989139"/>
            <a:ext cx="8461375" cy="4535487"/>
          </a:xfrm>
        </p:spPr>
        <p:txBody>
          <a:bodyPr/>
          <a:lstStyle/>
          <a:p>
            <a:pPr marL="609600" indent="-609600" algn="just">
              <a:lnSpc>
                <a:spcPct val="80000"/>
              </a:lnSpc>
              <a:buClr>
                <a:srgbClr val="99FF33"/>
              </a:buClr>
            </a:pPr>
            <a:r>
              <a:rPr lang="tr-TR" altLang="tr-TR" sz="2400" b="1"/>
              <a:t>Tıbbi Etik ve Meslek Tarihi, Recep Aktur, Erdem Aydın, Somgür Y.E., 2001, Ankara</a:t>
            </a:r>
          </a:p>
          <a:p>
            <a:pPr marL="609600" indent="-609600" algn="just">
              <a:lnSpc>
                <a:spcPct val="80000"/>
              </a:lnSpc>
              <a:buClr>
                <a:srgbClr val="99FF33"/>
              </a:buClr>
            </a:pPr>
            <a:r>
              <a:rPr lang="tr-TR" altLang="tr-TR" sz="2400" b="1"/>
              <a:t>Erdemir, A.,D., Tıp Tarihi ve Deontoloji Dersleri, Uludağ Üniversitesi Basımevi,1994, Bursa.</a:t>
            </a:r>
          </a:p>
          <a:p>
            <a:pPr marL="609600" indent="-609600" algn="just">
              <a:lnSpc>
                <a:spcPct val="80000"/>
              </a:lnSpc>
              <a:buClr>
                <a:srgbClr val="99FF33"/>
              </a:buClr>
            </a:pPr>
            <a:r>
              <a:rPr lang="tr-TR" altLang="tr-TR" sz="2400" b="1"/>
              <a:t>Şehsuvaroğlu, B.,N., Tıbbi Deontoloji, Yayına hazırlayan Arslan Terzioğlu, Genişletilmiş II.Baskı, İstanbul Tıp Fakültesi Vakfı, 1983, İstanbul.</a:t>
            </a:r>
          </a:p>
          <a:p>
            <a:pPr marL="609600" indent="-609600" algn="just">
              <a:lnSpc>
                <a:spcPct val="80000"/>
              </a:lnSpc>
              <a:buClr>
                <a:srgbClr val="99FF33"/>
              </a:buClr>
            </a:pPr>
            <a:r>
              <a:rPr lang="tr-TR" altLang="tr-TR" sz="2400" b="1"/>
              <a:t>Erdem Aydın; Tıp Etiğine Giriş, Pegem Yayıncılık, 2001,Ankara.</a:t>
            </a:r>
          </a:p>
          <a:p>
            <a:pPr marL="609600" indent="-609600" algn="just">
              <a:lnSpc>
                <a:spcPct val="80000"/>
              </a:lnSpc>
              <a:buClr>
                <a:srgbClr val="99FF33"/>
              </a:buClr>
            </a:pPr>
            <a:r>
              <a:rPr lang="tr-TR" altLang="tr-TR" sz="2400" b="1"/>
              <a:t>Pehlivan, İ., “Yönetsel Mesleki ve Örgütsel Etik”, Pegem Yayıncılık, 1998, Ankara</a:t>
            </a:r>
          </a:p>
          <a:p>
            <a:pPr marL="609600" indent="-609600" algn="just">
              <a:lnSpc>
                <a:spcPct val="80000"/>
              </a:lnSpc>
              <a:buClr>
                <a:srgbClr val="99FF33"/>
              </a:buClr>
            </a:pPr>
            <a:r>
              <a:rPr lang="tr-TR" altLang="tr-TR" sz="2400" b="1"/>
              <a:t>http://www.rpsgb.org.uk/pdfs/techregcoundecsumm.pdf </a:t>
            </a:r>
          </a:p>
        </p:txBody>
      </p:sp>
    </p:spTree>
    <p:extLst>
      <p:ext uri="{BB962C8B-B14F-4D97-AF65-F5344CB8AC3E}">
        <p14:creationId xmlns:p14="http://schemas.microsoft.com/office/powerpoint/2010/main" val="37985436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279</Words>
  <Application>Microsoft Office PowerPoint</Application>
  <PresentationFormat>Geniş ekran</PresentationFormat>
  <Paragraphs>34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Teması</vt:lpstr>
      <vt:lpstr>YASALAR ve ETİK</vt:lpstr>
      <vt:lpstr>DEONTOLOJİ NEDİR?</vt:lpstr>
      <vt:lpstr>PowerPoint Sunusu</vt:lpstr>
      <vt:lpstr>PowerPoint Sunusu</vt:lpstr>
      <vt:lpstr>PowerPoint Sunusu</vt:lpstr>
      <vt:lpstr>DEONTOLOJİ ve ETİK ARASINDAKİ FARKLAR</vt:lpstr>
      <vt:lpstr>KAYNAKLAR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YASALAR ve ETİK</dc:title>
  <dc:creator>gülbin özçelikay</dc:creator>
  <cp:lastModifiedBy>gülbin özçelikay</cp:lastModifiedBy>
  <cp:revision>2</cp:revision>
  <dcterms:created xsi:type="dcterms:W3CDTF">2018-03-20T12:20:11Z</dcterms:created>
  <dcterms:modified xsi:type="dcterms:W3CDTF">2018-03-20T13:01:46Z</dcterms:modified>
</cp:coreProperties>
</file>