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5/6/2019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5/6/2019</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5/6/2019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pPr algn="ctr"/>
            <a:r>
              <a:rPr lang="tr-TR" b="1" dirty="0" smtClean="0"/>
              <a:t>FİLOLOJİK ESERLER</a:t>
            </a:r>
            <a:endParaRPr lang="tr-TR" b="1" dirty="0"/>
          </a:p>
        </p:txBody>
      </p:sp>
    </p:spTree>
    <p:extLst>
      <p:ext uri="{BB962C8B-B14F-4D97-AF65-F5344CB8AC3E}">
        <p14:creationId xmlns:p14="http://schemas.microsoft.com/office/powerpoint/2010/main" val="2432150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75745" y="875211"/>
            <a:ext cx="4185623" cy="888275"/>
          </a:xfrm>
        </p:spPr>
        <p:txBody>
          <a:bodyPr/>
          <a:lstStyle/>
          <a:p>
            <a:pPr algn="ctr"/>
            <a:r>
              <a:rPr lang="ar-KW" b="1" dirty="0" smtClean="0"/>
              <a:t>الاشتقاق ( ابن دريد )</a:t>
            </a:r>
            <a:endParaRPr lang="tr-TR" b="1" dirty="0"/>
          </a:p>
        </p:txBody>
      </p:sp>
      <p:sp>
        <p:nvSpPr>
          <p:cNvPr id="4" name="İçerik Yer Tutucusu 3"/>
          <p:cNvSpPr>
            <a:spLocks noGrp="1"/>
          </p:cNvSpPr>
          <p:nvPr>
            <p:ph sz="half" idx="2"/>
          </p:nvPr>
        </p:nvSpPr>
        <p:spPr>
          <a:xfrm>
            <a:off x="675745" y="2024743"/>
            <a:ext cx="4185623" cy="4016619"/>
          </a:xfrm>
        </p:spPr>
        <p:txBody>
          <a:bodyPr/>
          <a:lstStyle/>
          <a:p>
            <a:pPr algn="just"/>
            <a:r>
              <a:rPr lang="tr-TR" dirty="0" err="1" smtClean="0"/>
              <a:t>İbn</a:t>
            </a:r>
            <a:r>
              <a:rPr lang="tr-TR" dirty="0" smtClean="0"/>
              <a:t> </a:t>
            </a:r>
            <a:r>
              <a:rPr lang="tr-TR" dirty="0" err="1" smtClean="0"/>
              <a:t>Dureyd’in</a:t>
            </a:r>
            <a:r>
              <a:rPr lang="tr-TR" dirty="0" smtClean="0"/>
              <a:t> (öl. 933) el-</a:t>
            </a:r>
            <a:r>
              <a:rPr lang="tr-TR" dirty="0" err="1" smtClean="0"/>
              <a:t>İştikâk</a:t>
            </a:r>
            <a:r>
              <a:rPr lang="tr-TR" dirty="0" smtClean="0"/>
              <a:t> adlı eseri, Arapça asıllı ya da yabancı kökenli olup olmadığının anlaşılmasını sağlayan </a:t>
            </a:r>
            <a:r>
              <a:rPr lang="tr-TR" dirty="0" err="1" smtClean="0"/>
              <a:t>iştikâk</a:t>
            </a:r>
            <a:r>
              <a:rPr lang="tr-TR" dirty="0" smtClean="0"/>
              <a:t> ilminde yazılmış ilk kitaptır.</a:t>
            </a:r>
          </a:p>
          <a:p>
            <a:pPr algn="just"/>
            <a:r>
              <a:rPr lang="tr-TR" dirty="0" smtClean="0"/>
              <a:t>Nesep ilmi hakkındadır.</a:t>
            </a:r>
          </a:p>
          <a:p>
            <a:pPr algn="just"/>
            <a:r>
              <a:rPr lang="tr-TR" dirty="0" err="1" smtClean="0"/>
              <a:t>Adnânîler</a:t>
            </a:r>
            <a:r>
              <a:rPr lang="tr-TR" dirty="0" smtClean="0"/>
              <a:t> ve </a:t>
            </a:r>
            <a:r>
              <a:rPr lang="tr-TR" dirty="0" err="1" smtClean="0"/>
              <a:t>Kahtânîlerden</a:t>
            </a:r>
            <a:r>
              <a:rPr lang="tr-TR" dirty="0" smtClean="0"/>
              <a:t> gelen Arapların nesepleri </a:t>
            </a:r>
            <a:r>
              <a:rPr lang="tr-TR" dirty="0" err="1" smtClean="0"/>
              <a:t>iştikâk</a:t>
            </a:r>
            <a:r>
              <a:rPr lang="tr-TR" dirty="0" smtClean="0"/>
              <a:t> ve anlam açısından incelenir. </a:t>
            </a:r>
          </a:p>
          <a:p>
            <a:pPr algn="just"/>
            <a:r>
              <a:rPr lang="tr-TR" dirty="0" smtClean="0"/>
              <a:t>Kuran ve hadislerden deliller getirilmiştir.</a:t>
            </a:r>
            <a:endParaRPr lang="tr-TR" dirty="0"/>
          </a:p>
        </p:txBody>
      </p:sp>
      <p:sp>
        <p:nvSpPr>
          <p:cNvPr id="5" name="Metin Yer Tutucusu 4"/>
          <p:cNvSpPr>
            <a:spLocks noGrp="1"/>
          </p:cNvSpPr>
          <p:nvPr>
            <p:ph type="body" sz="quarter" idx="3"/>
          </p:nvPr>
        </p:nvSpPr>
        <p:spPr>
          <a:xfrm>
            <a:off x="5088383" y="875211"/>
            <a:ext cx="4774074" cy="888275"/>
          </a:xfrm>
        </p:spPr>
        <p:txBody>
          <a:bodyPr/>
          <a:lstStyle/>
          <a:p>
            <a:pPr algn="ctr"/>
            <a:r>
              <a:rPr lang="ar-KW" b="1" dirty="0" smtClean="0"/>
              <a:t>الأضداد في اللغة ( ابن الأنباري )</a:t>
            </a:r>
            <a:endParaRPr lang="tr-TR" b="1" dirty="0"/>
          </a:p>
        </p:txBody>
      </p:sp>
      <p:sp>
        <p:nvSpPr>
          <p:cNvPr id="6" name="İçerik Yer Tutucusu 5"/>
          <p:cNvSpPr>
            <a:spLocks noGrp="1"/>
          </p:cNvSpPr>
          <p:nvPr>
            <p:ph sz="quarter" idx="4"/>
          </p:nvPr>
        </p:nvSpPr>
        <p:spPr>
          <a:xfrm>
            <a:off x="5088384" y="2024743"/>
            <a:ext cx="4774073" cy="4016619"/>
          </a:xfrm>
        </p:spPr>
        <p:txBody>
          <a:bodyPr/>
          <a:lstStyle/>
          <a:p>
            <a:pPr algn="just"/>
            <a:r>
              <a:rPr lang="tr-TR" dirty="0" err="1" smtClean="0"/>
              <a:t>Enbârî</a:t>
            </a:r>
            <a:r>
              <a:rPr lang="tr-TR" dirty="0" smtClean="0"/>
              <a:t> (öl. 940) el-</a:t>
            </a:r>
            <a:r>
              <a:rPr lang="tr-TR" dirty="0" err="1" smtClean="0"/>
              <a:t>Ezdâd</a:t>
            </a:r>
            <a:r>
              <a:rPr lang="tr-TR" dirty="0" smtClean="0"/>
              <a:t> </a:t>
            </a:r>
            <a:r>
              <a:rPr lang="tr-TR" dirty="0" err="1" smtClean="0"/>
              <a:t>fî’l-luğa</a:t>
            </a:r>
            <a:r>
              <a:rPr lang="tr-TR" dirty="0" smtClean="0"/>
              <a:t> adlı eserinde </a:t>
            </a:r>
            <a:r>
              <a:rPr lang="tr-TR" dirty="0" err="1" smtClean="0"/>
              <a:t>Arapça’da</a:t>
            </a:r>
            <a:r>
              <a:rPr lang="tr-TR" dirty="0" smtClean="0"/>
              <a:t> </a:t>
            </a:r>
            <a:r>
              <a:rPr lang="tr-TR" dirty="0" err="1" smtClean="0"/>
              <a:t>zıd</a:t>
            </a:r>
            <a:r>
              <a:rPr lang="tr-TR" dirty="0" smtClean="0"/>
              <a:t> ya da farklı anlamlar içeren lafızları ele alır.</a:t>
            </a:r>
          </a:p>
          <a:p>
            <a:pPr algn="just"/>
            <a:r>
              <a:rPr lang="tr-TR" dirty="0" smtClean="0"/>
              <a:t>Bu alanda eser yazan birçok alimin kitaplarını da içeren zengin bir eserdir. </a:t>
            </a:r>
          </a:p>
          <a:p>
            <a:pPr algn="just"/>
            <a:r>
              <a:rPr lang="tr-TR" dirty="0" smtClean="0"/>
              <a:t>Kuran, hadis, şiir ve nesirden yaptığı </a:t>
            </a:r>
            <a:r>
              <a:rPr lang="tr-TR" dirty="0" err="1" smtClean="0"/>
              <a:t>istişhad</a:t>
            </a:r>
            <a:r>
              <a:rPr lang="tr-TR" dirty="0" smtClean="0"/>
              <a:t> esere büyük bir içerik zenginliği ve önem kazandırmıştır.</a:t>
            </a:r>
          </a:p>
          <a:p>
            <a:pPr algn="just"/>
            <a:r>
              <a:rPr lang="tr-TR" dirty="0" smtClean="0"/>
              <a:t>Eserin birçok baskısı mevcuttur.</a:t>
            </a:r>
            <a:endParaRPr lang="tr-TR" dirty="0"/>
          </a:p>
        </p:txBody>
      </p:sp>
    </p:spTree>
    <p:extLst>
      <p:ext uri="{BB962C8B-B14F-4D97-AF65-F5344CB8AC3E}">
        <p14:creationId xmlns:p14="http://schemas.microsoft.com/office/powerpoint/2010/main" val="1036278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9172060" cy="892629"/>
          </a:xfrm>
        </p:spPr>
        <p:txBody>
          <a:bodyPr/>
          <a:lstStyle/>
          <a:p>
            <a:pPr algn="ctr"/>
            <a:r>
              <a:rPr lang="ar-KW" b="1" dirty="0" smtClean="0"/>
              <a:t>الخصائص (ابن جني )</a:t>
            </a:r>
            <a:endParaRPr lang="tr-TR" b="1" dirty="0"/>
          </a:p>
        </p:txBody>
      </p:sp>
      <p:sp>
        <p:nvSpPr>
          <p:cNvPr id="3" name="İçerik Yer Tutucusu 2"/>
          <p:cNvSpPr>
            <a:spLocks noGrp="1"/>
          </p:cNvSpPr>
          <p:nvPr>
            <p:ph idx="1"/>
          </p:nvPr>
        </p:nvSpPr>
        <p:spPr>
          <a:xfrm>
            <a:off x="677334" y="1502229"/>
            <a:ext cx="9172060" cy="4781005"/>
          </a:xfrm>
        </p:spPr>
        <p:txBody>
          <a:bodyPr>
            <a:noAutofit/>
          </a:bodyPr>
          <a:lstStyle/>
          <a:p>
            <a:pPr algn="just"/>
            <a:r>
              <a:rPr lang="tr-TR" sz="2400" dirty="0" err="1" smtClean="0"/>
              <a:t>İbn</a:t>
            </a:r>
            <a:r>
              <a:rPr lang="tr-TR" sz="2400" dirty="0" smtClean="0"/>
              <a:t> </a:t>
            </a:r>
            <a:r>
              <a:rPr lang="tr-TR" sz="2400" dirty="0" err="1" smtClean="0"/>
              <a:t>Cinnî</a:t>
            </a:r>
            <a:r>
              <a:rPr lang="tr-TR" sz="2400" dirty="0" smtClean="0"/>
              <a:t> (öl. 1002) el-</a:t>
            </a:r>
            <a:r>
              <a:rPr lang="tr-TR" sz="2400" dirty="0" err="1" smtClean="0"/>
              <a:t>Hasâ‘is</a:t>
            </a:r>
            <a:r>
              <a:rPr lang="tr-TR" sz="2400" dirty="0" smtClean="0"/>
              <a:t> adlı eserinde filolojinin nahiv ve sarf konularından daha önemli bir ilim dalı olduğunu belirtir.</a:t>
            </a:r>
          </a:p>
          <a:p>
            <a:pPr algn="just"/>
            <a:r>
              <a:rPr lang="tr-TR" sz="2400" dirty="0" smtClean="0"/>
              <a:t>Nahiv ilminin metodolojisini ortaya koymak, Arap dilinin genel yapısı ve bu yapıyı oluşturan temel ilkeleri felsefi açıdan yorumlamayı amaçlamıştır.</a:t>
            </a:r>
          </a:p>
          <a:p>
            <a:pPr algn="just"/>
            <a:r>
              <a:rPr lang="tr-TR" sz="2400" dirty="0" smtClean="0"/>
              <a:t>Dile kurallar koymaya çalışmıştır. Fıkıh ilmi için nasıl bir fıkıh usulü gerekliyse nahiv içinde filolojinin gerekli olduğunu belirtmiştir.</a:t>
            </a:r>
          </a:p>
          <a:p>
            <a:pPr algn="just"/>
            <a:r>
              <a:rPr lang="tr-TR" sz="2400" dirty="0" smtClean="0"/>
              <a:t>162 bölümden oluşur.</a:t>
            </a:r>
          </a:p>
          <a:p>
            <a:pPr algn="just"/>
            <a:r>
              <a:rPr lang="tr-TR" sz="2400" dirty="0" smtClean="0"/>
              <a:t>Eserin tamamı 1952-1956 yılları arasında üç cilt olarak Kahire’de yayınlanmıştır.</a:t>
            </a:r>
          </a:p>
        </p:txBody>
      </p:sp>
    </p:spTree>
    <p:extLst>
      <p:ext uri="{BB962C8B-B14F-4D97-AF65-F5344CB8AC3E}">
        <p14:creationId xmlns:p14="http://schemas.microsoft.com/office/powerpoint/2010/main" val="22908922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09749"/>
          </a:xfrm>
        </p:spPr>
        <p:txBody>
          <a:bodyPr/>
          <a:lstStyle/>
          <a:p>
            <a:pPr algn="ctr"/>
            <a:r>
              <a:rPr lang="ar-KW" b="1" dirty="0" smtClean="0"/>
              <a:t>المعرب ( الجواليقي ) </a:t>
            </a:r>
            <a:endParaRPr lang="tr-TR" b="1" dirty="0"/>
          </a:p>
        </p:txBody>
      </p:sp>
      <p:sp>
        <p:nvSpPr>
          <p:cNvPr id="3" name="İçerik Yer Tutucusu 2"/>
          <p:cNvSpPr>
            <a:spLocks noGrp="1"/>
          </p:cNvSpPr>
          <p:nvPr>
            <p:ph idx="1"/>
          </p:nvPr>
        </p:nvSpPr>
        <p:spPr>
          <a:xfrm>
            <a:off x="677334" y="1319349"/>
            <a:ext cx="8596668" cy="4722013"/>
          </a:xfrm>
        </p:spPr>
        <p:txBody>
          <a:bodyPr/>
          <a:lstStyle/>
          <a:p>
            <a:pPr algn="just"/>
            <a:r>
              <a:rPr lang="tr-TR" dirty="0" smtClean="0"/>
              <a:t>el-</a:t>
            </a:r>
            <a:r>
              <a:rPr lang="tr-TR" dirty="0" err="1" smtClean="0"/>
              <a:t>Cevâlîkî</a:t>
            </a:r>
            <a:r>
              <a:rPr lang="tr-TR" dirty="0" smtClean="0"/>
              <a:t> (öl. 1145), </a:t>
            </a:r>
            <a:r>
              <a:rPr lang="tr-TR" sz="2000" dirty="0" smtClean="0"/>
              <a:t>el-</a:t>
            </a:r>
            <a:r>
              <a:rPr lang="tr-TR" sz="2000" dirty="0" err="1" smtClean="0"/>
              <a:t>Mu‘arrab</a:t>
            </a:r>
            <a:r>
              <a:rPr lang="tr-TR" sz="2000" dirty="0" smtClean="0"/>
              <a:t> adlı eserinde kendi dönemine kadar geçen sürede </a:t>
            </a:r>
            <a:r>
              <a:rPr lang="tr-TR" sz="2000" dirty="0" err="1" smtClean="0"/>
              <a:t>Arapça’ya</a:t>
            </a:r>
            <a:r>
              <a:rPr lang="tr-TR" sz="2000" dirty="0" smtClean="0"/>
              <a:t> giren ve </a:t>
            </a:r>
            <a:r>
              <a:rPr lang="tr-TR" sz="2000" dirty="0" err="1" smtClean="0"/>
              <a:t>Arapçalaşan</a:t>
            </a:r>
            <a:r>
              <a:rPr lang="tr-TR" sz="2000" dirty="0" smtClean="0"/>
              <a:t> yabancı kelimeleri toplamayı amaçlamıştır.</a:t>
            </a:r>
          </a:p>
          <a:p>
            <a:pPr algn="just"/>
            <a:r>
              <a:rPr lang="tr-TR" sz="2000" dirty="0" err="1" smtClean="0"/>
              <a:t>Mu‘arrab</a:t>
            </a:r>
            <a:r>
              <a:rPr lang="tr-TR" sz="2000" dirty="0" smtClean="0"/>
              <a:t> kelimeleri derleyen en geniş kitaplardan birisi olarak kabul edilir.</a:t>
            </a:r>
          </a:p>
          <a:p>
            <a:pPr algn="just"/>
            <a:r>
              <a:rPr lang="tr-TR" sz="2000" dirty="0" smtClean="0"/>
              <a:t>Yazar eserine bir hazırlık bölümü ile başlamış, bu bölümü çalışma yönteminin anlaşılması için bir giriş kabul ederek burada Arapça olmayan kelimelerin anlaşılabileceği harfleri açıklamıştır.</a:t>
            </a:r>
          </a:p>
          <a:p>
            <a:pPr algn="just"/>
            <a:r>
              <a:rPr lang="tr-TR" sz="2000" dirty="0" smtClean="0"/>
              <a:t>Araştırmacılara kolaylık olması için eserine aldığı </a:t>
            </a:r>
            <a:r>
              <a:rPr lang="tr-TR" sz="2000" dirty="0" err="1" smtClean="0"/>
              <a:t>mu‘arrab</a:t>
            </a:r>
            <a:r>
              <a:rPr lang="tr-TR" sz="2000" dirty="0" smtClean="0"/>
              <a:t> kelimeleri alfabetik olarak sıralamıştır.</a:t>
            </a:r>
          </a:p>
          <a:p>
            <a:pPr algn="just"/>
            <a:r>
              <a:rPr lang="tr-TR" sz="2000" dirty="0" smtClean="0"/>
              <a:t>Kuran ayetlerinden, hadisten ve şiirden deliller getirmiştir.</a:t>
            </a:r>
          </a:p>
          <a:p>
            <a:pPr algn="just"/>
            <a:r>
              <a:rPr lang="tr-TR" sz="2000" dirty="0" smtClean="0"/>
              <a:t>1960’da Kahire’de, 1990’da Şam’da yayınlanmıştır.</a:t>
            </a:r>
          </a:p>
          <a:p>
            <a:endParaRPr lang="tr-TR" dirty="0"/>
          </a:p>
        </p:txBody>
      </p:sp>
    </p:spTree>
    <p:extLst>
      <p:ext uri="{BB962C8B-B14F-4D97-AF65-F5344CB8AC3E}">
        <p14:creationId xmlns:p14="http://schemas.microsoft.com/office/powerpoint/2010/main" val="41545421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09749"/>
          </a:xfrm>
        </p:spPr>
        <p:txBody>
          <a:bodyPr/>
          <a:lstStyle/>
          <a:p>
            <a:pPr algn="ctr"/>
            <a:r>
              <a:rPr lang="ar-KW" b="1" dirty="0" smtClean="0"/>
              <a:t>الاقطراح ( السيوطي )</a:t>
            </a:r>
            <a:endParaRPr lang="tr-TR" b="1" dirty="0"/>
          </a:p>
        </p:txBody>
      </p:sp>
      <p:sp>
        <p:nvSpPr>
          <p:cNvPr id="3" name="İçerik Yer Tutucusu 2"/>
          <p:cNvSpPr>
            <a:spLocks noGrp="1"/>
          </p:cNvSpPr>
          <p:nvPr>
            <p:ph idx="1"/>
          </p:nvPr>
        </p:nvSpPr>
        <p:spPr>
          <a:xfrm>
            <a:off x="677334" y="1410789"/>
            <a:ext cx="8596668" cy="4630573"/>
          </a:xfrm>
        </p:spPr>
        <p:txBody>
          <a:bodyPr>
            <a:normAutofit/>
          </a:bodyPr>
          <a:lstStyle/>
          <a:p>
            <a:pPr algn="just"/>
            <a:r>
              <a:rPr lang="tr-TR" sz="2400" dirty="0" smtClean="0"/>
              <a:t>es-</a:t>
            </a:r>
            <a:r>
              <a:rPr lang="tr-TR" sz="2400" dirty="0" err="1" smtClean="0"/>
              <a:t>Suyûtî</a:t>
            </a:r>
            <a:r>
              <a:rPr lang="tr-TR" sz="2400" dirty="0" smtClean="0"/>
              <a:t> (öl. 1505) el-</a:t>
            </a:r>
            <a:r>
              <a:rPr lang="tr-TR" sz="2400" dirty="0" err="1" smtClean="0"/>
              <a:t>Iktırâh</a:t>
            </a:r>
            <a:r>
              <a:rPr lang="tr-TR" sz="2400" dirty="0" smtClean="0"/>
              <a:t> adlı eseri nahvin kaynakları ve bunlardan </a:t>
            </a:r>
            <a:r>
              <a:rPr lang="tr-TR" sz="2400" dirty="0" err="1" smtClean="0"/>
              <a:t>istinbatta</a:t>
            </a:r>
            <a:r>
              <a:rPr lang="tr-TR" sz="2400" dirty="0" smtClean="0"/>
              <a:t> bulunurken dikkat edilecek hususları içerir.</a:t>
            </a:r>
          </a:p>
          <a:p>
            <a:pPr algn="just"/>
            <a:r>
              <a:rPr lang="tr-TR" sz="2400" dirty="0" smtClean="0"/>
              <a:t>Nahvin kaynaklarıyla ilgili olduğunu düşündüğü görüşlerini </a:t>
            </a:r>
            <a:r>
              <a:rPr lang="tr-TR" sz="2400" dirty="0" err="1" smtClean="0"/>
              <a:t>mes’ele</a:t>
            </a:r>
            <a:r>
              <a:rPr lang="tr-TR" sz="2400" dirty="0" smtClean="0"/>
              <a:t> dediği 10 küçük kısımda ele aldığı bir mukaddimeyle eserine başlamıştır.</a:t>
            </a:r>
          </a:p>
          <a:p>
            <a:pPr algn="just"/>
            <a:r>
              <a:rPr lang="tr-TR" sz="2400" dirty="0" err="1" smtClean="0"/>
              <a:t>Sözkonusu</a:t>
            </a:r>
            <a:r>
              <a:rPr lang="tr-TR" sz="2400" dirty="0" smtClean="0"/>
              <a:t> mukaddimeden sonra ise eserini 7 bölüme ayırmıştır.</a:t>
            </a:r>
          </a:p>
          <a:p>
            <a:pPr algn="just"/>
            <a:r>
              <a:rPr lang="tr-TR" sz="2400" dirty="0" smtClean="0"/>
              <a:t>Nahvin kaynakları konusunda derli toplu çalışmalardan birisi olan ve çeşitli baskıları bulunan bu eser, 1975-1978 yıllarında İstanbul’da yayınlanmıştır.</a:t>
            </a:r>
            <a:endParaRPr lang="tr-TR" sz="2400" dirty="0"/>
          </a:p>
        </p:txBody>
      </p:sp>
    </p:spTree>
    <p:extLst>
      <p:ext uri="{BB962C8B-B14F-4D97-AF65-F5344CB8AC3E}">
        <p14:creationId xmlns:p14="http://schemas.microsoft.com/office/powerpoint/2010/main" val="37571864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09749"/>
          </a:xfrm>
        </p:spPr>
        <p:txBody>
          <a:bodyPr/>
          <a:lstStyle/>
          <a:p>
            <a:pPr algn="ctr"/>
            <a:r>
              <a:rPr lang="ar-KW" b="1" dirty="0" smtClean="0"/>
              <a:t>المزهر ( السيوطي )</a:t>
            </a:r>
            <a:endParaRPr lang="tr-TR" b="1" dirty="0"/>
          </a:p>
        </p:txBody>
      </p:sp>
      <p:sp>
        <p:nvSpPr>
          <p:cNvPr id="3" name="İçerik Yer Tutucusu 2"/>
          <p:cNvSpPr>
            <a:spLocks noGrp="1"/>
          </p:cNvSpPr>
          <p:nvPr>
            <p:ph idx="1"/>
          </p:nvPr>
        </p:nvSpPr>
        <p:spPr>
          <a:xfrm>
            <a:off x="677334" y="1410789"/>
            <a:ext cx="8596668" cy="4630573"/>
          </a:xfrm>
        </p:spPr>
        <p:txBody>
          <a:bodyPr>
            <a:normAutofit/>
          </a:bodyPr>
          <a:lstStyle/>
          <a:p>
            <a:pPr algn="just"/>
            <a:r>
              <a:rPr lang="tr-TR" sz="2400" dirty="0" smtClean="0"/>
              <a:t>es-</a:t>
            </a:r>
            <a:r>
              <a:rPr lang="tr-TR" sz="2400" dirty="0" err="1" smtClean="0"/>
              <a:t>Suyûtî</a:t>
            </a:r>
            <a:r>
              <a:rPr lang="tr-TR" sz="2400" dirty="0" smtClean="0"/>
              <a:t> (öl. 1505) el-</a:t>
            </a:r>
            <a:r>
              <a:rPr lang="tr-TR" sz="2400" dirty="0" err="1" smtClean="0"/>
              <a:t>Muzhir</a:t>
            </a:r>
            <a:r>
              <a:rPr lang="tr-TR" sz="2400" dirty="0" smtClean="0"/>
              <a:t> adlı eserini 50 türe ayırmış ve bu 50 tür içerisinde Arap diline ait hemen hemen bütün konuları kısa ve özet bir şekilde ele almıştır.</a:t>
            </a:r>
          </a:p>
          <a:p>
            <a:pPr algn="just"/>
            <a:r>
              <a:rPr lang="tr-TR" sz="2400" dirty="0" smtClean="0"/>
              <a:t>İlk türde dilin tarifi doğuşu gibi hususları; son türde ise dildeki yanlış kullanışları ele almış, eserini Arap kelamından seçkin metinler içeren bir son söz ile bitirmiştir.</a:t>
            </a:r>
          </a:p>
          <a:p>
            <a:pPr algn="just"/>
            <a:r>
              <a:rPr lang="tr-TR" sz="2400" dirty="0" smtClean="0"/>
              <a:t>İki cilt halinde Kahire’de basılmıştır.</a:t>
            </a:r>
          </a:p>
        </p:txBody>
      </p:sp>
    </p:spTree>
    <p:extLst>
      <p:ext uri="{BB962C8B-B14F-4D97-AF65-F5344CB8AC3E}">
        <p14:creationId xmlns:p14="http://schemas.microsoft.com/office/powerpoint/2010/main" val="1810117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675745" y="522514"/>
            <a:ext cx="8272312" cy="1267097"/>
          </a:xfrm>
        </p:spPr>
        <p:txBody>
          <a:bodyPr/>
          <a:lstStyle/>
          <a:p>
            <a:pPr algn="ctr"/>
            <a:r>
              <a:rPr lang="ar-KW" b="1" dirty="0" smtClean="0"/>
              <a:t>شفاء الغليل ( الخفاجي )</a:t>
            </a:r>
            <a:endParaRPr lang="tr-TR" b="1" dirty="0"/>
          </a:p>
        </p:txBody>
      </p:sp>
      <p:sp>
        <p:nvSpPr>
          <p:cNvPr id="4" name="İçerik Yer Tutucusu 3"/>
          <p:cNvSpPr>
            <a:spLocks noGrp="1"/>
          </p:cNvSpPr>
          <p:nvPr>
            <p:ph sz="half" idx="2"/>
          </p:nvPr>
        </p:nvSpPr>
        <p:spPr>
          <a:xfrm>
            <a:off x="675745" y="2325189"/>
            <a:ext cx="8272312" cy="3716173"/>
          </a:xfrm>
        </p:spPr>
        <p:txBody>
          <a:bodyPr>
            <a:normAutofit/>
          </a:bodyPr>
          <a:lstStyle/>
          <a:p>
            <a:pPr algn="just"/>
            <a:r>
              <a:rPr lang="tr-TR" sz="2400" dirty="0" smtClean="0"/>
              <a:t>‘</a:t>
            </a:r>
            <a:r>
              <a:rPr lang="tr-TR" sz="2400" dirty="0" err="1" smtClean="0"/>
              <a:t>Umer</a:t>
            </a:r>
            <a:r>
              <a:rPr lang="tr-TR" sz="2400" dirty="0" smtClean="0"/>
              <a:t> el-</a:t>
            </a:r>
            <a:r>
              <a:rPr lang="tr-TR" sz="2400" dirty="0" err="1" smtClean="0"/>
              <a:t>Hafâcî</a:t>
            </a:r>
            <a:r>
              <a:rPr lang="tr-TR" sz="2400" dirty="0" smtClean="0"/>
              <a:t> (öl. 1659) tarafından yazılan </a:t>
            </a:r>
            <a:r>
              <a:rPr lang="tr-TR" sz="2400" dirty="0" err="1" smtClean="0"/>
              <a:t>Şifâ’u’l-ğalîl</a:t>
            </a:r>
            <a:r>
              <a:rPr lang="tr-TR" sz="2400" dirty="0" smtClean="0"/>
              <a:t> adlı eser, Arap dilindeki yabancı kelimeler üzerine yapılan bir inceleme eserdir. </a:t>
            </a:r>
          </a:p>
          <a:p>
            <a:pPr algn="just"/>
            <a:r>
              <a:rPr lang="tr-TR" sz="2400" dirty="0" smtClean="0"/>
              <a:t>Eser kelimelerin ilk harflerine göre bazı bölümlere ayrılmıştır. Fasıllar içerisinde de alfabetik bir sıra gözetilmiştir.</a:t>
            </a:r>
          </a:p>
          <a:p>
            <a:pPr algn="just"/>
            <a:r>
              <a:rPr lang="tr-TR" sz="2400" dirty="0" smtClean="0"/>
              <a:t>Sadece kelimeler açıklanmamış, fasih Arap dilindeki adi hatalar hakkında da bir çok örnek verilmiştir.</a:t>
            </a:r>
            <a:endParaRPr lang="tr-TR" sz="2400" dirty="0"/>
          </a:p>
        </p:txBody>
      </p:sp>
    </p:spTree>
    <p:extLst>
      <p:ext uri="{BB962C8B-B14F-4D97-AF65-F5344CB8AC3E}">
        <p14:creationId xmlns:p14="http://schemas.microsoft.com/office/powerpoint/2010/main" val="3923791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691" y="248195"/>
            <a:ext cx="10123715" cy="6439988"/>
          </a:xfrm>
        </p:spPr>
        <p:txBody>
          <a:bodyPr>
            <a:noAutofit/>
          </a:bodyPr>
          <a:lstStyle/>
          <a:p>
            <a:pPr algn="just"/>
            <a:r>
              <a:rPr lang="tr-TR" sz="2000" dirty="0" smtClean="0"/>
              <a:t>Cahiliye dönemi Araplarından günümüze kadar ulaşmış bazı eserler Arapçanın daha o dönemde gelişmiş bir dil olduğunu göstermektedir.</a:t>
            </a:r>
          </a:p>
          <a:p>
            <a:pPr algn="just"/>
            <a:r>
              <a:rPr lang="tr-TR" sz="2000" dirty="0" smtClean="0"/>
              <a:t>Arap dili cahiliye döneminin sonlarına doğru beyan ve </a:t>
            </a:r>
            <a:r>
              <a:rPr lang="tr-TR" sz="2000" dirty="0" err="1" smtClean="0"/>
              <a:t>belağat</a:t>
            </a:r>
            <a:r>
              <a:rPr lang="tr-TR" sz="2000" dirty="0" smtClean="0"/>
              <a:t> alanlarında son noktasına ulaşmış, özellikle </a:t>
            </a:r>
            <a:r>
              <a:rPr lang="tr-TR" sz="2000" dirty="0" err="1" smtClean="0"/>
              <a:t>Kays</a:t>
            </a:r>
            <a:r>
              <a:rPr lang="tr-TR" sz="2000" dirty="0" smtClean="0"/>
              <a:t>, Temim, </a:t>
            </a:r>
            <a:r>
              <a:rPr lang="tr-TR" sz="2000" dirty="0" err="1" smtClean="0"/>
              <a:t>Esed</a:t>
            </a:r>
            <a:r>
              <a:rPr lang="tr-TR" sz="2000" dirty="0" smtClean="0"/>
              <a:t>, </a:t>
            </a:r>
            <a:r>
              <a:rPr lang="tr-TR" sz="2000" dirty="0" err="1" smtClean="0"/>
              <a:t>Huzeyl</a:t>
            </a:r>
            <a:r>
              <a:rPr lang="tr-TR" sz="2000" dirty="0" smtClean="0"/>
              <a:t>, </a:t>
            </a:r>
            <a:r>
              <a:rPr lang="tr-TR" sz="2000" dirty="0" err="1" smtClean="0"/>
              <a:t>Kinâne</a:t>
            </a:r>
            <a:r>
              <a:rPr lang="tr-TR" sz="2000" dirty="0" smtClean="0"/>
              <a:t> ve </a:t>
            </a:r>
            <a:r>
              <a:rPr lang="tr-TR" sz="2000" dirty="0" err="1" smtClean="0"/>
              <a:t>Tayy</a:t>
            </a:r>
            <a:r>
              <a:rPr lang="tr-TR" sz="2000" dirty="0" smtClean="0"/>
              <a:t> kabilelerinin lehçeleri diğer kabilelerin lehçelerine oranla daha fazla gelişmiştir.</a:t>
            </a:r>
          </a:p>
          <a:p>
            <a:pPr algn="just"/>
            <a:r>
              <a:rPr lang="tr-TR" sz="2000" dirty="0" err="1" smtClean="0"/>
              <a:t>Kureyşlilerin</a:t>
            </a:r>
            <a:r>
              <a:rPr lang="tr-TR" sz="2000" dirty="0" smtClean="0"/>
              <a:t> lehçesi ise konuşma kolaylığı ve fasih Arapçaya uygunluğu ile öne çıkmıştır.</a:t>
            </a:r>
          </a:p>
          <a:p>
            <a:pPr algn="just"/>
            <a:r>
              <a:rPr lang="tr-TR" sz="2000" dirty="0" smtClean="0"/>
              <a:t>Bu ortamda filolojik anlamda olmasa da dil çalışmaları kapsamında değerlendirebileceğimiz bazı önemli çalışmalar vardır. Çocuklarda fesahat </a:t>
            </a:r>
            <a:r>
              <a:rPr lang="tr-TR" sz="2000" dirty="0" err="1" smtClean="0"/>
              <a:t>belağatın</a:t>
            </a:r>
            <a:r>
              <a:rPr lang="tr-TR" sz="2000" dirty="0" smtClean="0"/>
              <a:t> gelişmesi için Arapların çocuklarını fasih konuşan kabilelere göndermeleri ve burada çocukların fasih Arapçayı öğrenmesi; aynı şekilde yine çocukların şair ve ediplere teslim edilerek onlardan dil kaynaklarını öğrenmesi; şair ve ediplerin yanında eğitim almaları gibi hususlar dil çalışmaları alanında kabul edilebilir.</a:t>
            </a:r>
          </a:p>
          <a:p>
            <a:pPr algn="just"/>
            <a:r>
              <a:rPr lang="tr-TR" sz="2000" dirty="0" smtClean="0"/>
              <a:t>İslami dönemde ise Kuran’ın yazıya geçirilmesi ve hadislerin derlenmesi bizzat filolojik bir çalışmadır. Çünkü Kuran’ın yazıya geçirilmesi Arapçanın konuşulan yedi lehçesinin de yazıya geçirilmesi demekti. Kuran gibi hadisler de bazı yeni ve garip kelimeler içermekteydi. Burada yer alan garip kelimelerin açıklanması hususunda Hz. Peygamber’den (sav) yardım alınmış ve bu süreç Peygamberin vefatına kadar bu şekilde devam etmiştir.</a:t>
            </a:r>
          </a:p>
        </p:txBody>
      </p:sp>
    </p:spTree>
    <p:extLst>
      <p:ext uri="{BB962C8B-B14F-4D97-AF65-F5344CB8AC3E}">
        <p14:creationId xmlns:p14="http://schemas.microsoft.com/office/powerpoint/2010/main" val="1993378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404949"/>
            <a:ext cx="9041432" cy="5636413"/>
          </a:xfrm>
        </p:spPr>
        <p:txBody>
          <a:bodyPr/>
          <a:lstStyle/>
          <a:p>
            <a:pPr algn="just"/>
            <a:r>
              <a:rPr lang="tr-TR" sz="2000" dirty="0" smtClean="0"/>
              <a:t>Zamanla Kuran’daki garip kelimelerin açıklanmasına ihtiyaç duyulmuş ve bu anlamda </a:t>
            </a:r>
            <a:r>
              <a:rPr lang="tr-TR" sz="2000" dirty="0" err="1" smtClean="0"/>
              <a:t>İbn</a:t>
            </a:r>
            <a:r>
              <a:rPr lang="tr-TR" sz="2000" dirty="0" smtClean="0"/>
              <a:t> ‘Abbas sözlükçülük alanında ilk eser olarak kabul edebileceğimiz </a:t>
            </a:r>
            <a:r>
              <a:rPr lang="tr-TR" sz="2000" dirty="0" err="1" smtClean="0"/>
              <a:t>Garîbu’l-Kur’ân</a:t>
            </a:r>
            <a:r>
              <a:rPr lang="tr-TR" sz="2000" dirty="0" smtClean="0"/>
              <a:t> adlı eserini yazmıştır.</a:t>
            </a:r>
          </a:p>
          <a:p>
            <a:pPr algn="just"/>
            <a:r>
              <a:rPr lang="tr-TR" sz="2000" dirty="0" smtClean="0"/>
              <a:t>Garip kelimelerin açıklanmasına duyulan ihtiyaç ile </a:t>
            </a:r>
            <a:r>
              <a:rPr lang="tr-TR" sz="2000" dirty="0" err="1" smtClean="0"/>
              <a:t>lahn</a:t>
            </a:r>
            <a:r>
              <a:rPr lang="tr-TR" sz="2000" dirty="0" smtClean="0"/>
              <a:t> olaylarının yaygınlaşması alimleri Arap dili grameri ve sözlükçülüğü üzerinde çalışmaya sevk etmiştir.</a:t>
            </a:r>
          </a:p>
          <a:p>
            <a:pPr algn="just"/>
            <a:r>
              <a:rPr lang="tr-TR" sz="2000" dirty="0" smtClean="0"/>
              <a:t>Arap edebiyatında dilsel çalışmalar Kuran’ın yazılması ve kitap haline getirilmesiyle başlamış ve gramer kıraat ilmine bağlı olarak doğmuştur.</a:t>
            </a:r>
          </a:p>
          <a:p>
            <a:pPr algn="just"/>
            <a:r>
              <a:rPr lang="tr-TR" sz="2000" dirty="0" smtClean="0"/>
              <a:t>Dil çalışmalarında iki nokta alimlerin dikkatini çekmiş ve çalışmalarını buna bağlı olarak iki ayrı gruba ayırmışlardır:</a:t>
            </a:r>
          </a:p>
          <a:p>
            <a:pPr algn="just">
              <a:buFont typeface="Wingdings" panose="05000000000000000000" pitchFamily="2" charset="2"/>
              <a:buChar char="q"/>
            </a:pPr>
            <a:r>
              <a:rPr lang="tr-TR" sz="2000" dirty="0" smtClean="0"/>
              <a:t>Cümlenin terkibi, yani cümlede kelimenin durumu, dilin bu yönüyle ilgilenenler;</a:t>
            </a:r>
          </a:p>
          <a:p>
            <a:pPr algn="just">
              <a:buFont typeface="Wingdings" panose="05000000000000000000" pitchFamily="2" charset="2"/>
              <a:buChar char="q"/>
            </a:pPr>
            <a:r>
              <a:rPr lang="tr-TR" sz="2000" dirty="0" smtClean="0"/>
              <a:t>Bizzat kelimenin durumu yani kelimenin yapısı ve anlamı, dilin bu yönüyle ilgilenenler.</a:t>
            </a:r>
          </a:p>
          <a:p>
            <a:pPr>
              <a:buFont typeface="Wingdings" panose="05000000000000000000" pitchFamily="2" charset="2"/>
              <a:buChar char="q"/>
            </a:pPr>
            <a:endParaRPr lang="tr-TR" dirty="0" smtClean="0"/>
          </a:p>
        </p:txBody>
      </p:sp>
    </p:spTree>
    <p:extLst>
      <p:ext uri="{BB962C8B-B14F-4D97-AF65-F5344CB8AC3E}">
        <p14:creationId xmlns:p14="http://schemas.microsoft.com/office/powerpoint/2010/main" val="3016106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61257" y="287383"/>
            <a:ext cx="9012745" cy="5753979"/>
          </a:xfrm>
        </p:spPr>
        <p:txBody>
          <a:bodyPr>
            <a:normAutofit lnSpcReduction="10000"/>
          </a:bodyPr>
          <a:lstStyle/>
          <a:p>
            <a:pPr algn="just"/>
            <a:r>
              <a:rPr lang="tr-TR" dirty="0" smtClean="0"/>
              <a:t>Arap diliyle ilgilenen alimler Kuran’dan sonra çöllerde yaşayan bedevi Arapları çalışmaları için en önemli kaynaklardan biri olarak kabul etmişlerdir.</a:t>
            </a:r>
          </a:p>
          <a:p>
            <a:pPr algn="just"/>
            <a:r>
              <a:rPr lang="tr-TR" dirty="0" smtClean="0"/>
              <a:t>Dil alimlerinin bu çerçevede Bedevi Araplarla ilk temasları bedevilerin alışveriş için ya da başka amaçlarla geldikleri Basra’da olmuştur.</a:t>
            </a:r>
          </a:p>
          <a:p>
            <a:pPr algn="just"/>
            <a:r>
              <a:rPr lang="tr-TR" dirty="0" smtClean="0"/>
              <a:t>Basra’da böylece bedevi Araplardan dil, şiir, </a:t>
            </a:r>
            <a:r>
              <a:rPr lang="tr-TR" dirty="0" err="1" smtClean="0"/>
              <a:t>ahbar</a:t>
            </a:r>
            <a:r>
              <a:rPr lang="tr-TR" dirty="0" smtClean="0"/>
              <a:t> ile ilgili bilgileri temin edebilmek için büyük çaba göstermişlerdir.</a:t>
            </a:r>
          </a:p>
          <a:p>
            <a:pPr algn="just"/>
            <a:r>
              <a:rPr lang="tr-TR" dirty="0" smtClean="0"/>
              <a:t>Daha sonra ise Basra dışında kurulan </a:t>
            </a:r>
            <a:r>
              <a:rPr lang="tr-TR" dirty="0" err="1" smtClean="0"/>
              <a:t>Mirbed</a:t>
            </a:r>
            <a:r>
              <a:rPr lang="tr-TR" dirty="0" smtClean="0"/>
              <a:t> panayırına gelen bedevi Araplarla da görüşmüşlerdir.  </a:t>
            </a:r>
          </a:p>
          <a:p>
            <a:pPr algn="just"/>
            <a:r>
              <a:rPr lang="tr-TR" dirty="0" smtClean="0"/>
              <a:t>Abbasi devletinin kurulmasıyla birlikte başkentin Bağdat’a kaymasıyla burada da bedevi Araplarla dil alimleri arasında bilgi alışverişi hızlanarak devam etmiştir.</a:t>
            </a:r>
          </a:p>
          <a:p>
            <a:pPr algn="just"/>
            <a:r>
              <a:rPr lang="tr-TR" dirty="0" smtClean="0"/>
              <a:t>Bedevi Arapların Basra ve Bağdat’ta gördükleri rağbet fazla uzun sürmemiş, bedevilerin yavaş yavaş şehirli olmaları, dillerinin bozulması, dil </a:t>
            </a:r>
            <a:r>
              <a:rPr lang="tr-TR" dirty="0" err="1" smtClean="0"/>
              <a:t>rivâyetinin</a:t>
            </a:r>
            <a:r>
              <a:rPr lang="tr-TR" dirty="0" smtClean="0"/>
              <a:t> bir meslek haline gelmesi sonucu bazen aldıkları mükafatlar sonucu bazı uydurmalara yönelmeleri gibi hususlar dilcileri çöllere yolcuk etmeye sevk etmiştir.</a:t>
            </a:r>
          </a:p>
          <a:p>
            <a:pPr algn="just"/>
            <a:r>
              <a:rPr lang="tr-TR" dirty="0"/>
              <a:t>e</a:t>
            </a:r>
            <a:r>
              <a:rPr lang="tr-TR" dirty="0" smtClean="0"/>
              <a:t>l-</a:t>
            </a:r>
            <a:r>
              <a:rPr lang="tr-TR" dirty="0" err="1" smtClean="0"/>
              <a:t>Halîl</a:t>
            </a:r>
            <a:r>
              <a:rPr lang="tr-TR" dirty="0" smtClean="0"/>
              <a:t> b. </a:t>
            </a:r>
            <a:r>
              <a:rPr lang="tr-TR" dirty="0" err="1" smtClean="0"/>
              <a:t>Ahmed</a:t>
            </a:r>
            <a:r>
              <a:rPr lang="tr-TR" dirty="0" smtClean="0"/>
              <a:t>, Ebû ‘</a:t>
            </a:r>
            <a:r>
              <a:rPr lang="tr-TR" dirty="0" err="1" smtClean="0"/>
              <a:t>Amr</a:t>
            </a:r>
            <a:r>
              <a:rPr lang="tr-TR" dirty="0" smtClean="0"/>
              <a:t> b. el- ‘</a:t>
            </a:r>
            <a:r>
              <a:rPr lang="tr-TR" dirty="0" err="1" smtClean="0"/>
              <a:t>Alâ</a:t>
            </a:r>
            <a:r>
              <a:rPr lang="tr-TR" dirty="0" smtClean="0"/>
              <a:t>, Ebû </a:t>
            </a:r>
            <a:r>
              <a:rPr lang="tr-TR" dirty="0" err="1" smtClean="0"/>
              <a:t>Zeyd</a:t>
            </a:r>
            <a:r>
              <a:rPr lang="tr-TR" dirty="0" smtClean="0"/>
              <a:t> el-</a:t>
            </a:r>
            <a:r>
              <a:rPr lang="tr-TR" dirty="0" err="1" smtClean="0"/>
              <a:t>Ensârî</a:t>
            </a:r>
            <a:r>
              <a:rPr lang="tr-TR" dirty="0" smtClean="0"/>
              <a:t>, Ebû ‘</a:t>
            </a:r>
            <a:r>
              <a:rPr lang="tr-TR" dirty="0" err="1" smtClean="0"/>
              <a:t>Ubeyde</a:t>
            </a:r>
            <a:r>
              <a:rPr lang="tr-TR" dirty="0" smtClean="0"/>
              <a:t>, el-</a:t>
            </a:r>
            <a:r>
              <a:rPr lang="tr-TR" dirty="0" err="1" smtClean="0"/>
              <a:t>Esma‘î</a:t>
            </a:r>
            <a:r>
              <a:rPr lang="tr-TR" dirty="0" smtClean="0"/>
              <a:t> gibi birçok alim medeniyetten ve yerleşim yerlerinden uzaklıkları nedeniyle henüz dilleri bozulmamış bedevilerin yaşadığı çöllere gitmişlerdir.</a:t>
            </a:r>
          </a:p>
          <a:p>
            <a:pPr algn="just"/>
            <a:r>
              <a:rPr lang="tr-TR" dirty="0" smtClean="0"/>
              <a:t>Bu alimlerden bazılarının çöllerde 40 yıl geçirdiği rivayet edilir.</a:t>
            </a:r>
            <a:endParaRPr lang="tr-TR" dirty="0"/>
          </a:p>
        </p:txBody>
      </p:sp>
    </p:spTree>
    <p:extLst>
      <p:ext uri="{BB962C8B-B14F-4D97-AF65-F5344CB8AC3E}">
        <p14:creationId xmlns:p14="http://schemas.microsoft.com/office/powerpoint/2010/main" val="2226967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77334" y="561703"/>
            <a:ext cx="8596668" cy="5479659"/>
          </a:xfrm>
        </p:spPr>
        <p:txBody>
          <a:bodyPr/>
          <a:lstStyle/>
          <a:p>
            <a:pPr algn="just"/>
            <a:r>
              <a:rPr lang="tr-TR" dirty="0" smtClean="0"/>
              <a:t>Dilleri her türlü bozulmalara karşı korunmuş olan </a:t>
            </a:r>
            <a:r>
              <a:rPr lang="tr-TR" dirty="0" err="1" smtClean="0"/>
              <a:t>Kays</a:t>
            </a:r>
            <a:r>
              <a:rPr lang="tr-TR" dirty="0" smtClean="0"/>
              <a:t>, Temim ve </a:t>
            </a:r>
            <a:r>
              <a:rPr lang="tr-TR" dirty="0" err="1" smtClean="0"/>
              <a:t>Esed</a:t>
            </a:r>
            <a:r>
              <a:rPr lang="tr-TR" dirty="0" smtClean="0"/>
              <a:t> gibi kabileleri tercih etmişlerdir.</a:t>
            </a:r>
          </a:p>
          <a:p>
            <a:pPr algn="just"/>
            <a:r>
              <a:rPr lang="tr-TR" dirty="0" smtClean="0"/>
              <a:t>Dil ile ilgili çalışmalar başladığında gerek şehirlerde bedevilerle temas kuran, gerek bizzat çöllere yolculuklar yaparak dilleri fasih bedevi Araplarla dil ve edebiyatla ilgili malzemeleri toplayan dilcilerden bazıları aşağıda belirtilmiştir;</a:t>
            </a:r>
          </a:p>
          <a:p>
            <a:pPr marL="742950" lvl="2" indent="-342900" algn="just"/>
            <a:r>
              <a:rPr lang="tr-TR" sz="1600" dirty="0"/>
              <a:t>Ebû ‘</a:t>
            </a:r>
            <a:r>
              <a:rPr lang="tr-TR" sz="1600" dirty="0" err="1"/>
              <a:t>Amr</a:t>
            </a:r>
            <a:r>
              <a:rPr lang="tr-TR" sz="1600" dirty="0"/>
              <a:t> eş-</a:t>
            </a:r>
            <a:r>
              <a:rPr lang="tr-TR" sz="1600" dirty="0" err="1"/>
              <a:t>Şeybânî</a:t>
            </a:r>
            <a:r>
              <a:rPr lang="tr-TR" sz="1600" dirty="0"/>
              <a:t> (öl.822), Ebû ‘</a:t>
            </a:r>
            <a:r>
              <a:rPr lang="tr-TR" sz="1600" dirty="0" err="1"/>
              <a:t>Ubeyde</a:t>
            </a:r>
            <a:r>
              <a:rPr lang="tr-TR" sz="1600" dirty="0"/>
              <a:t> </a:t>
            </a:r>
            <a:r>
              <a:rPr lang="tr-TR" sz="1600" dirty="0" err="1"/>
              <a:t>Ma‘mer</a:t>
            </a:r>
            <a:r>
              <a:rPr lang="tr-TR" sz="1600" dirty="0"/>
              <a:t> b. El-</a:t>
            </a:r>
            <a:r>
              <a:rPr lang="tr-TR" sz="1600" dirty="0" err="1"/>
              <a:t>Musennâ</a:t>
            </a:r>
            <a:r>
              <a:rPr lang="tr-TR" sz="1600" dirty="0"/>
              <a:t> (öl.825), el-</a:t>
            </a:r>
            <a:r>
              <a:rPr lang="tr-TR" sz="1600" dirty="0" err="1"/>
              <a:t>Esma’i</a:t>
            </a:r>
            <a:r>
              <a:rPr lang="tr-TR" sz="1600" dirty="0"/>
              <a:t> (öl.831), Ebû </a:t>
            </a:r>
            <a:r>
              <a:rPr lang="tr-TR" sz="1600" dirty="0" err="1"/>
              <a:t>Zeyd</a:t>
            </a:r>
            <a:r>
              <a:rPr lang="tr-TR" sz="1600" dirty="0"/>
              <a:t> el-</a:t>
            </a:r>
            <a:r>
              <a:rPr lang="tr-TR" sz="1600" dirty="0" err="1"/>
              <a:t>Ensârî</a:t>
            </a:r>
            <a:r>
              <a:rPr lang="tr-TR" sz="1600" dirty="0"/>
              <a:t> (öl.830), </a:t>
            </a:r>
            <a:r>
              <a:rPr lang="tr-TR" sz="1600" dirty="0" err="1"/>
              <a:t>İbnu’l-A‘rabî</a:t>
            </a:r>
            <a:r>
              <a:rPr lang="tr-TR" sz="1600" dirty="0"/>
              <a:t> (öl.845), es-</a:t>
            </a:r>
            <a:r>
              <a:rPr lang="tr-TR" sz="1600" dirty="0" err="1"/>
              <a:t>Sicistânî</a:t>
            </a:r>
            <a:r>
              <a:rPr lang="tr-TR" sz="1600" dirty="0"/>
              <a:t> (öl.868).</a:t>
            </a:r>
          </a:p>
          <a:p>
            <a:pPr algn="just"/>
            <a:r>
              <a:rPr lang="tr-TR" dirty="0" smtClean="0"/>
              <a:t>Yukarıda anılan dilciler topladıkları malzemeyi ve çöllerde görüp isimlerini, özelliklerini işittikleri her şeyi </a:t>
            </a:r>
            <a:r>
              <a:rPr lang="tr-TR" dirty="0" err="1" smtClean="0"/>
              <a:t>Kitâbu’l-hayl</a:t>
            </a:r>
            <a:r>
              <a:rPr lang="tr-TR" dirty="0" smtClean="0"/>
              <a:t>, </a:t>
            </a:r>
            <a:r>
              <a:rPr lang="tr-TR" dirty="0" err="1" smtClean="0"/>
              <a:t>Kitâbu’l-ibil</a:t>
            </a:r>
            <a:r>
              <a:rPr lang="tr-TR" dirty="0" smtClean="0"/>
              <a:t>, </a:t>
            </a:r>
            <a:r>
              <a:rPr lang="tr-TR" dirty="0" err="1" smtClean="0"/>
              <a:t>Kitâbu’s</a:t>
            </a:r>
            <a:r>
              <a:rPr lang="tr-TR" dirty="0" smtClean="0"/>
              <a:t>-silâh gibi risâle olarak adlandırılan kitapçıklarda toplamışlardır.</a:t>
            </a:r>
          </a:p>
          <a:p>
            <a:pPr algn="just"/>
            <a:r>
              <a:rPr lang="tr-TR" dirty="0" smtClean="0"/>
              <a:t>Bu eserler ise </a:t>
            </a:r>
            <a:r>
              <a:rPr lang="tr-TR" dirty="0" err="1" smtClean="0"/>
              <a:t>İbn</a:t>
            </a:r>
            <a:r>
              <a:rPr lang="tr-TR" dirty="0" smtClean="0"/>
              <a:t> </a:t>
            </a:r>
            <a:r>
              <a:rPr lang="tr-TR" dirty="0" err="1" smtClean="0"/>
              <a:t>Sîde’nin</a:t>
            </a:r>
            <a:r>
              <a:rPr lang="tr-TR" dirty="0" smtClean="0"/>
              <a:t> el-Muhassas adlı eseri gibi sonraki dönemlerde, sözlük alanında kaleme alınmış daha geniş eserlere temel teşkil etmiş, dilin metninin korunmasını sağlamaktan başka nahiv çalışmalarının yönlendirilmesinde, dilin gramerinin tespitinde önemli bir rol oynamıştır.</a:t>
            </a:r>
          </a:p>
          <a:p>
            <a:pPr marL="457200" lvl="1" indent="0">
              <a:buNone/>
            </a:pPr>
            <a:endParaRPr lang="tr-TR" sz="1800" dirty="0"/>
          </a:p>
        </p:txBody>
      </p:sp>
    </p:spTree>
    <p:extLst>
      <p:ext uri="{BB962C8B-B14F-4D97-AF65-F5344CB8AC3E}">
        <p14:creationId xmlns:p14="http://schemas.microsoft.com/office/powerpoint/2010/main" val="1290036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p:cNvSpPr>
            <a:spLocks noGrp="1"/>
          </p:cNvSpPr>
          <p:nvPr>
            <p:ph sz="half" idx="2"/>
          </p:nvPr>
        </p:nvSpPr>
        <p:spPr>
          <a:xfrm>
            <a:off x="675745" y="1274206"/>
            <a:ext cx="8167809" cy="4682458"/>
          </a:xfrm>
        </p:spPr>
        <p:txBody>
          <a:bodyPr>
            <a:noAutofit/>
          </a:bodyPr>
          <a:lstStyle/>
          <a:p>
            <a:pPr algn="just"/>
            <a:r>
              <a:rPr lang="tr-TR" sz="2400" dirty="0" smtClean="0"/>
              <a:t>Dil çalışmaları başlangıçta el-</a:t>
            </a:r>
            <a:r>
              <a:rPr lang="tr-TR" sz="2400" dirty="0" err="1" smtClean="0"/>
              <a:t>luğa</a:t>
            </a:r>
            <a:r>
              <a:rPr lang="tr-TR" sz="2400" dirty="0" smtClean="0"/>
              <a:t> olarak izah edilmiş, hicri 4.yy’da modern müelliflerin filoloji karşılığı olarak kullandığı </a:t>
            </a:r>
            <a:r>
              <a:rPr lang="tr-TR" sz="2400" dirty="0" err="1" smtClean="0"/>
              <a:t>Fıkhu’l-luğa</a:t>
            </a:r>
            <a:r>
              <a:rPr lang="tr-TR" sz="2400" dirty="0" smtClean="0"/>
              <a:t> adı ile anlatılmıştır.</a:t>
            </a:r>
          </a:p>
          <a:p>
            <a:pPr algn="just"/>
            <a:r>
              <a:rPr lang="tr-TR" sz="2400" dirty="0" err="1" smtClean="0"/>
              <a:t>İbn</a:t>
            </a:r>
            <a:r>
              <a:rPr lang="tr-TR" sz="2400" dirty="0" smtClean="0"/>
              <a:t> </a:t>
            </a:r>
            <a:r>
              <a:rPr lang="tr-TR" sz="2400" dirty="0" err="1" smtClean="0"/>
              <a:t>Cinnî’nin</a:t>
            </a:r>
            <a:r>
              <a:rPr lang="tr-TR" sz="2400" dirty="0" smtClean="0"/>
              <a:t> (öl. 1001) el-</a:t>
            </a:r>
            <a:r>
              <a:rPr lang="tr-TR" sz="2400" dirty="0" err="1" smtClean="0"/>
              <a:t>Hasâ’is’inde</a:t>
            </a:r>
            <a:r>
              <a:rPr lang="tr-TR" sz="2400" dirty="0" smtClean="0"/>
              <a:t> şeklini bulan ve </a:t>
            </a:r>
            <a:r>
              <a:rPr lang="tr-TR" sz="2400" dirty="0" err="1" smtClean="0"/>
              <a:t>İbn</a:t>
            </a:r>
            <a:r>
              <a:rPr lang="tr-TR" sz="2400" dirty="0" smtClean="0"/>
              <a:t> </a:t>
            </a:r>
            <a:r>
              <a:rPr lang="tr-TR" sz="2400" dirty="0" err="1" smtClean="0"/>
              <a:t>Fâris’in</a:t>
            </a:r>
            <a:r>
              <a:rPr lang="tr-TR" sz="2400" dirty="0" smtClean="0"/>
              <a:t> (öl.1005) es-</a:t>
            </a:r>
            <a:r>
              <a:rPr lang="tr-TR" sz="2400" dirty="0" err="1" smtClean="0"/>
              <a:t>Sâhibî</a:t>
            </a:r>
            <a:r>
              <a:rPr lang="tr-TR" sz="2400" dirty="0" smtClean="0"/>
              <a:t> fî </a:t>
            </a:r>
            <a:r>
              <a:rPr lang="tr-TR" sz="2400" dirty="0" err="1" smtClean="0"/>
              <a:t>fıkhı’l-luğa</a:t>
            </a:r>
            <a:r>
              <a:rPr lang="tr-TR" sz="2400" dirty="0" smtClean="0"/>
              <a:t> adlı kitabıyla devam eden bu eserlerde dilin mahiyeti ele alınmış, özellikle </a:t>
            </a:r>
            <a:r>
              <a:rPr lang="tr-TR" sz="2400" dirty="0" err="1" smtClean="0"/>
              <a:t>Arapça’nın</a:t>
            </a:r>
            <a:r>
              <a:rPr lang="tr-TR" sz="2400" dirty="0" smtClean="0"/>
              <a:t> ve Arapça edebi ürünlerin özellikleri, konuları üzerinde durulmuştur.</a:t>
            </a:r>
          </a:p>
          <a:p>
            <a:pPr algn="just"/>
            <a:r>
              <a:rPr lang="tr-TR" sz="2400" dirty="0"/>
              <a:t>es-</a:t>
            </a:r>
            <a:r>
              <a:rPr lang="tr-TR" sz="2400" dirty="0" err="1"/>
              <a:t>Suyûtî’nin</a:t>
            </a:r>
            <a:r>
              <a:rPr lang="tr-TR" sz="2400" dirty="0"/>
              <a:t> (öl. 1505) bu alanda yazılmış eski teliflerin en mükemmeli olan el-</a:t>
            </a:r>
            <a:r>
              <a:rPr lang="tr-TR" sz="2400" dirty="0" err="1"/>
              <a:t>Muzhir’i</a:t>
            </a:r>
            <a:r>
              <a:rPr lang="tr-TR" sz="2400" dirty="0"/>
              <a:t> Arap filolojisine dair yeni çalışmaların temel kaynaklarından birisidir.</a:t>
            </a:r>
          </a:p>
          <a:p>
            <a:pPr algn="just"/>
            <a:endParaRPr lang="tr-TR" sz="2000" dirty="0"/>
          </a:p>
        </p:txBody>
      </p:sp>
    </p:spTree>
    <p:extLst>
      <p:ext uri="{BB962C8B-B14F-4D97-AF65-F5344CB8AC3E}">
        <p14:creationId xmlns:p14="http://schemas.microsoft.com/office/powerpoint/2010/main" val="784966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88126"/>
          </a:xfrm>
        </p:spPr>
        <p:txBody>
          <a:bodyPr/>
          <a:lstStyle/>
          <a:p>
            <a:pPr algn="ctr"/>
            <a:r>
              <a:rPr lang="ar-KW" b="1" dirty="0" smtClean="0"/>
              <a:t>الاشتقاق ( الأسمعي )</a:t>
            </a:r>
            <a:endParaRPr lang="tr-TR" b="1" dirty="0"/>
          </a:p>
        </p:txBody>
      </p:sp>
      <p:sp>
        <p:nvSpPr>
          <p:cNvPr id="3" name="İçerik Yer Tutucusu 2"/>
          <p:cNvSpPr>
            <a:spLocks noGrp="1"/>
          </p:cNvSpPr>
          <p:nvPr>
            <p:ph idx="1"/>
          </p:nvPr>
        </p:nvSpPr>
        <p:spPr>
          <a:xfrm>
            <a:off x="677333" y="1397727"/>
            <a:ext cx="8819363" cy="5159827"/>
          </a:xfrm>
        </p:spPr>
        <p:txBody>
          <a:bodyPr>
            <a:noAutofit/>
          </a:bodyPr>
          <a:lstStyle/>
          <a:p>
            <a:pPr algn="just"/>
            <a:r>
              <a:rPr lang="tr-TR" sz="2400" dirty="0" smtClean="0"/>
              <a:t>Birinci Abbasi dönemi edebiyatçılarındandır. </a:t>
            </a:r>
          </a:p>
          <a:p>
            <a:pPr algn="just"/>
            <a:r>
              <a:rPr lang="tr-TR" sz="2400" dirty="0" smtClean="0"/>
              <a:t>el-</a:t>
            </a:r>
            <a:r>
              <a:rPr lang="tr-TR" sz="2400" dirty="0" err="1" smtClean="0"/>
              <a:t>Esma‘î</a:t>
            </a:r>
            <a:r>
              <a:rPr lang="tr-TR" sz="2400" dirty="0" smtClean="0"/>
              <a:t>, </a:t>
            </a:r>
            <a:r>
              <a:rPr lang="tr-TR" sz="2400" dirty="0" err="1" smtClean="0"/>
              <a:t>İştikâku’l-esmâ</a:t>
            </a:r>
            <a:r>
              <a:rPr lang="tr-TR" sz="2400" dirty="0" smtClean="0"/>
              <a:t>’ adıyla da bilinen bu eserinde Arapların isim olarak aldıkları yaklaşık 133 özel ismi ele almıştır.  Bunların manalarını açıklayarak asli kökleri hakkında bilgi verir.</a:t>
            </a:r>
          </a:p>
          <a:p>
            <a:pPr algn="just"/>
            <a:r>
              <a:rPr lang="tr-TR" sz="2400" dirty="0" smtClean="0"/>
              <a:t>Genel olarak dil alanında özel olarak da </a:t>
            </a:r>
            <a:r>
              <a:rPr lang="tr-TR" sz="2400" dirty="0" err="1" smtClean="0"/>
              <a:t>iştikâk</a:t>
            </a:r>
            <a:r>
              <a:rPr lang="tr-TR" sz="2400" dirty="0" smtClean="0"/>
              <a:t> alanında eser yazımının bir aşamasını oluşturur.</a:t>
            </a:r>
          </a:p>
          <a:p>
            <a:pPr algn="just"/>
            <a:r>
              <a:rPr lang="tr-TR" sz="2400" dirty="0" err="1" smtClean="0"/>
              <a:t>İbn</a:t>
            </a:r>
            <a:r>
              <a:rPr lang="tr-TR" sz="2400" dirty="0" smtClean="0"/>
              <a:t> </a:t>
            </a:r>
            <a:r>
              <a:rPr lang="tr-TR" sz="2400" dirty="0" err="1" smtClean="0"/>
              <a:t>Dureyd’in</a:t>
            </a:r>
            <a:r>
              <a:rPr lang="tr-TR" sz="2400" dirty="0" smtClean="0"/>
              <a:t> el-</a:t>
            </a:r>
            <a:r>
              <a:rPr lang="tr-TR" sz="2400" dirty="0" err="1" smtClean="0"/>
              <a:t>İştikâk</a:t>
            </a:r>
            <a:r>
              <a:rPr lang="tr-TR" sz="2400" dirty="0"/>
              <a:t> </a:t>
            </a:r>
            <a:r>
              <a:rPr lang="tr-TR" sz="2400" dirty="0" smtClean="0"/>
              <a:t>adlı eserinin kaynaklarından birisidir.</a:t>
            </a:r>
          </a:p>
          <a:p>
            <a:pPr algn="just"/>
            <a:r>
              <a:rPr lang="tr-TR" sz="2400" dirty="0" smtClean="0"/>
              <a:t>1968 yılında Bağdat’ta neşredilmiştir.</a:t>
            </a:r>
          </a:p>
          <a:p>
            <a:pPr algn="just"/>
            <a:r>
              <a:rPr lang="tr-TR" sz="2400" dirty="0" smtClean="0"/>
              <a:t>(</a:t>
            </a:r>
            <a:r>
              <a:rPr lang="ar-KW" sz="2400" dirty="0" smtClean="0"/>
              <a:t> </a:t>
            </a:r>
            <a:r>
              <a:rPr lang="ar-KW" sz="2400" b="1" dirty="0" smtClean="0"/>
              <a:t>اشْتَقَّ</a:t>
            </a:r>
            <a:r>
              <a:rPr lang="tr-TR" sz="2400" b="1" dirty="0" smtClean="0"/>
              <a:t> kelimesinden türetilmiştir. Sözlük anlamı türemek, çoğalmak, çıkmak vs.)</a:t>
            </a:r>
            <a:endParaRPr lang="tr-TR" sz="2400" dirty="0"/>
          </a:p>
        </p:txBody>
      </p:sp>
    </p:spTree>
    <p:extLst>
      <p:ext uri="{BB962C8B-B14F-4D97-AF65-F5344CB8AC3E}">
        <p14:creationId xmlns:p14="http://schemas.microsoft.com/office/powerpoint/2010/main" val="2829352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77334" y="609600"/>
            <a:ext cx="8596668" cy="722811"/>
          </a:xfrm>
        </p:spPr>
        <p:txBody>
          <a:bodyPr/>
          <a:lstStyle/>
          <a:p>
            <a:pPr algn="ctr"/>
            <a:r>
              <a:rPr lang="ar-KW" b="1" dirty="0" smtClean="0"/>
              <a:t>الأضداد </a:t>
            </a:r>
            <a:r>
              <a:rPr lang="ar-KW" b="1" dirty="0"/>
              <a:t>( الأسمعي )</a:t>
            </a:r>
            <a:endParaRPr lang="tr-TR" dirty="0"/>
          </a:p>
        </p:txBody>
      </p:sp>
      <p:sp>
        <p:nvSpPr>
          <p:cNvPr id="3" name="İçerik Yer Tutucusu 2"/>
          <p:cNvSpPr>
            <a:spLocks noGrp="1"/>
          </p:cNvSpPr>
          <p:nvPr>
            <p:ph idx="1"/>
          </p:nvPr>
        </p:nvSpPr>
        <p:spPr>
          <a:xfrm>
            <a:off x="677334" y="1645921"/>
            <a:ext cx="8596668" cy="4395442"/>
          </a:xfrm>
        </p:spPr>
        <p:txBody>
          <a:bodyPr>
            <a:normAutofit/>
          </a:bodyPr>
          <a:lstStyle/>
          <a:p>
            <a:pPr algn="just"/>
            <a:r>
              <a:rPr lang="tr-TR" sz="2800" dirty="0" err="1" smtClean="0"/>
              <a:t>Kitâbu’l-ezdâd</a:t>
            </a:r>
            <a:r>
              <a:rPr lang="tr-TR" sz="2800" dirty="0" smtClean="0"/>
              <a:t>, </a:t>
            </a:r>
            <a:r>
              <a:rPr lang="tr-TR" sz="2800" dirty="0" err="1" smtClean="0"/>
              <a:t>Arapça’da</a:t>
            </a:r>
            <a:r>
              <a:rPr lang="tr-TR" sz="2800" dirty="0" smtClean="0"/>
              <a:t> aynı anda zıt iki mana taşıyan lafızlar hakkında bilgi verir.</a:t>
            </a:r>
          </a:p>
          <a:p>
            <a:pPr algn="just"/>
            <a:r>
              <a:rPr lang="tr-TR" sz="2800" dirty="0" smtClean="0"/>
              <a:t>el-</a:t>
            </a:r>
            <a:r>
              <a:rPr lang="tr-TR" sz="2800" dirty="0" err="1" smtClean="0"/>
              <a:t>Esma‘î</a:t>
            </a:r>
            <a:r>
              <a:rPr lang="tr-TR" sz="2800" dirty="0" smtClean="0"/>
              <a:t> bu eserde bu türden 105 kelimeyi açıklayarak, açıklarken şiirle </a:t>
            </a:r>
            <a:r>
              <a:rPr lang="tr-TR" sz="2800" dirty="0" err="1" smtClean="0"/>
              <a:t>istişhada</a:t>
            </a:r>
            <a:r>
              <a:rPr lang="tr-TR" sz="2800" dirty="0" smtClean="0"/>
              <a:t> büyük bir önem vermiştir.</a:t>
            </a:r>
          </a:p>
          <a:p>
            <a:pPr algn="just"/>
            <a:r>
              <a:rPr lang="tr-TR" sz="2800" dirty="0" err="1" smtClean="0"/>
              <a:t>August</a:t>
            </a:r>
            <a:r>
              <a:rPr lang="tr-TR" sz="2800" dirty="0" smtClean="0"/>
              <a:t> </a:t>
            </a:r>
            <a:r>
              <a:rPr lang="tr-TR" sz="2800" dirty="0" err="1" smtClean="0"/>
              <a:t>Haffner</a:t>
            </a:r>
            <a:r>
              <a:rPr lang="tr-TR" sz="2800" dirty="0" smtClean="0"/>
              <a:t> tarafından tahkik edilerek, sonuna yazarın hayatı ve eserleri ile ilgili bilgileri de içeren bir bölüm eklenerek 1913 yılında Beyrut’ta basılmıştır.</a:t>
            </a:r>
            <a:endParaRPr lang="tr-TR" sz="2800" dirty="0"/>
          </a:p>
        </p:txBody>
      </p:sp>
    </p:spTree>
    <p:extLst>
      <p:ext uri="{BB962C8B-B14F-4D97-AF65-F5344CB8AC3E}">
        <p14:creationId xmlns:p14="http://schemas.microsoft.com/office/powerpoint/2010/main" val="2413834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Yer Tutucusu 2"/>
          <p:cNvSpPr>
            <a:spLocks noGrp="1"/>
          </p:cNvSpPr>
          <p:nvPr>
            <p:ph type="body" idx="1"/>
          </p:nvPr>
        </p:nvSpPr>
        <p:spPr>
          <a:xfrm>
            <a:off x="535577" y="463561"/>
            <a:ext cx="4325791" cy="986416"/>
          </a:xfrm>
        </p:spPr>
        <p:txBody>
          <a:bodyPr/>
          <a:lstStyle/>
          <a:p>
            <a:pPr algn="ctr"/>
            <a:r>
              <a:rPr lang="ar-KW" b="1" dirty="0" smtClean="0"/>
              <a:t>كتاب الأضداد ( السجستاني )</a:t>
            </a:r>
            <a:endParaRPr lang="tr-TR" b="1" dirty="0"/>
          </a:p>
        </p:txBody>
      </p:sp>
      <p:sp>
        <p:nvSpPr>
          <p:cNvPr id="4" name="İçerik Yer Tutucusu 3"/>
          <p:cNvSpPr>
            <a:spLocks noGrp="1"/>
          </p:cNvSpPr>
          <p:nvPr>
            <p:ph sz="half" idx="2"/>
          </p:nvPr>
        </p:nvSpPr>
        <p:spPr>
          <a:xfrm>
            <a:off x="535577" y="1580606"/>
            <a:ext cx="4325791" cy="4460756"/>
          </a:xfrm>
        </p:spPr>
        <p:txBody>
          <a:bodyPr/>
          <a:lstStyle/>
          <a:p>
            <a:pPr algn="just"/>
            <a:r>
              <a:rPr lang="tr-TR" dirty="0" smtClean="0"/>
              <a:t>es-</a:t>
            </a:r>
            <a:r>
              <a:rPr lang="tr-TR" dirty="0" err="1" smtClean="0"/>
              <a:t>Sicistânî</a:t>
            </a:r>
            <a:r>
              <a:rPr lang="tr-TR" dirty="0" smtClean="0"/>
              <a:t> (öl. 862) </a:t>
            </a:r>
            <a:r>
              <a:rPr lang="tr-TR" dirty="0" err="1" smtClean="0"/>
              <a:t>Kitâbu’l-ezdâd</a:t>
            </a:r>
            <a:r>
              <a:rPr lang="tr-TR" dirty="0" smtClean="0"/>
              <a:t> adlı eserinde, </a:t>
            </a:r>
            <a:r>
              <a:rPr lang="tr-TR" dirty="0" err="1" smtClean="0"/>
              <a:t>Arapça’da</a:t>
            </a:r>
            <a:r>
              <a:rPr lang="tr-TR" dirty="0" smtClean="0"/>
              <a:t> aynı anda zıt anlam taşıyan lafızlar hakkında bilgi verir.</a:t>
            </a:r>
          </a:p>
          <a:p>
            <a:pPr algn="just"/>
            <a:r>
              <a:rPr lang="tr-TR" dirty="0" smtClean="0"/>
              <a:t>170 kelimeyi yazar bu eserinde açıklamıştır.</a:t>
            </a:r>
          </a:p>
          <a:p>
            <a:pPr algn="just"/>
            <a:r>
              <a:rPr lang="tr-TR" dirty="0" smtClean="0"/>
              <a:t>El-</a:t>
            </a:r>
            <a:r>
              <a:rPr lang="tr-TR" dirty="0" err="1" smtClean="0"/>
              <a:t>Esma‘î’nin</a:t>
            </a:r>
            <a:r>
              <a:rPr lang="tr-TR" dirty="0" smtClean="0"/>
              <a:t> eseri gibi </a:t>
            </a:r>
            <a:r>
              <a:rPr lang="tr-TR" dirty="0" err="1" smtClean="0"/>
              <a:t>August</a:t>
            </a:r>
            <a:r>
              <a:rPr lang="tr-TR" dirty="0" smtClean="0"/>
              <a:t> </a:t>
            </a:r>
            <a:r>
              <a:rPr lang="tr-TR" dirty="0" err="1" smtClean="0"/>
              <a:t>Haffner</a:t>
            </a:r>
            <a:r>
              <a:rPr lang="tr-TR" dirty="0" smtClean="0"/>
              <a:t> tarafından tahkik edilerek, yazarın hayatı ve eserleri hakkında bir bölüm eklenerek aynı kitap içerisinde 1913’te Beyrut’ta basılmıştır.</a:t>
            </a:r>
            <a:endParaRPr lang="tr-TR" dirty="0"/>
          </a:p>
        </p:txBody>
      </p:sp>
      <p:sp>
        <p:nvSpPr>
          <p:cNvPr id="5" name="Metin Yer Tutucusu 4"/>
          <p:cNvSpPr>
            <a:spLocks noGrp="1"/>
          </p:cNvSpPr>
          <p:nvPr>
            <p:ph type="body" sz="quarter" idx="3"/>
          </p:nvPr>
        </p:nvSpPr>
        <p:spPr>
          <a:xfrm>
            <a:off x="5088383" y="463561"/>
            <a:ext cx="4185618" cy="986416"/>
          </a:xfrm>
        </p:spPr>
        <p:txBody>
          <a:bodyPr/>
          <a:lstStyle/>
          <a:p>
            <a:pPr algn="ctr"/>
            <a:r>
              <a:rPr lang="ar-KW" b="1" dirty="0" smtClean="0"/>
              <a:t>مجالس ثعلب ( ثعلب )</a:t>
            </a:r>
            <a:endParaRPr lang="tr-TR" b="1" dirty="0"/>
          </a:p>
        </p:txBody>
      </p:sp>
      <p:sp>
        <p:nvSpPr>
          <p:cNvPr id="6" name="İçerik Yer Tutucusu 5"/>
          <p:cNvSpPr>
            <a:spLocks noGrp="1"/>
          </p:cNvSpPr>
          <p:nvPr>
            <p:ph sz="quarter" idx="4"/>
          </p:nvPr>
        </p:nvSpPr>
        <p:spPr>
          <a:xfrm>
            <a:off x="5088384" y="1580606"/>
            <a:ext cx="5309650" cy="4460756"/>
          </a:xfrm>
        </p:spPr>
        <p:txBody>
          <a:bodyPr/>
          <a:lstStyle/>
          <a:p>
            <a:pPr algn="just"/>
            <a:r>
              <a:rPr lang="tr-TR" dirty="0"/>
              <a:t>Sa‘leb (öl. 904) tarafından </a:t>
            </a:r>
            <a:r>
              <a:rPr lang="tr-TR" dirty="0" smtClean="0"/>
              <a:t>yazılan </a:t>
            </a:r>
            <a:r>
              <a:rPr lang="tr-TR" dirty="0" err="1" smtClean="0"/>
              <a:t>Mecâlisu</a:t>
            </a:r>
            <a:r>
              <a:rPr lang="tr-TR" dirty="0" smtClean="0"/>
              <a:t> Sa‘leb, ilim meclislerinde Arapça ile ilgili konularda geçen tartışmaları ve sohbetleri içeren </a:t>
            </a:r>
            <a:r>
              <a:rPr lang="tr-TR" dirty="0" err="1" smtClean="0"/>
              <a:t>emali</a:t>
            </a:r>
            <a:r>
              <a:rPr lang="tr-TR" dirty="0" smtClean="0"/>
              <a:t> türünde bir eserdir.</a:t>
            </a:r>
          </a:p>
          <a:p>
            <a:pPr algn="just"/>
            <a:r>
              <a:rPr lang="tr-TR" dirty="0" smtClean="0"/>
              <a:t>Dil, nahiv, tefsir gibi birçok ilimler hakkında bilgiler yer alır.</a:t>
            </a:r>
          </a:p>
          <a:p>
            <a:pPr algn="just"/>
            <a:r>
              <a:rPr lang="tr-TR" dirty="0" smtClean="0"/>
              <a:t>Müellif </a:t>
            </a:r>
            <a:r>
              <a:rPr lang="tr-TR" dirty="0" err="1" smtClean="0"/>
              <a:t>Kûfe</a:t>
            </a:r>
            <a:r>
              <a:rPr lang="tr-TR" dirty="0" smtClean="0"/>
              <a:t> ekolünün önde gelen temsilcilerinden biri olması sebebiyle, nahiv meselelerini bu ekolün görüşleri doğrultusunda ele almıştır.</a:t>
            </a:r>
          </a:p>
          <a:p>
            <a:pPr algn="just"/>
            <a:r>
              <a:rPr lang="tr-TR" dirty="0" smtClean="0"/>
              <a:t>Basra mektebinin görüşlerine de yer verir. Ancak </a:t>
            </a:r>
            <a:r>
              <a:rPr lang="tr-TR" dirty="0" err="1" smtClean="0"/>
              <a:t>Kûfe</a:t>
            </a:r>
            <a:r>
              <a:rPr lang="tr-TR" dirty="0" smtClean="0"/>
              <a:t> mektebinin görüşlerini ayrıntılı bir şekilde içermesi sebebiyle özgün bir kaynaktır.</a:t>
            </a:r>
            <a:endParaRPr lang="tr-TR" dirty="0"/>
          </a:p>
        </p:txBody>
      </p:sp>
    </p:spTree>
    <p:extLst>
      <p:ext uri="{BB962C8B-B14F-4D97-AF65-F5344CB8AC3E}">
        <p14:creationId xmlns:p14="http://schemas.microsoft.com/office/powerpoint/2010/main" val="1797831743"/>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139</TotalTime>
  <Words>1501</Words>
  <Application>Microsoft Office PowerPoint</Application>
  <PresentationFormat>Geniş ekran</PresentationFormat>
  <Paragraphs>84</Paragraphs>
  <Slides>15</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15</vt:i4>
      </vt:variant>
    </vt:vector>
  </HeadingPairs>
  <TitlesOfParts>
    <vt:vector size="21" baseType="lpstr">
      <vt:lpstr>Arial</vt:lpstr>
      <vt:lpstr>Tahoma</vt:lpstr>
      <vt:lpstr>Trebuchet MS</vt:lpstr>
      <vt:lpstr>Wingdings</vt:lpstr>
      <vt:lpstr>Wingdings 3</vt:lpstr>
      <vt:lpstr>Yüzeyler</vt:lpstr>
      <vt:lpstr>FİLOLOJİK ESERLER</vt:lpstr>
      <vt:lpstr>PowerPoint Sunusu</vt:lpstr>
      <vt:lpstr>PowerPoint Sunusu</vt:lpstr>
      <vt:lpstr>PowerPoint Sunusu</vt:lpstr>
      <vt:lpstr>PowerPoint Sunusu</vt:lpstr>
      <vt:lpstr>PowerPoint Sunusu</vt:lpstr>
      <vt:lpstr>الاشتقاق ( الأسمعي )</vt:lpstr>
      <vt:lpstr>الأضداد ( الأسمعي )</vt:lpstr>
      <vt:lpstr>PowerPoint Sunusu</vt:lpstr>
      <vt:lpstr>PowerPoint Sunusu</vt:lpstr>
      <vt:lpstr>الخصائص (ابن جني )</vt:lpstr>
      <vt:lpstr>المعرب ( الجواليقي ) </vt:lpstr>
      <vt:lpstr>الاقطراح ( السيوطي )</vt:lpstr>
      <vt:lpstr>المزهر ( السيوطي )</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FİLOLOJİK ESERLER</dc:title>
  <dc:creator>zuhal kazar</dc:creator>
  <cp:lastModifiedBy>zuhal kazar</cp:lastModifiedBy>
  <cp:revision>23</cp:revision>
  <dcterms:created xsi:type="dcterms:W3CDTF">2019-05-05T19:56:02Z</dcterms:created>
  <dcterms:modified xsi:type="dcterms:W3CDTF">2019-05-06T21:38:07Z</dcterms:modified>
</cp:coreProperties>
</file>