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7" r:id="rId2"/>
    <p:sldId id="323" r:id="rId3"/>
    <p:sldId id="258" r:id="rId4"/>
    <p:sldId id="259" r:id="rId5"/>
    <p:sldId id="345" r:id="rId6"/>
    <p:sldId id="346" r:id="rId7"/>
    <p:sldId id="347" r:id="rId8"/>
    <p:sldId id="263" r:id="rId9"/>
    <p:sldId id="348" r:id="rId10"/>
    <p:sldId id="349" r:id="rId11"/>
    <p:sldId id="350" r:id="rId12"/>
    <p:sldId id="351" r:id="rId13"/>
    <p:sldId id="324" r:id="rId14"/>
    <p:sldId id="326" r:id="rId15"/>
    <p:sldId id="332" r:id="rId16"/>
    <p:sldId id="331" r:id="rId17"/>
    <p:sldId id="338" r:id="rId18"/>
    <p:sldId id="339" r:id="rId19"/>
    <p:sldId id="340" r:id="rId20"/>
    <p:sldId id="341" r:id="rId21"/>
    <p:sldId id="342" r:id="rId22"/>
    <p:sldId id="343" r:id="rId23"/>
    <p:sldId id="344" r:id="rId24"/>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594" y="-1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Rectangle 2"/>
          <p:cNvSpPr>
            <a:spLocks noGrp="1" noRot="1" noChangeArrowheads="1"/>
          </p:cNvSpPr>
          <p:nvPr/>
        </p:nvSpPr>
        <p:spPr bwMode="auto">
          <a:xfrm>
            <a:off x="457200" y="244475"/>
            <a:ext cx="8385175" cy="1431925"/>
          </a:xfrm>
          <a:prstGeom prst="rect">
            <a:avLst/>
          </a:prstGeom>
          <a:noFill/>
          <a:ln w="9525">
            <a:noFill/>
            <a:miter lim="800000"/>
            <a:headEnd/>
            <a:tailEnd/>
          </a:ln>
        </p:spPr>
        <p:txBody>
          <a:bodyPr anchor="ctr"/>
          <a:lstStyle/>
          <a:p>
            <a:pPr>
              <a:defRPr/>
            </a:pPr>
            <a:endParaRPr lang="tr-TR" sz="4400" b="1">
              <a:solidFill>
                <a:schemeClr val="tx2"/>
              </a:solidFill>
              <a:latin typeface="Arial Black" pitchFamily="34" charset="0"/>
            </a:endParaRPr>
          </a:p>
        </p:txBody>
      </p:sp>
      <p:sp>
        <p:nvSpPr>
          <p:cNvPr id="3" name="Rectangle 3"/>
          <p:cNvSpPr>
            <a:spLocks noGrp="1" noRot="1" noChangeArrowheads="1"/>
          </p:cNvSpPr>
          <p:nvPr/>
        </p:nvSpPr>
        <p:spPr bwMode="auto">
          <a:xfrm>
            <a:off x="838200" y="1905000"/>
            <a:ext cx="8007350" cy="4191000"/>
          </a:xfrm>
          <a:prstGeom prst="rect">
            <a:avLst/>
          </a:prstGeom>
          <a:noFill/>
          <a:ln w="9525">
            <a:noFill/>
            <a:miter lim="800000"/>
            <a:headEnd/>
            <a:tailEnd/>
          </a:ln>
        </p:spPr>
        <p:txBody>
          <a:bodyPr/>
          <a:lstStyle/>
          <a:p>
            <a:pPr marL="342900" indent="-342900">
              <a:spcBef>
                <a:spcPct val="20000"/>
              </a:spcBef>
              <a:buClr>
                <a:schemeClr val="hlink"/>
              </a:buClr>
              <a:buFont typeface="Wingdings" pitchFamily="2" charset="2"/>
              <a:buChar char="§"/>
              <a:defRPr/>
            </a:pPr>
            <a:endParaRPr lang="tr-TR" sz="32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C0F09A57-5719-4BA7-B45E-1CD49DA369CC}" type="slidenum">
              <a:rPr lang="tr-TR" altLang="tr-TR"/>
              <a:pPr>
                <a:defRPr/>
              </a:pPr>
              <a:t>‹#›</a:t>
            </a:fld>
            <a:endParaRPr lang="tr-TR" alt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48463" y="244475"/>
            <a:ext cx="2097087"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44475"/>
            <a:ext cx="6138863"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30F91083-39A2-4E41-B8BB-9BE755474770}" type="slidenum">
              <a:rPr lang="tr-TR" altLang="tr-TR"/>
              <a:pPr>
                <a:defRPr/>
              </a:pPr>
              <a:t>‹#›</a:t>
            </a:fld>
            <a:endParaRPr lang="tr-TR" alt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8D128564-90C9-4042-BC68-77F0F75886B9}" type="slidenum">
              <a:rPr lang="tr-TR" altLang="tr-TR"/>
              <a:pPr>
                <a:defRPr/>
              </a:pPr>
              <a:t>‹#›</a:t>
            </a:fld>
            <a:endParaRPr lang="tr-TR" alt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E602420D-A746-48B2-9AB6-FBEF3B6C5794}" type="slidenum">
              <a:rPr lang="tr-TR" altLang="tr-TR"/>
              <a:pPr>
                <a:defRPr/>
              </a:pPr>
              <a:t>‹#›</a:t>
            </a:fld>
            <a:endParaRPr lang="tr-TR" alt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1"/>
          <p:cNvSpPr>
            <a:spLocks noGrp="1" noChangeArrowheads="1"/>
          </p:cNvSpPr>
          <p:nvPr>
            <p:ph type="dt" sz="half" idx="10"/>
          </p:nvPr>
        </p:nvSpPr>
        <p:spPr>
          <a:ln/>
        </p:spPr>
        <p:txBody>
          <a:bodyPr/>
          <a:lstStyle>
            <a:lvl1pPr>
              <a:defRPr/>
            </a:lvl1pPr>
          </a:lstStyle>
          <a:p>
            <a:pPr>
              <a:defRPr/>
            </a:pPr>
            <a:endParaRPr lang="tr-TR"/>
          </a:p>
        </p:txBody>
      </p:sp>
      <p:sp>
        <p:nvSpPr>
          <p:cNvPr id="6" name="Rectangle 12"/>
          <p:cNvSpPr>
            <a:spLocks noGrp="1" noChangeArrowheads="1"/>
          </p:cNvSpPr>
          <p:nvPr>
            <p:ph type="ftr" sz="quarter" idx="11"/>
          </p:nvPr>
        </p:nvSpPr>
        <p:spPr>
          <a:ln/>
        </p:spPr>
        <p:txBody>
          <a:bodyPr/>
          <a:lstStyle>
            <a:lvl1pPr>
              <a:defRPr/>
            </a:lvl1pPr>
          </a:lstStyle>
          <a:p>
            <a:pPr>
              <a:defRPr/>
            </a:pPr>
            <a:endParaRPr lang="tr-TR"/>
          </a:p>
        </p:txBody>
      </p:sp>
      <p:sp>
        <p:nvSpPr>
          <p:cNvPr id="7" name="Rectangle 13"/>
          <p:cNvSpPr>
            <a:spLocks noGrp="1" noChangeArrowheads="1"/>
          </p:cNvSpPr>
          <p:nvPr>
            <p:ph type="sldNum" sz="quarter" idx="12"/>
          </p:nvPr>
        </p:nvSpPr>
        <p:spPr>
          <a:ln/>
        </p:spPr>
        <p:txBody>
          <a:bodyPr/>
          <a:lstStyle>
            <a:lvl1pPr>
              <a:defRPr/>
            </a:lvl1pPr>
          </a:lstStyle>
          <a:p>
            <a:pPr>
              <a:defRPr/>
            </a:pPr>
            <a:fld id="{7CBCDEBA-F854-4C6B-BC00-0FEFB46F9336}" type="slidenum">
              <a:rPr lang="tr-TR" altLang="tr-TR"/>
              <a:pPr>
                <a:defRPr/>
              </a:pPr>
              <a:t>‹#›</a:t>
            </a:fld>
            <a:endParaRPr lang="tr-TR" alt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11"/>
          <p:cNvSpPr>
            <a:spLocks noGrp="1" noChangeArrowheads="1"/>
          </p:cNvSpPr>
          <p:nvPr>
            <p:ph type="dt" sz="half" idx="10"/>
          </p:nvPr>
        </p:nvSpPr>
        <p:spPr>
          <a:ln/>
        </p:spPr>
        <p:txBody>
          <a:bodyPr/>
          <a:lstStyle>
            <a:lvl1pPr>
              <a:defRPr/>
            </a:lvl1pPr>
          </a:lstStyle>
          <a:p>
            <a:pPr>
              <a:defRPr/>
            </a:pPr>
            <a:endParaRPr lang="tr-TR"/>
          </a:p>
        </p:txBody>
      </p:sp>
      <p:sp>
        <p:nvSpPr>
          <p:cNvPr id="8" name="Rectangle 12"/>
          <p:cNvSpPr>
            <a:spLocks noGrp="1" noChangeArrowheads="1"/>
          </p:cNvSpPr>
          <p:nvPr>
            <p:ph type="ftr" sz="quarter" idx="11"/>
          </p:nvPr>
        </p:nvSpPr>
        <p:spPr>
          <a:ln/>
        </p:spPr>
        <p:txBody>
          <a:bodyPr/>
          <a:lstStyle>
            <a:lvl1pPr>
              <a:defRPr/>
            </a:lvl1pPr>
          </a:lstStyle>
          <a:p>
            <a:pPr>
              <a:defRPr/>
            </a:pPr>
            <a:endParaRPr lang="tr-TR"/>
          </a:p>
        </p:txBody>
      </p:sp>
      <p:sp>
        <p:nvSpPr>
          <p:cNvPr id="9" name="Rectangle 13"/>
          <p:cNvSpPr>
            <a:spLocks noGrp="1" noChangeArrowheads="1"/>
          </p:cNvSpPr>
          <p:nvPr>
            <p:ph type="sldNum" sz="quarter" idx="12"/>
          </p:nvPr>
        </p:nvSpPr>
        <p:spPr>
          <a:ln/>
        </p:spPr>
        <p:txBody>
          <a:bodyPr/>
          <a:lstStyle>
            <a:lvl1pPr>
              <a:defRPr/>
            </a:lvl1pPr>
          </a:lstStyle>
          <a:p>
            <a:pPr>
              <a:defRPr/>
            </a:pPr>
            <a:fld id="{7F9E4983-DB46-4DA3-BABD-AF0E0C5902BF}" type="slidenum">
              <a:rPr lang="tr-TR" altLang="tr-TR"/>
              <a:pPr>
                <a:defRPr/>
              </a:pPr>
              <a:t>‹#›</a:t>
            </a:fld>
            <a:endParaRPr lang="tr-TR" alt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11"/>
          <p:cNvSpPr>
            <a:spLocks noGrp="1" noChangeArrowheads="1"/>
          </p:cNvSpPr>
          <p:nvPr>
            <p:ph type="dt" sz="half" idx="10"/>
          </p:nvPr>
        </p:nvSpPr>
        <p:spPr>
          <a:ln/>
        </p:spPr>
        <p:txBody>
          <a:bodyPr/>
          <a:lstStyle>
            <a:lvl1pPr>
              <a:defRPr/>
            </a:lvl1pPr>
          </a:lstStyle>
          <a:p>
            <a:pPr>
              <a:defRPr/>
            </a:pPr>
            <a:endParaRPr lang="tr-TR"/>
          </a:p>
        </p:txBody>
      </p:sp>
      <p:sp>
        <p:nvSpPr>
          <p:cNvPr id="4" name="Rectangle 12"/>
          <p:cNvSpPr>
            <a:spLocks noGrp="1" noChangeArrowheads="1"/>
          </p:cNvSpPr>
          <p:nvPr>
            <p:ph type="ftr" sz="quarter" idx="11"/>
          </p:nvPr>
        </p:nvSpPr>
        <p:spPr>
          <a:ln/>
        </p:spPr>
        <p:txBody>
          <a:bodyPr/>
          <a:lstStyle>
            <a:lvl1pPr>
              <a:defRPr/>
            </a:lvl1pPr>
          </a:lstStyle>
          <a:p>
            <a:pPr>
              <a:defRPr/>
            </a:pPr>
            <a:endParaRPr lang="tr-TR"/>
          </a:p>
        </p:txBody>
      </p:sp>
      <p:sp>
        <p:nvSpPr>
          <p:cNvPr id="5" name="Rectangle 13"/>
          <p:cNvSpPr>
            <a:spLocks noGrp="1" noChangeArrowheads="1"/>
          </p:cNvSpPr>
          <p:nvPr>
            <p:ph type="sldNum" sz="quarter" idx="12"/>
          </p:nvPr>
        </p:nvSpPr>
        <p:spPr>
          <a:ln/>
        </p:spPr>
        <p:txBody>
          <a:bodyPr/>
          <a:lstStyle>
            <a:lvl1pPr>
              <a:defRPr/>
            </a:lvl1pPr>
          </a:lstStyle>
          <a:p>
            <a:pPr>
              <a:defRPr/>
            </a:pPr>
            <a:fld id="{34DB699D-91CC-45E0-974B-A761DCA530E7}" type="slidenum">
              <a:rPr lang="tr-TR" altLang="tr-TR"/>
              <a:pPr>
                <a:defRPr/>
              </a:pPr>
              <a:t>‹#›</a:t>
            </a:fld>
            <a:endParaRPr lang="tr-TR" alt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tr-TR"/>
          </a:p>
        </p:txBody>
      </p:sp>
      <p:sp>
        <p:nvSpPr>
          <p:cNvPr id="3" name="Rectangle 12"/>
          <p:cNvSpPr>
            <a:spLocks noGrp="1" noChangeArrowheads="1"/>
          </p:cNvSpPr>
          <p:nvPr>
            <p:ph type="ftr" sz="quarter" idx="11"/>
          </p:nvPr>
        </p:nvSpPr>
        <p:spPr>
          <a:ln/>
        </p:spPr>
        <p:txBody>
          <a:bodyPr/>
          <a:lstStyle>
            <a:lvl1pPr>
              <a:defRPr/>
            </a:lvl1pPr>
          </a:lstStyle>
          <a:p>
            <a:pPr>
              <a:defRPr/>
            </a:pPr>
            <a:endParaRPr lang="tr-TR"/>
          </a:p>
        </p:txBody>
      </p:sp>
      <p:sp>
        <p:nvSpPr>
          <p:cNvPr id="4" name="Rectangle 13"/>
          <p:cNvSpPr>
            <a:spLocks noGrp="1" noChangeArrowheads="1"/>
          </p:cNvSpPr>
          <p:nvPr>
            <p:ph type="sldNum" sz="quarter" idx="12"/>
          </p:nvPr>
        </p:nvSpPr>
        <p:spPr>
          <a:ln/>
        </p:spPr>
        <p:txBody>
          <a:bodyPr/>
          <a:lstStyle>
            <a:lvl1pPr>
              <a:defRPr/>
            </a:lvl1pPr>
          </a:lstStyle>
          <a:p>
            <a:pPr>
              <a:defRPr/>
            </a:pPr>
            <a:fld id="{3B272B6C-D016-49EB-8A71-6277E928CF88}" type="slidenum">
              <a:rPr lang="tr-TR" altLang="tr-TR"/>
              <a:pPr>
                <a:defRPr/>
              </a:pPr>
              <a:t>‹#›</a:t>
            </a:fld>
            <a:endParaRPr lang="tr-TR" alt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endParaRPr lang="tr-TR"/>
          </a:p>
        </p:txBody>
      </p:sp>
      <p:sp>
        <p:nvSpPr>
          <p:cNvPr id="6" name="Rectangle 12"/>
          <p:cNvSpPr>
            <a:spLocks noGrp="1" noChangeArrowheads="1"/>
          </p:cNvSpPr>
          <p:nvPr>
            <p:ph type="ftr" sz="quarter" idx="11"/>
          </p:nvPr>
        </p:nvSpPr>
        <p:spPr>
          <a:ln/>
        </p:spPr>
        <p:txBody>
          <a:bodyPr/>
          <a:lstStyle>
            <a:lvl1pPr>
              <a:defRPr/>
            </a:lvl1pPr>
          </a:lstStyle>
          <a:p>
            <a:pPr>
              <a:defRPr/>
            </a:pPr>
            <a:endParaRPr lang="tr-TR"/>
          </a:p>
        </p:txBody>
      </p:sp>
      <p:sp>
        <p:nvSpPr>
          <p:cNvPr id="7" name="Rectangle 13"/>
          <p:cNvSpPr>
            <a:spLocks noGrp="1" noChangeArrowheads="1"/>
          </p:cNvSpPr>
          <p:nvPr>
            <p:ph type="sldNum" sz="quarter" idx="12"/>
          </p:nvPr>
        </p:nvSpPr>
        <p:spPr>
          <a:ln/>
        </p:spPr>
        <p:txBody>
          <a:bodyPr/>
          <a:lstStyle>
            <a:lvl1pPr>
              <a:defRPr/>
            </a:lvl1pPr>
          </a:lstStyle>
          <a:p>
            <a:pPr>
              <a:defRPr/>
            </a:pPr>
            <a:fld id="{AE798A71-7843-4EEC-938E-DFC5725B3AEA}" type="slidenum">
              <a:rPr lang="tr-TR" altLang="tr-TR"/>
              <a:pPr>
                <a:defRPr/>
              </a:pPr>
              <a:t>‹#›</a:t>
            </a:fld>
            <a:endParaRPr lang="tr-TR" alt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endParaRPr lang="tr-TR"/>
          </a:p>
        </p:txBody>
      </p:sp>
      <p:sp>
        <p:nvSpPr>
          <p:cNvPr id="6" name="Rectangle 12"/>
          <p:cNvSpPr>
            <a:spLocks noGrp="1" noChangeArrowheads="1"/>
          </p:cNvSpPr>
          <p:nvPr>
            <p:ph type="ftr" sz="quarter" idx="11"/>
          </p:nvPr>
        </p:nvSpPr>
        <p:spPr>
          <a:ln/>
        </p:spPr>
        <p:txBody>
          <a:bodyPr/>
          <a:lstStyle>
            <a:lvl1pPr>
              <a:defRPr/>
            </a:lvl1pPr>
          </a:lstStyle>
          <a:p>
            <a:pPr>
              <a:defRPr/>
            </a:pPr>
            <a:endParaRPr lang="tr-TR"/>
          </a:p>
        </p:txBody>
      </p:sp>
      <p:sp>
        <p:nvSpPr>
          <p:cNvPr id="7" name="Rectangle 13"/>
          <p:cNvSpPr>
            <a:spLocks noGrp="1" noChangeArrowheads="1"/>
          </p:cNvSpPr>
          <p:nvPr>
            <p:ph type="sldNum" sz="quarter" idx="12"/>
          </p:nvPr>
        </p:nvSpPr>
        <p:spPr>
          <a:ln/>
        </p:spPr>
        <p:txBody>
          <a:bodyPr/>
          <a:lstStyle>
            <a:lvl1pPr>
              <a:defRPr/>
            </a:lvl1pPr>
          </a:lstStyle>
          <a:p>
            <a:pPr>
              <a:defRPr/>
            </a:pPr>
            <a:fld id="{088A3696-E6F8-4E24-A7A6-C639030B0DD9}" type="slidenum">
              <a:rPr lang="tr-TR" altLang="tr-TR"/>
              <a:pPr>
                <a:defRPr/>
              </a:pPr>
              <a:t>‹#›</a:t>
            </a:fld>
            <a:endParaRPr lang="tr-TR" alt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1032" name="Freeform 3"/>
            <p:cNvSpPr>
              <a:spLocks/>
            </p:cNvSpPr>
            <p:nvPr/>
          </p:nvSpPr>
          <p:spPr bwMode="ltGray">
            <a:xfrm>
              <a:off x="528" y="2909"/>
              <a:ext cx="5232" cy="1411"/>
            </a:xfrm>
            <a:custGeom>
              <a:avLst/>
              <a:gdLst>
                <a:gd name="T0" fmla="*/ 0 w 4897"/>
                <a:gd name="T1" fmla="*/ 0 h 2182"/>
                <a:gd name="T2" fmla="*/ 0 w 4897"/>
                <a:gd name="T3" fmla="*/ 1411 h 2182"/>
                <a:gd name="T4" fmla="*/ 5232 w 4897"/>
                <a:gd name="T5" fmla="*/ 1411 h 2182"/>
                <a:gd name="T6" fmla="*/ 523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pPr>
                <a:defRPr/>
              </a:pPr>
              <a:endParaRPr lang="tr-TR"/>
            </a:p>
          </p:txBody>
        </p:sp>
        <p:sp>
          <p:nvSpPr>
            <p:cNvPr id="1033"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w="9525">
              <a:noFill/>
              <a:round/>
              <a:headEnd/>
              <a:tailEnd/>
            </a:ln>
          </p:spPr>
          <p:txBody>
            <a:bodyPr/>
            <a:lstStyle/>
            <a:p>
              <a:pPr>
                <a:defRPr/>
              </a:pPr>
              <a:endParaRPr lang="tr-TR"/>
            </a:p>
          </p:txBody>
        </p:sp>
        <p:sp>
          <p:nvSpPr>
            <p:cNvPr id="1034" name="Freeform 5"/>
            <p:cNvSpPr>
              <a:spLocks/>
            </p:cNvSpPr>
            <p:nvPr/>
          </p:nvSpPr>
          <p:spPr bwMode="ltGray">
            <a:xfrm>
              <a:off x="528" y="2932"/>
              <a:ext cx="5232" cy="1388"/>
            </a:xfrm>
            <a:custGeom>
              <a:avLst/>
              <a:gdLst>
                <a:gd name="T0" fmla="*/ 0 w 4897"/>
                <a:gd name="T1" fmla="*/ 0 h 2182"/>
                <a:gd name="T2" fmla="*/ 0 w 4897"/>
                <a:gd name="T3" fmla="*/ 1388 h 2182"/>
                <a:gd name="T4" fmla="*/ 5232 w 4897"/>
                <a:gd name="T5" fmla="*/ 1388 h 2182"/>
                <a:gd name="T6" fmla="*/ 523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w="9525">
              <a:noFill/>
              <a:round/>
              <a:headEnd/>
              <a:tailEnd/>
            </a:ln>
          </p:spPr>
          <p:txBody>
            <a:bodyPr/>
            <a:lstStyle/>
            <a:p>
              <a:pPr>
                <a:defRPr/>
              </a:pPr>
              <a:endParaRPr lang="tr-TR"/>
            </a:p>
          </p:txBody>
        </p:sp>
        <p:sp>
          <p:nvSpPr>
            <p:cNvPr id="56326"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27"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28"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29"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30"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eaLnBrk="1" hangingPunct="1">
                <a:defRPr/>
              </a:pPr>
              <a:endParaRPr lang="tr-TR"/>
            </a:p>
          </p:txBody>
        </p:sp>
      </p:grpSp>
      <p:sp>
        <p:nvSpPr>
          <p:cNvPr id="56331"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tr-TR"/>
          </a:p>
        </p:txBody>
      </p:sp>
      <p:sp>
        <p:nvSpPr>
          <p:cNvPr id="56332"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tr-TR"/>
          </a:p>
        </p:txBody>
      </p:sp>
      <p:sp>
        <p:nvSpPr>
          <p:cNvPr id="56333"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a:defRPr/>
            </a:pPr>
            <a:fld id="{BD9E8E16-EF08-4DC4-B49E-53BC853B176D}" type="slidenum">
              <a:rPr lang="tr-TR" altLang="tr-TR"/>
              <a:pPr>
                <a:defRPr/>
              </a:pPr>
              <a:t>‹#›</a:t>
            </a:fld>
            <a:endParaRPr lang="tr-TR" altLang="tr-TR"/>
          </a:p>
        </p:txBody>
      </p:sp>
      <p:sp>
        <p:nvSpPr>
          <p:cNvPr id="56334"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56335"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3803"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a:xfrm>
            <a:off x="250825" y="244475"/>
            <a:ext cx="8591550" cy="6353175"/>
          </a:xfrm>
        </p:spPr>
        <p:txBody>
          <a:bodyPr/>
          <a:lstStyle/>
          <a:p>
            <a:pPr algn="ctr" eaLnBrk="1" hangingPunct="1">
              <a:defRPr/>
            </a:pPr>
            <a:r>
              <a:rPr lang="tr-TR" sz="5400" dirty="0" smtClean="0">
                <a:latin typeface="Arial" charset="0"/>
              </a:rPr>
              <a:t>BAĞLARDA GÖRÜLEN BAKTERİYEL VE VİRAL HASTALIKLAR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594030" cy="6336704"/>
          </a:xfrm>
        </p:spPr>
        <p:txBody>
          <a:bodyPr/>
          <a:lstStyle/>
          <a:p>
            <a:pPr algn="just" eaLnBrk="1" hangingPunct="1">
              <a:defRPr/>
            </a:pPr>
            <a:r>
              <a:rPr lang="tr-TR" sz="3000" dirty="0" smtClean="0"/>
              <a:t>Hastalığın görüldüğü bağlar söküldükten sonra en az 5 yıl süreyle yeni bağ tesis edilmemelidir. Mısır, buğdaygiller, soğanlı bitkiler, yonca ve kuşkonmaz gibi bitkilerle 5 yıllık ekim nöbeti uygulanmalıdır.</a:t>
            </a:r>
          </a:p>
          <a:p>
            <a:pPr algn="just" eaLnBrk="1" hangingPunct="1">
              <a:defRPr/>
            </a:pPr>
            <a:r>
              <a:rPr lang="tr-TR" sz="3000" dirty="0" smtClean="0"/>
              <a:t>Fidan üretiminde kullanılacak olan uyku dönemdeki anaç ve kalem çeliklerinin 50 °C sıcaklığa ayarlı su banyosunda 30 dakika süreyle sıcak su uygulamasına tabi tutulmasıyla, </a:t>
            </a:r>
            <a:r>
              <a:rPr lang="tr-TR" sz="3000" dirty="0" smtClean="0"/>
              <a:t>iletim demetlerinde bulunan </a:t>
            </a:r>
            <a:r>
              <a:rPr lang="tr-TR" sz="3000" dirty="0" smtClean="0"/>
              <a:t>bakteri büyük oranda yok edilmektedir.</a:t>
            </a:r>
          </a:p>
          <a:p>
            <a:pPr algn="just" eaLnBrk="1" hangingPunct="1">
              <a:defRPr/>
            </a:pPr>
            <a:r>
              <a:rPr lang="tr-TR" sz="3000" dirty="0" smtClean="0"/>
              <a:t>Bakım işlemleri sırasında bitkileri yaralamaktan kaçınılmalıdır.</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594030" cy="6408712"/>
          </a:xfrm>
        </p:spPr>
        <p:txBody>
          <a:bodyPr/>
          <a:lstStyle/>
          <a:p>
            <a:pPr algn="just" eaLnBrk="1" hangingPunct="1">
              <a:defRPr/>
            </a:pPr>
            <a:r>
              <a:rPr lang="tr-TR" sz="3500" dirty="0" smtClean="0"/>
              <a:t>Aşılama sırasında anaç kalem uyumuna dikkat edilmeli, yara yerlerinden bakteri girişini engellemek için aşı yerleri steril parafin ile kapatılmalıdır.</a:t>
            </a:r>
          </a:p>
          <a:p>
            <a:pPr algn="just" eaLnBrk="1" hangingPunct="1">
              <a:defRPr/>
            </a:pPr>
            <a:r>
              <a:rPr lang="tr-TR" sz="3500" dirty="0" smtClean="0"/>
              <a:t>Toprak altı zararlıları ile mücadele edilmelidir.</a:t>
            </a:r>
          </a:p>
          <a:p>
            <a:pPr algn="just" eaLnBrk="1" hangingPunct="1">
              <a:defRPr/>
            </a:pPr>
            <a:r>
              <a:rPr lang="tr-TR" sz="3500" dirty="0" smtClean="0"/>
              <a:t>Bağdaki ağır bulaşık asmalar sökülüp imha edilmeli, söküm yerinde 40 cm derinlik ve 20 cm genişliğinde tecrit çukuru açılarak içerisi sönmemiş kireçle doldurulmalıdır.</a:t>
            </a:r>
          </a:p>
          <a:p>
            <a:pPr>
              <a:buNone/>
            </a:pPr>
            <a:endParaRPr lang="tr-TR" sz="3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666038" cy="6480720"/>
          </a:xfrm>
        </p:spPr>
        <p:txBody>
          <a:bodyPr/>
          <a:lstStyle/>
          <a:p>
            <a:pPr algn="just" eaLnBrk="1" hangingPunct="1">
              <a:defRPr/>
            </a:pPr>
            <a:r>
              <a:rPr lang="tr-TR" sz="3600" dirty="0" smtClean="0"/>
              <a:t>Hastalığa nispeten daha az duyarlı çeşitlerin üretimine </a:t>
            </a:r>
            <a:r>
              <a:rPr lang="tr-TR" sz="3600" dirty="0" err="1" smtClean="0"/>
              <a:t>yönelinmelidir</a:t>
            </a:r>
            <a:r>
              <a:rPr lang="tr-TR" sz="3600" dirty="0" smtClean="0"/>
              <a:t>. Anaç çeşitlerinden </a:t>
            </a:r>
            <a:r>
              <a:rPr lang="tr-TR" sz="3600" dirty="0" err="1" smtClean="0"/>
              <a:t>Kober</a:t>
            </a:r>
            <a:r>
              <a:rPr lang="tr-TR" sz="3600" dirty="0" smtClean="0"/>
              <a:t> 5 BB, </a:t>
            </a:r>
            <a:r>
              <a:rPr lang="tr-TR" sz="3600" dirty="0" err="1" smtClean="0"/>
              <a:t>Courderc</a:t>
            </a:r>
            <a:r>
              <a:rPr lang="tr-TR" sz="3600" dirty="0" smtClean="0"/>
              <a:t> 3309, 101-14 </a:t>
            </a:r>
            <a:r>
              <a:rPr lang="tr-TR" sz="3600" dirty="0" err="1" smtClean="0"/>
              <a:t>Mgt</a:t>
            </a:r>
            <a:r>
              <a:rPr lang="tr-TR" sz="3600" dirty="0" smtClean="0"/>
              <a:t> ve </a:t>
            </a:r>
            <a:r>
              <a:rPr lang="tr-TR" sz="3600" dirty="0" err="1" smtClean="0"/>
              <a:t>Riparia</a:t>
            </a:r>
            <a:r>
              <a:rPr lang="tr-TR" sz="3600" dirty="0" smtClean="0"/>
              <a:t> </a:t>
            </a:r>
            <a:r>
              <a:rPr lang="tr-TR" sz="3600" dirty="0" err="1" smtClean="0"/>
              <a:t>Gloire</a:t>
            </a:r>
            <a:r>
              <a:rPr lang="tr-TR" sz="3600" dirty="0" smtClean="0"/>
              <a:t> dayanıklıdır; 110 Richter ve </a:t>
            </a:r>
            <a:r>
              <a:rPr lang="tr-TR" sz="3600" dirty="0" err="1" smtClean="0"/>
              <a:t>Teleki</a:t>
            </a:r>
            <a:r>
              <a:rPr lang="tr-TR" sz="3600" dirty="0" smtClean="0"/>
              <a:t> 5C gibi çeşitler ise daha az duyarlıdır.  </a:t>
            </a:r>
          </a:p>
          <a:p>
            <a:pPr algn="just" eaLnBrk="1" hangingPunct="1">
              <a:defRPr/>
            </a:pPr>
            <a:endParaRPr lang="tr-TR" sz="3600" b="1" dirty="0" smtClean="0"/>
          </a:p>
          <a:p>
            <a:pPr algn="just" eaLnBrk="1" hangingPunct="1">
              <a:defRPr/>
            </a:pPr>
            <a:r>
              <a:rPr lang="tr-TR" sz="3600" b="1" dirty="0" smtClean="0"/>
              <a:t>Kimyasal mücadele:</a:t>
            </a:r>
            <a:endParaRPr lang="tr-TR" sz="3600" dirty="0" smtClean="0"/>
          </a:p>
          <a:p>
            <a:pPr algn="just" eaLnBrk="1" hangingPunct="1">
              <a:defRPr/>
            </a:pPr>
            <a:r>
              <a:rPr lang="tr-TR" sz="3600" dirty="0" smtClean="0"/>
              <a:t>Etkin ve ekonomik bir kimyasal mücadele yöntemi yoktur.</a:t>
            </a:r>
          </a:p>
          <a:p>
            <a:pPr>
              <a:buNone/>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468313" y="115888"/>
            <a:ext cx="8385175" cy="736600"/>
          </a:xfrm>
          <a:noFill/>
        </p:spPr>
        <p:txBody>
          <a:bodyPr/>
          <a:lstStyle/>
          <a:p>
            <a:pPr algn="ctr"/>
            <a:r>
              <a:rPr lang="tr-TR" altLang="tr-TR" smtClean="0">
                <a:effectLst/>
              </a:rPr>
              <a:t>Pierce Hastalığı</a:t>
            </a:r>
          </a:p>
        </p:txBody>
      </p:sp>
      <p:sp>
        <p:nvSpPr>
          <p:cNvPr id="15363" name="Rectangle 3"/>
          <p:cNvSpPr>
            <a:spLocks noGrp="1" noRot="1" noChangeArrowheads="1"/>
          </p:cNvSpPr>
          <p:nvPr>
            <p:ph type="body" idx="1"/>
          </p:nvPr>
        </p:nvSpPr>
        <p:spPr>
          <a:xfrm>
            <a:off x="179388" y="908050"/>
            <a:ext cx="8713787" cy="5761038"/>
          </a:xfrm>
          <a:noFill/>
        </p:spPr>
        <p:txBody>
          <a:bodyPr/>
          <a:lstStyle/>
          <a:p>
            <a:pPr algn="just">
              <a:buFont typeface="Wingdings" pitchFamily="2" charset="2"/>
              <a:buNone/>
            </a:pPr>
            <a:r>
              <a:rPr lang="tr-TR" altLang="tr-TR" dirty="0" smtClean="0">
                <a:effectLst/>
              </a:rPr>
              <a:t>		</a:t>
            </a:r>
            <a:r>
              <a:rPr lang="tr-TR" altLang="tr-TR" sz="2900" dirty="0" smtClean="0">
                <a:effectLst/>
              </a:rPr>
              <a:t>Etmen </a:t>
            </a:r>
            <a:r>
              <a:rPr lang="tr-TR" altLang="tr-TR" sz="2900" i="1" dirty="0" err="1" smtClean="0">
                <a:effectLst/>
              </a:rPr>
              <a:t>Xylella</a:t>
            </a:r>
            <a:r>
              <a:rPr lang="tr-TR" altLang="tr-TR" sz="2900" i="1" dirty="0" smtClean="0">
                <a:effectLst/>
              </a:rPr>
              <a:t> </a:t>
            </a:r>
            <a:r>
              <a:rPr lang="tr-TR" altLang="tr-TR" sz="2900" i="1" dirty="0" err="1" smtClean="0">
                <a:effectLst/>
              </a:rPr>
              <a:t>fastidiosa</a:t>
            </a:r>
            <a:r>
              <a:rPr lang="tr-TR" altLang="tr-TR" sz="2900" dirty="0" smtClean="0">
                <a:effectLst/>
              </a:rPr>
              <a:t> </a:t>
            </a:r>
            <a:r>
              <a:rPr lang="tr-TR" altLang="tr-TR" sz="2900" dirty="0" err="1" smtClean="0">
                <a:effectLst/>
              </a:rPr>
              <a:t>ksilemde</a:t>
            </a:r>
            <a:r>
              <a:rPr lang="tr-TR" altLang="tr-TR" sz="2900" dirty="0" smtClean="0">
                <a:effectLst/>
              </a:rPr>
              <a:t> bulunan 0.4-1.0 </a:t>
            </a:r>
            <a:r>
              <a:rPr lang="tr-TR" altLang="tr-TR" sz="2900" dirty="0" err="1" smtClean="0">
                <a:effectLst/>
              </a:rPr>
              <a:t>μm</a:t>
            </a:r>
            <a:r>
              <a:rPr lang="tr-TR" altLang="tr-TR" sz="2900" dirty="0" smtClean="0">
                <a:effectLst/>
              </a:rPr>
              <a:t> boyutlarında gram negatif bir bakteridir.  </a:t>
            </a:r>
          </a:p>
          <a:p>
            <a:pPr algn="just">
              <a:buFont typeface="Wingdings" pitchFamily="2" charset="2"/>
              <a:buNone/>
            </a:pPr>
            <a:r>
              <a:rPr lang="tr-TR" altLang="tr-TR" sz="2900" dirty="0" smtClean="0">
                <a:effectLst/>
              </a:rPr>
              <a:t>		Ana konukçusu Avrupa asmalarıdır (</a:t>
            </a:r>
            <a:r>
              <a:rPr lang="tr-TR" altLang="tr-TR" sz="2900" i="1" dirty="0" err="1" smtClean="0">
                <a:effectLst/>
              </a:rPr>
              <a:t>Vitis</a:t>
            </a:r>
            <a:r>
              <a:rPr lang="tr-TR" altLang="tr-TR" sz="2900" i="1" dirty="0" smtClean="0">
                <a:effectLst/>
              </a:rPr>
              <a:t> </a:t>
            </a:r>
            <a:r>
              <a:rPr lang="tr-TR" altLang="tr-TR" sz="2900" i="1" dirty="0" err="1" smtClean="0">
                <a:effectLst/>
              </a:rPr>
              <a:t>vinifera</a:t>
            </a:r>
            <a:r>
              <a:rPr lang="tr-TR" altLang="tr-TR" sz="2900" dirty="0" smtClean="0">
                <a:effectLst/>
              </a:rPr>
              <a:t>), ancak </a:t>
            </a:r>
            <a:r>
              <a:rPr lang="tr-TR" altLang="tr-TR" sz="2900" i="1" dirty="0" smtClean="0">
                <a:effectLst/>
              </a:rPr>
              <a:t>V. </a:t>
            </a:r>
            <a:r>
              <a:rPr lang="tr-TR" altLang="tr-TR" sz="2900" i="1" dirty="0" err="1" smtClean="0">
                <a:effectLst/>
              </a:rPr>
              <a:t>labrusca</a:t>
            </a:r>
            <a:r>
              <a:rPr lang="tr-TR" altLang="tr-TR" sz="2900" dirty="0" smtClean="0">
                <a:effectLst/>
              </a:rPr>
              <a:t> ile </a:t>
            </a:r>
            <a:r>
              <a:rPr lang="tr-TR" altLang="tr-TR" sz="2900" i="1" dirty="0" smtClean="0">
                <a:effectLst/>
              </a:rPr>
              <a:t>V. </a:t>
            </a:r>
            <a:r>
              <a:rPr lang="tr-TR" altLang="tr-TR" sz="2900" i="1" dirty="0" err="1" smtClean="0">
                <a:effectLst/>
              </a:rPr>
              <a:t>riparia</a:t>
            </a:r>
            <a:r>
              <a:rPr lang="tr-TR" altLang="tr-TR" sz="2900" dirty="0" smtClean="0">
                <a:effectLst/>
              </a:rPr>
              <a:t> Amerikan asmalarını da hastalandırır. Anaç olarak kullanılan Amerikan asma anaçları (</a:t>
            </a:r>
            <a:r>
              <a:rPr lang="tr-TR" altLang="tr-TR" sz="2900" i="1" dirty="0" smtClean="0">
                <a:effectLst/>
              </a:rPr>
              <a:t>V. </a:t>
            </a:r>
            <a:r>
              <a:rPr lang="tr-TR" altLang="tr-TR" sz="2900" i="1" dirty="0" err="1" smtClean="0">
                <a:effectLst/>
              </a:rPr>
              <a:t>aestivalis</a:t>
            </a:r>
            <a:r>
              <a:rPr lang="tr-TR" altLang="tr-TR" sz="2900" dirty="0" smtClean="0">
                <a:effectLst/>
              </a:rPr>
              <a:t>, </a:t>
            </a:r>
            <a:r>
              <a:rPr lang="tr-TR" altLang="tr-TR" sz="2900" i="1" dirty="0" smtClean="0">
                <a:effectLst/>
              </a:rPr>
              <a:t>V. </a:t>
            </a:r>
            <a:r>
              <a:rPr lang="tr-TR" altLang="tr-TR" sz="2900" i="1" dirty="0" err="1" smtClean="0">
                <a:effectLst/>
              </a:rPr>
              <a:t>berlandieri</a:t>
            </a:r>
            <a:r>
              <a:rPr lang="tr-TR" altLang="tr-TR" sz="2900" dirty="0" smtClean="0">
                <a:effectLst/>
              </a:rPr>
              <a:t>, </a:t>
            </a:r>
            <a:r>
              <a:rPr lang="tr-TR" altLang="tr-TR" sz="2900" i="1" dirty="0" smtClean="0">
                <a:effectLst/>
              </a:rPr>
              <a:t>V. </a:t>
            </a:r>
            <a:r>
              <a:rPr lang="tr-TR" altLang="tr-TR" sz="2900" i="1" dirty="0" err="1" smtClean="0">
                <a:effectLst/>
              </a:rPr>
              <a:t>candicans</a:t>
            </a:r>
            <a:r>
              <a:rPr lang="tr-TR" altLang="tr-TR" sz="2900" dirty="0" smtClean="0">
                <a:effectLst/>
              </a:rPr>
              <a:t>, </a:t>
            </a:r>
            <a:r>
              <a:rPr lang="tr-TR" altLang="tr-TR" sz="2900" i="1" dirty="0" smtClean="0">
                <a:effectLst/>
              </a:rPr>
              <a:t>V. </a:t>
            </a:r>
            <a:r>
              <a:rPr lang="tr-TR" altLang="tr-TR" sz="2900" i="1" dirty="0" err="1" smtClean="0">
                <a:effectLst/>
              </a:rPr>
              <a:t>rupestris</a:t>
            </a:r>
            <a:r>
              <a:rPr lang="tr-TR" altLang="tr-TR" sz="2900" dirty="0" smtClean="0">
                <a:effectLst/>
              </a:rPr>
              <a:t>) ve onların </a:t>
            </a:r>
            <a:r>
              <a:rPr lang="tr-TR" altLang="tr-TR" sz="2900" dirty="0" err="1" smtClean="0">
                <a:effectLst/>
              </a:rPr>
              <a:t>hibritleri</a:t>
            </a:r>
            <a:r>
              <a:rPr lang="tr-TR" altLang="tr-TR" sz="2900" dirty="0" smtClean="0">
                <a:effectLst/>
              </a:rPr>
              <a:t> etmene dayanıklıdır. </a:t>
            </a:r>
          </a:p>
          <a:p>
            <a:pPr algn="just">
              <a:buFont typeface="Wingdings" pitchFamily="2" charset="2"/>
              <a:buNone/>
            </a:pPr>
            <a:r>
              <a:rPr lang="tr-TR" altLang="tr-TR" sz="2900" i="1" dirty="0" smtClean="0">
                <a:effectLst/>
              </a:rPr>
              <a:t>		X. </a:t>
            </a:r>
            <a:r>
              <a:rPr lang="tr-TR" altLang="tr-TR" sz="2900" i="1" dirty="0" err="1" smtClean="0">
                <a:effectLst/>
              </a:rPr>
              <a:t>fastidiosa</a:t>
            </a:r>
            <a:r>
              <a:rPr lang="tr-TR" altLang="tr-TR" sz="2900" dirty="0" smtClean="0">
                <a:effectLst/>
              </a:rPr>
              <a:t> yalnızca kök, dal ve yapraklarda </a:t>
            </a:r>
            <a:r>
              <a:rPr lang="tr-TR" altLang="tr-TR" sz="2900" dirty="0" err="1" smtClean="0">
                <a:effectLst/>
              </a:rPr>
              <a:t>ksilemde</a:t>
            </a:r>
            <a:r>
              <a:rPr lang="tr-TR" altLang="tr-TR" sz="2900" dirty="0" smtClean="0">
                <a:effectLst/>
              </a:rPr>
              <a:t> çoğalır. </a:t>
            </a:r>
            <a:r>
              <a:rPr lang="tr-TR" altLang="tr-TR" sz="2900" dirty="0" err="1" smtClean="0">
                <a:effectLst/>
              </a:rPr>
              <a:t>Ksilem</a:t>
            </a:r>
            <a:r>
              <a:rPr lang="tr-TR" altLang="tr-TR" sz="2900" dirty="0" smtClean="0">
                <a:effectLst/>
              </a:rPr>
              <a:t> bakteri kütlelerince tıkanır.</a:t>
            </a:r>
          </a:p>
          <a:p>
            <a:pPr algn="just">
              <a:buFont typeface="Wingdings" pitchFamily="2" charset="2"/>
              <a:buNone/>
            </a:pPr>
            <a:endParaRPr lang="tr-TR" altLang="tr-TR" sz="2800" dirty="0" smtClean="0">
              <a:effectLst/>
            </a:endParaRPr>
          </a:p>
          <a:p>
            <a:pPr algn="just">
              <a:buFont typeface="Wingdings" pitchFamily="2" charset="2"/>
              <a:buNone/>
            </a:pPr>
            <a:endParaRPr lang="tr-TR" altLang="tr-TR" dirty="0" smtClean="0">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Rot="1" noChangeArrowheads="1"/>
          </p:cNvSpPr>
          <p:nvPr>
            <p:ph type="body" idx="1"/>
          </p:nvPr>
        </p:nvSpPr>
        <p:spPr>
          <a:xfrm>
            <a:off x="250825" y="333375"/>
            <a:ext cx="8713788" cy="6335713"/>
          </a:xfrm>
          <a:noFill/>
        </p:spPr>
        <p:txBody>
          <a:bodyPr/>
          <a:lstStyle/>
          <a:p>
            <a:pPr algn="just">
              <a:buNone/>
            </a:pPr>
            <a:r>
              <a:rPr lang="tr-TR" altLang="tr-TR" dirty="0" smtClean="0">
                <a:effectLst/>
              </a:rPr>
              <a:t>	İlkbaharda </a:t>
            </a:r>
            <a:r>
              <a:rPr lang="tr-TR" altLang="tr-TR" dirty="0" err="1" smtClean="0">
                <a:effectLst/>
              </a:rPr>
              <a:t>enfekte</a:t>
            </a:r>
            <a:r>
              <a:rPr lang="tr-TR" altLang="tr-TR" dirty="0" smtClean="0">
                <a:effectLst/>
              </a:rPr>
              <a:t> olmuş asmalarda ilk belirti yaz ortasında bitkinin su stresine girmiş gibi bir belirti göstermesidir, zira bakteri </a:t>
            </a:r>
            <a:r>
              <a:rPr lang="tr-TR" altLang="tr-TR" dirty="0" err="1" smtClean="0">
                <a:effectLst/>
              </a:rPr>
              <a:t>ksilemi</a:t>
            </a:r>
            <a:r>
              <a:rPr lang="tr-TR" altLang="tr-TR" dirty="0" smtClean="0">
                <a:effectLst/>
              </a:rPr>
              <a:t> tıkamıştır.</a:t>
            </a:r>
          </a:p>
          <a:p>
            <a:pPr algn="just">
              <a:buNone/>
            </a:pPr>
            <a:r>
              <a:rPr lang="tr-TR" altLang="tr-TR" b="1" dirty="0" smtClean="0">
                <a:effectLst/>
              </a:rPr>
              <a:t>(</a:t>
            </a:r>
            <a:r>
              <a:rPr lang="tr-TR" altLang="tr-TR" b="1" dirty="0" smtClean="0">
                <a:effectLst/>
              </a:rPr>
              <a:t>1)</a:t>
            </a:r>
            <a:r>
              <a:rPr lang="tr-TR" altLang="tr-TR" dirty="0" smtClean="0">
                <a:effectLst/>
              </a:rPr>
              <a:t> Yapraklar kenarlar boyunca beyaz çeşitlerde hafif sararır, kırmızı çeşitlerde kızarır, sonuçta yuvarlak lekeler halinde yaprak kurur ve ölür. </a:t>
            </a:r>
          </a:p>
          <a:p>
            <a:pPr algn="just">
              <a:buNone/>
            </a:pPr>
            <a:r>
              <a:rPr lang="tr-TR" altLang="tr-TR" b="1" dirty="0" smtClean="0">
                <a:effectLst/>
              </a:rPr>
              <a:t>(2)</a:t>
            </a:r>
            <a:r>
              <a:rPr lang="tr-TR" altLang="tr-TR" dirty="0" smtClean="0">
                <a:effectLst/>
              </a:rPr>
              <a:t> Salkımlar buruşur veya kururlar;</a:t>
            </a:r>
          </a:p>
          <a:p>
            <a:pPr algn="just">
              <a:buNone/>
            </a:pPr>
            <a:r>
              <a:rPr lang="tr-TR" altLang="tr-TR" b="1" dirty="0" smtClean="0">
                <a:effectLst/>
              </a:rPr>
              <a:t>(3)</a:t>
            </a:r>
            <a:r>
              <a:rPr lang="tr-TR" altLang="tr-TR" dirty="0" smtClean="0">
                <a:effectLst/>
              </a:rPr>
              <a:t> Kuruyan yapraklar dökülür ve dalda yalnızca yaprak sapı kalır;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476250"/>
            <a:ext cx="8521700" cy="6121400"/>
          </a:xfrm>
        </p:spPr>
        <p:txBody>
          <a:bodyPr/>
          <a:lstStyle/>
          <a:p>
            <a:pPr algn="just">
              <a:buNone/>
              <a:defRPr/>
            </a:pPr>
            <a:r>
              <a:rPr lang="tr-TR" b="1" dirty="0" smtClean="0">
                <a:effectLst/>
              </a:rPr>
              <a:t>	(</a:t>
            </a:r>
            <a:r>
              <a:rPr lang="tr-TR" b="1" dirty="0" smtClean="0">
                <a:effectLst/>
              </a:rPr>
              <a:t>4)</a:t>
            </a:r>
            <a:r>
              <a:rPr lang="tr-TR" dirty="0" smtClean="0">
                <a:effectLst/>
              </a:rPr>
              <a:t> Hastalıklı dallar genellikle düzensiz olgunlaşır, kahverengi ve yeşil lekeler dikkati çeker. Sonraki yıllarda, enfekteli bitkiler geç gelişir ve bodur </a:t>
            </a:r>
            <a:r>
              <a:rPr lang="tr-TR" dirty="0" err="1" smtClean="0">
                <a:effectLst/>
              </a:rPr>
              <a:t>klorotik</a:t>
            </a:r>
            <a:r>
              <a:rPr lang="tr-TR" dirty="0" smtClean="0">
                <a:effectLst/>
              </a:rPr>
              <a:t> sürgünler verir. Bunlar nadiren bir veya iki yıldan fazla bir süre yaşar. </a:t>
            </a:r>
          </a:p>
          <a:p>
            <a:pPr>
              <a:defRPr/>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Rot="1" noChangeArrowheads="1"/>
          </p:cNvSpPr>
          <p:nvPr>
            <p:ph type="body" idx="1"/>
          </p:nvPr>
        </p:nvSpPr>
        <p:spPr>
          <a:xfrm>
            <a:off x="395288" y="333375"/>
            <a:ext cx="8450262" cy="6335713"/>
          </a:xfrm>
          <a:noFill/>
        </p:spPr>
        <p:txBody>
          <a:bodyPr/>
          <a:lstStyle/>
          <a:p>
            <a:pPr algn="just">
              <a:buNone/>
            </a:pPr>
            <a:r>
              <a:rPr lang="tr-TR" altLang="tr-TR" sz="4000" dirty="0" smtClean="0">
                <a:effectLst/>
              </a:rPr>
              <a:t>	</a:t>
            </a:r>
            <a:r>
              <a:rPr lang="tr-TR" altLang="tr-TR" sz="4000" dirty="0" err="1" smtClean="0">
                <a:effectLst/>
              </a:rPr>
              <a:t>Cicadellidae</a:t>
            </a:r>
            <a:r>
              <a:rPr lang="tr-TR" altLang="tr-TR" sz="4000" dirty="0" smtClean="0">
                <a:effectLst/>
              </a:rPr>
              <a:t> </a:t>
            </a:r>
            <a:r>
              <a:rPr lang="tr-TR" altLang="tr-TR" sz="4000" dirty="0" smtClean="0">
                <a:effectLst/>
              </a:rPr>
              <a:t>ve </a:t>
            </a:r>
            <a:r>
              <a:rPr lang="tr-TR" altLang="tr-TR" sz="4000" dirty="0" err="1" smtClean="0">
                <a:effectLst/>
              </a:rPr>
              <a:t>Cercopidae</a:t>
            </a:r>
            <a:r>
              <a:rPr lang="tr-TR" altLang="tr-TR" sz="4000" dirty="0" smtClean="0">
                <a:effectLst/>
              </a:rPr>
              <a:t> familyalarından </a:t>
            </a:r>
            <a:r>
              <a:rPr lang="tr-TR" altLang="tr-TR" sz="4000" i="1" dirty="0" err="1" smtClean="0">
                <a:effectLst/>
              </a:rPr>
              <a:t>Graphocephala</a:t>
            </a:r>
            <a:r>
              <a:rPr lang="tr-TR" altLang="tr-TR" sz="4000" i="1" dirty="0" smtClean="0">
                <a:effectLst/>
              </a:rPr>
              <a:t> </a:t>
            </a:r>
            <a:r>
              <a:rPr lang="tr-TR" altLang="tr-TR" sz="4000" i="1" dirty="0" err="1" smtClean="0">
                <a:effectLst/>
              </a:rPr>
              <a:t>atropunctata</a:t>
            </a:r>
            <a:r>
              <a:rPr lang="tr-TR" altLang="tr-TR" sz="4000" i="1" dirty="0" smtClean="0">
                <a:effectLst/>
              </a:rPr>
              <a:t>, </a:t>
            </a:r>
            <a:r>
              <a:rPr lang="tr-TR" altLang="tr-TR" sz="4000" i="1" dirty="0" err="1" smtClean="0">
                <a:effectLst/>
              </a:rPr>
              <a:t>Draeculacephala</a:t>
            </a:r>
            <a:r>
              <a:rPr lang="tr-TR" altLang="tr-TR" sz="4000" i="1" dirty="0" smtClean="0">
                <a:effectLst/>
              </a:rPr>
              <a:t> </a:t>
            </a:r>
            <a:r>
              <a:rPr lang="tr-TR" altLang="tr-TR" sz="4000" i="1" dirty="0" err="1" smtClean="0">
                <a:effectLst/>
              </a:rPr>
              <a:t>minerva</a:t>
            </a:r>
            <a:r>
              <a:rPr lang="tr-TR" altLang="tr-TR" sz="4000" i="1" dirty="0" smtClean="0">
                <a:effectLst/>
              </a:rPr>
              <a:t>,</a:t>
            </a:r>
            <a:r>
              <a:rPr lang="tr-TR" altLang="tr-TR" sz="4000" dirty="0" smtClean="0">
                <a:effectLst/>
              </a:rPr>
              <a:t> </a:t>
            </a:r>
            <a:r>
              <a:rPr lang="tr-TR" altLang="tr-TR" sz="4000" i="1" dirty="0" err="1" smtClean="0">
                <a:effectLst/>
              </a:rPr>
              <a:t>Carneocephala</a:t>
            </a:r>
            <a:r>
              <a:rPr lang="tr-TR" altLang="tr-TR" sz="4000" i="1" dirty="0" smtClean="0">
                <a:effectLst/>
              </a:rPr>
              <a:t> </a:t>
            </a:r>
            <a:r>
              <a:rPr lang="tr-TR" altLang="tr-TR" sz="4000" i="1" dirty="0" err="1" smtClean="0">
                <a:effectLst/>
              </a:rPr>
              <a:t>fulgida</a:t>
            </a:r>
            <a:r>
              <a:rPr lang="tr-TR" altLang="tr-TR" sz="4000" dirty="0" smtClean="0">
                <a:effectLst/>
              </a:rPr>
              <a:t> etmenin en önemli vektörleridir.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288" y="2349500"/>
            <a:ext cx="8385175" cy="1431925"/>
          </a:xfrm>
        </p:spPr>
        <p:txBody>
          <a:bodyPr/>
          <a:lstStyle/>
          <a:p>
            <a:pPr algn="ctr">
              <a:defRPr/>
            </a:pPr>
            <a:r>
              <a:rPr lang="tr-TR" dirty="0" smtClean="0"/>
              <a:t>ASMALARDA SARILIK HASTALIKLARI</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713787" cy="6480175"/>
          </a:xfrm>
        </p:spPr>
        <p:txBody>
          <a:bodyPr/>
          <a:lstStyle/>
          <a:p>
            <a:pPr lvl="1" algn="just">
              <a:buFont typeface="Wingdings" pitchFamily="2" charset="2"/>
              <a:buNone/>
              <a:defRPr/>
            </a:pPr>
            <a:r>
              <a:rPr lang="tr-TR" dirty="0" smtClean="0"/>
              <a:t>		Asmalarda </a:t>
            </a:r>
          </a:p>
          <a:p>
            <a:pPr lvl="1" algn="just">
              <a:buFont typeface="Wingdings" pitchFamily="2" charset="2"/>
              <a:buNone/>
              <a:defRPr/>
            </a:pPr>
            <a:r>
              <a:rPr lang="tr-TR" sz="3200" b="1" dirty="0" err="1" smtClean="0"/>
              <a:t>Flavescence</a:t>
            </a:r>
            <a:r>
              <a:rPr lang="tr-TR" sz="3200" b="1" dirty="0" smtClean="0"/>
              <a:t> </a:t>
            </a:r>
            <a:r>
              <a:rPr lang="tr-TR" sz="3200" b="1" dirty="0" err="1" smtClean="0"/>
              <a:t>dorée</a:t>
            </a:r>
            <a:r>
              <a:rPr lang="tr-TR" sz="3200" b="1" dirty="0" smtClean="0"/>
              <a:t> (FD) </a:t>
            </a:r>
            <a:r>
              <a:rPr lang="tr-TR" dirty="0" smtClean="0"/>
              <a:t>ve </a:t>
            </a:r>
          </a:p>
          <a:p>
            <a:pPr lvl="1" algn="just">
              <a:buFont typeface="Wingdings" pitchFamily="2" charset="2"/>
              <a:buNone/>
              <a:defRPr/>
            </a:pPr>
            <a:r>
              <a:rPr lang="tr-TR" sz="3200" b="1" dirty="0" err="1" smtClean="0"/>
              <a:t>Bois</a:t>
            </a:r>
            <a:r>
              <a:rPr lang="tr-TR" sz="3200" b="1" dirty="0" smtClean="0"/>
              <a:t> </a:t>
            </a:r>
            <a:r>
              <a:rPr lang="tr-TR" sz="3200" b="1" dirty="0" err="1" smtClean="0"/>
              <a:t>noir</a:t>
            </a:r>
            <a:r>
              <a:rPr lang="tr-TR" sz="3200" b="1" dirty="0" smtClean="0"/>
              <a:t> (BN) </a:t>
            </a:r>
          </a:p>
          <a:p>
            <a:pPr lvl="1" algn="just">
              <a:buFont typeface="Wingdings" pitchFamily="2" charset="2"/>
              <a:buNone/>
              <a:defRPr/>
            </a:pPr>
            <a:r>
              <a:rPr lang="tr-TR" dirty="0" smtClean="0"/>
              <a:t>	olmak üzere 2 sarılık hastalığı bilinmektedir. Bunlar birer </a:t>
            </a:r>
            <a:r>
              <a:rPr lang="tr-TR" dirty="0" err="1" smtClean="0"/>
              <a:t>fitoplazma</a:t>
            </a:r>
            <a:r>
              <a:rPr lang="tr-TR" dirty="0" smtClean="0"/>
              <a:t> hastalığıdır. Bu iki hastalığın da belirtileri aynıdır. Bunlar ancak moleküler yöntemlerle birbirlerinden ayrılabilirler. </a:t>
            </a:r>
          </a:p>
          <a:p>
            <a:pPr lvl="1" algn="just">
              <a:buFont typeface="Wingdings" pitchFamily="2" charset="2"/>
              <a:buNone/>
              <a:defRPr/>
            </a:pPr>
            <a:r>
              <a:rPr lang="tr-TR" dirty="0" smtClean="0"/>
              <a:t>		Sarılık hastalığı etmenlerinden </a:t>
            </a:r>
          </a:p>
          <a:p>
            <a:pPr lvl="1" algn="just">
              <a:buFont typeface="Wingdings" pitchFamily="2" charset="2"/>
              <a:buNone/>
              <a:defRPr/>
            </a:pPr>
            <a:r>
              <a:rPr lang="tr-TR" dirty="0" smtClean="0"/>
              <a:t>	</a:t>
            </a:r>
            <a:r>
              <a:rPr lang="tr-TR" b="1" dirty="0" smtClean="0"/>
              <a:t>FD </a:t>
            </a:r>
            <a:r>
              <a:rPr lang="tr-TR" b="1" i="1" dirty="0" err="1" smtClean="0"/>
              <a:t>Scaphoideus</a:t>
            </a:r>
            <a:r>
              <a:rPr lang="tr-TR" b="1" i="1" dirty="0" smtClean="0"/>
              <a:t> </a:t>
            </a:r>
            <a:r>
              <a:rPr lang="tr-TR" b="1" i="1" dirty="0" err="1" smtClean="0"/>
              <a:t>titanus</a:t>
            </a:r>
            <a:r>
              <a:rPr lang="tr-TR" b="1" dirty="0" smtClean="0"/>
              <a:t>,</a:t>
            </a:r>
          </a:p>
          <a:p>
            <a:pPr lvl="1" algn="just">
              <a:buFont typeface="Wingdings" pitchFamily="2" charset="2"/>
              <a:buNone/>
              <a:defRPr/>
            </a:pPr>
            <a:r>
              <a:rPr lang="tr-TR" b="1" dirty="0" smtClean="0"/>
              <a:t>   BN </a:t>
            </a:r>
            <a:r>
              <a:rPr lang="tr-TR" b="1" i="1" dirty="0" err="1" smtClean="0"/>
              <a:t>Hyalesthes</a:t>
            </a:r>
            <a:r>
              <a:rPr lang="tr-TR" b="1" i="1" dirty="0" smtClean="0"/>
              <a:t> </a:t>
            </a:r>
            <a:r>
              <a:rPr lang="tr-TR" b="1" i="1" dirty="0" err="1" smtClean="0"/>
              <a:t>obsoletus</a:t>
            </a:r>
            <a:r>
              <a:rPr lang="tr-TR" b="1" i="1" dirty="0" smtClean="0"/>
              <a:t> </a:t>
            </a:r>
          </a:p>
          <a:p>
            <a:pPr lvl="1" algn="just">
              <a:buFont typeface="Wingdings" pitchFamily="2" charset="2"/>
              <a:buNone/>
              <a:defRPr/>
            </a:pPr>
            <a:r>
              <a:rPr lang="tr-TR" i="1" dirty="0" smtClean="0"/>
              <a:t>adlı cüce ağustos böcekleri ile </a:t>
            </a:r>
            <a:r>
              <a:rPr lang="tr-TR" dirty="0" err="1" smtClean="0"/>
              <a:t>persistent</a:t>
            </a:r>
            <a:r>
              <a:rPr lang="tr-TR" dirty="0" smtClean="0"/>
              <a:t> (</a:t>
            </a:r>
            <a:r>
              <a:rPr lang="tr-TR" dirty="0" err="1" smtClean="0"/>
              <a:t>propagatif</a:t>
            </a:r>
            <a:r>
              <a:rPr lang="tr-TR" dirty="0" smtClean="0"/>
              <a:t>) </a:t>
            </a:r>
            <a:r>
              <a:rPr lang="tr-TR" i="1" dirty="0" smtClean="0"/>
              <a:t>olarak taşınmaktadır. </a:t>
            </a:r>
            <a:r>
              <a:rPr lang="tr-TR" dirty="0" smtClean="0"/>
              <a:t>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Rot="1" noChangeArrowheads="1"/>
          </p:cNvSpPr>
          <p:nvPr>
            <p:ph type="body" idx="1"/>
          </p:nvPr>
        </p:nvSpPr>
        <p:spPr>
          <a:xfrm>
            <a:off x="250825" y="260350"/>
            <a:ext cx="8642350" cy="6337300"/>
          </a:xfrm>
        </p:spPr>
        <p:txBody>
          <a:bodyPr/>
          <a:lstStyle/>
          <a:p>
            <a:pPr algn="just" eaLnBrk="1" hangingPunct="1">
              <a:lnSpc>
                <a:spcPct val="80000"/>
              </a:lnSpc>
              <a:buFont typeface="Wingdings" pitchFamily="2" charset="2"/>
              <a:buNone/>
              <a:defRPr/>
            </a:pPr>
            <a:r>
              <a:rPr lang="tr-TR" sz="1800" dirty="0" smtClean="0"/>
              <a:t>		</a:t>
            </a:r>
            <a:r>
              <a:rPr lang="tr-TR" sz="3900" dirty="0" smtClean="0"/>
              <a:t>İlk belirtiler ilkbaharda görülür, bazı veya tüm sürgünlerde gelişmede gecikme dikkati çeker veya bazen de sürgünler gelişemez. Eğer bitki erken dönemde </a:t>
            </a:r>
            <a:r>
              <a:rPr lang="tr-TR" sz="3900" dirty="0" err="1" smtClean="0"/>
              <a:t>enfekte</a:t>
            </a:r>
            <a:r>
              <a:rPr lang="tr-TR" sz="3900" dirty="0" smtClean="0"/>
              <a:t> olmuşsa hassas çeşitlerin sürgünleri olgunlaşamaz, ince kalır, lastikleşir, aşağıya doğru sarkık bir durumda olur. Enfekteli sürgünler sonra kırılganlaşır ve sürgünlerde uzunlamasına çok sayıda siyah, püstüller gelişir ve tomurcuklar nekrotikleşebilir.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Rot="1" noChangeArrowheads="1"/>
          </p:cNvSpPr>
          <p:nvPr>
            <p:ph type="body" idx="1"/>
          </p:nvPr>
        </p:nvSpPr>
        <p:spPr>
          <a:xfrm>
            <a:off x="0" y="0"/>
            <a:ext cx="9144000" cy="6597650"/>
          </a:xfrm>
        </p:spPr>
        <p:txBody>
          <a:bodyPr/>
          <a:lstStyle/>
          <a:p>
            <a:pPr algn="ctr" eaLnBrk="1" hangingPunct="1">
              <a:lnSpc>
                <a:spcPct val="90000"/>
              </a:lnSpc>
              <a:buFont typeface="Wingdings" pitchFamily="2" charset="2"/>
              <a:buNone/>
              <a:defRPr/>
            </a:pPr>
            <a:r>
              <a:rPr lang="tr-TR" sz="4400" b="1" i="1" dirty="0" smtClean="0"/>
              <a:t>Taç Gali</a:t>
            </a:r>
          </a:p>
          <a:p>
            <a:pPr algn="just" eaLnBrk="1" hangingPunct="1">
              <a:lnSpc>
                <a:spcPct val="90000"/>
              </a:lnSpc>
              <a:buFont typeface="Wingdings" pitchFamily="2" charset="2"/>
              <a:buNone/>
              <a:defRPr/>
            </a:pPr>
            <a:r>
              <a:rPr lang="tr-TR" dirty="0" smtClean="0"/>
              <a:t>		Hastalık etmeni </a:t>
            </a:r>
            <a:r>
              <a:rPr lang="tr-TR" b="1" i="1" dirty="0" err="1" smtClean="0"/>
              <a:t>Agrobacterium</a:t>
            </a:r>
            <a:r>
              <a:rPr lang="tr-TR" b="1" i="1" dirty="0" smtClean="0"/>
              <a:t> </a:t>
            </a:r>
            <a:r>
              <a:rPr lang="tr-TR" b="1" i="1" dirty="0" err="1" smtClean="0"/>
              <a:t>vitis</a:t>
            </a:r>
            <a:r>
              <a:rPr lang="tr-TR" dirty="0" smtClean="0"/>
              <a:t> 0.4-0.8x1.0-3.0 µm boyutlarında, çubuk şeklinde </a:t>
            </a:r>
            <a:r>
              <a:rPr lang="tr-TR" dirty="0" err="1" smtClean="0"/>
              <a:t>peritrik</a:t>
            </a:r>
            <a:r>
              <a:rPr lang="tr-TR" dirty="0" smtClean="0"/>
              <a:t> kamçılı bir bakteridir. </a:t>
            </a:r>
          </a:p>
          <a:p>
            <a:pPr algn="just" eaLnBrk="1" hangingPunct="1">
              <a:lnSpc>
                <a:spcPct val="90000"/>
              </a:lnSpc>
              <a:buFont typeface="Wingdings" pitchFamily="2" charset="2"/>
              <a:buNone/>
              <a:defRPr/>
            </a:pPr>
            <a:r>
              <a:rPr lang="tr-TR" dirty="0" smtClean="0"/>
              <a:t>		Taç gali dünyada asmanın yetiştirildiği her yerde önemli bir hastalık olarak karşımıza çıkmaktadır; hastalık özellikle soğuk iklim kuşağında daha ciddidir. </a:t>
            </a:r>
            <a:r>
              <a:rPr lang="tr-TR" i="1" dirty="0" smtClean="0"/>
              <a:t>A. </a:t>
            </a:r>
            <a:r>
              <a:rPr lang="tr-TR" i="1" dirty="0" err="1" smtClean="0"/>
              <a:t>vitis</a:t>
            </a:r>
            <a:r>
              <a:rPr lang="tr-TR" dirty="0" smtClean="0"/>
              <a:t> yalnızca asmaları hastalandıran bir bakteridir. </a:t>
            </a:r>
            <a:r>
              <a:rPr lang="tr-TR" i="1" dirty="0" smtClean="0"/>
              <a:t>A. </a:t>
            </a:r>
            <a:r>
              <a:rPr lang="tr-TR" i="1" dirty="0" err="1" smtClean="0"/>
              <a:t>vitis</a:t>
            </a:r>
            <a:r>
              <a:rPr lang="tr-TR" dirty="0" smtClean="0"/>
              <a:t> asmalarda sistemik olarak bulunur ve </a:t>
            </a:r>
            <a:r>
              <a:rPr lang="tr-TR" b="1" dirty="0" smtClean="0"/>
              <a:t>don yaraları gibi yara yerlerinden enfeksiyon yapar</a:t>
            </a:r>
            <a:r>
              <a:rPr lang="tr-TR" dirty="0" smtClean="0"/>
              <a:t>. </a:t>
            </a:r>
          </a:p>
          <a:p>
            <a:pPr>
              <a:lnSpc>
                <a:spcPct val="90000"/>
              </a:lnSpc>
              <a:defRPr/>
            </a:pPr>
            <a:endParaRPr lang="tr-TR" dirty="0" smtClean="0">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0"/>
            <a:ext cx="8785225" cy="6096000"/>
          </a:xfrm>
        </p:spPr>
        <p:txBody>
          <a:bodyPr/>
          <a:lstStyle/>
          <a:p>
            <a:pPr algn="just" eaLnBrk="1" hangingPunct="1">
              <a:buFont typeface="Wingdings" pitchFamily="2" charset="2"/>
              <a:buNone/>
              <a:defRPr/>
            </a:pPr>
            <a:r>
              <a:rPr lang="tr-TR" sz="2800" dirty="0" smtClean="0"/>
              <a:t>	</a:t>
            </a:r>
            <a:r>
              <a:rPr lang="tr-TR" sz="3700" dirty="0" smtClean="0"/>
              <a:t>Asma geç dönemde </a:t>
            </a:r>
            <a:r>
              <a:rPr lang="tr-TR" sz="3700" dirty="0" err="1" smtClean="0"/>
              <a:t>enfekte</a:t>
            </a:r>
            <a:r>
              <a:rPr lang="tr-TR" sz="3700" dirty="0" smtClean="0"/>
              <a:t> olduğunda olgunlaşma durur. Nispeten dayanıklı çeşitlerde enfekteli sürgünlerin boğumları olgunlaşır, fakat bazıları olgunlaşmaz. Kış boyunca enfekteli sürgünler siyahlaşır, erken ölürler; fakat geç enfekteli olanlar genellikle yaşarlar ve az da olsa ilkbaharda gelişebilirler. Enfekteli yapraklar sert, anormal renkli, yaprak kenarları aşağıya doğru kıvrılarak adeta üçgen bir şekil alır.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333375"/>
            <a:ext cx="8642350" cy="6264275"/>
          </a:xfrm>
        </p:spPr>
        <p:txBody>
          <a:bodyPr/>
          <a:lstStyle/>
          <a:p>
            <a:pPr algn="just">
              <a:buFont typeface="Wingdings" pitchFamily="2" charset="2"/>
              <a:buNone/>
              <a:defRPr/>
            </a:pPr>
            <a:r>
              <a:rPr lang="tr-TR" dirty="0" smtClean="0"/>
              <a:t>	</a:t>
            </a:r>
            <a:r>
              <a:rPr lang="tr-TR" sz="3800" dirty="0" smtClean="0"/>
              <a:t>Beyaz  çeşitlerde yaprağın güneşe maruz kalmış alanlarında metalik sarı renkte renk değişiklikleri görülür. Sonra, ana damarlar boyunca küçük, belirgin, sarımsı lekeler dikkati çeker. Bu lekeler gittikçe büyür ve bunlar birleşerek sarı bantlar oluştururlar. Bu lekelerin merkezleri kurur ve kırılganlaşır.</a:t>
            </a:r>
          </a:p>
          <a:p>
            <a:pPr>
              <a:buFont typeface="Wingdings" pitchFamily="2" charset="2"/>
              <a:buNone/>
              <a:defRPr/>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Rot="1" noChangeArrowheads="1"/>
          </p:cNvSpPr>
          <p:nvPr>
            <p:ph type="body" idx="1"/>
          </p:nvPr>
        </p:nvSpPr>
        <p:spPr>
          <a:xfrm>
            <a:off x="250825" y="188913"/>
            <a:ext cx="8656638" cy="6335712"/>
          </a:xfrm>
        </p:spPr>
        <p:txBody>
          <a:bodyPr/>
          <a:lstStyle/>
          <a:p>
            <a:pPr algn="just" eaLnBrk="1" hangingPunct="1">
              <a:lnSpc>
                <a:spcPct val="90000"/>
              </a:lnSpc>
              <a:buFont typeface="Wingdings" pitchFamily="2" charset="2"/>
              <a:buNone/>
              <a:defRPr/>
            </a:pPr>
            <a:r>
              <a:rPr lang="tr-TR" sz="2600" dirty="0" smtClean="0"/>
              <a:t>	</a:t>
            </a:r>
            <a:r>
              <a:rPr lang="tr-TR" sz="3600" dirty="0" smtClean="0"/>
              <a:t>Enfekteli yapraklar sağlıklılardan daha uzun süre bitkide kalırlar, fakat rüzgarlarla kolayca koparlar. Kırmızı çeşitler de benzer yaprak belirtileri gösterirler, fakat kırmızımsı bir renk değişikliği görülür. </a:t>
            </a:r>
          </a:p>
          <a:p>
            <a:pPr algn="just" eaLnBrk="1" hangingPunct="1">
              <a:lnSpc>
                <a:spcPct val="90000"/>
              </a:lnSpc>
              <a:buFont typeface="Wingdings" pitchFamily="2" charset="2"/>
              <a:buNone/>
              <a:defRPr/>
            </a:pPr>
            <a:r>
              <a:rPr lang="tr-TR" sz="3600" dirty="0" smtClean="0"/>
              <a:t>		Erken dönemde </a:t>
            </a:r>
            <a:r>
              <a:rPr lang="tr-TR" sz="3600" dirty="0" err="1" smtClean="0"/>
              <a:t>enfekte</a:t>
            </a:r>
            <a:r>
              <a:rPr lang="tr-TR" sz="3600" dirty="0" smtClean="0"/>
              <a:t> olmuş </a:t>
            </a:r>
            <a:r>
              <a:rPr lang="tr-TR" sz="3600" dirty="0" err="1" smtClean="0"/>
              <a:t>omcaların</a:t>
            </a:r>
            <a:r>
              <a:rPr lang="tr-TR" sz="3600" dirty="0" smtClean="0"/>
              <a:t> çiçekleri kurur ve düşerler. Eğer asma geç </a:t>
            </a:r>
            <a:r>
              <a:rPr lang="tr-TR" sz="3600" dirty="0" err="1" smtClean="0"/>
              <a:t>enfekte</a:t>
            </a:r>
            <a:r>
              <a:rPr lang="tr-TR" sz="3600" dirty="0" smtClean="0"/>
              <a:t> olmuşsa asma salkımları kahverengileşir ve buruşur, salkım sapları kurur ve daneler dökülürler.  </a:t>
            </a:r>
          </a:p>
          <a:p>
            <a:pPr algn="just" eaLnBrk="1" hangingPunct="1">
              <a:lnSpc>
                <a:spcPct val="90000"/>
              </a:lnSpc>
              <a:buFont typeface="Wingdings" pitchFamily="2" charset="2"/>
              <a:buNone/>
              <a:defRPr/>
            </a:pPr>
            <a:r>
              <a:rPr lang="tr-TR" dirty="0" smtClean="0"/>
              <a:t>		</a:t>
            </a:r>
          </a:p>
          <a:p>
            <a:pPr algn="just" eaLnBrk="1" hangingPunct="1">
              <a:lnSpc>
                <a:spcPct val="90000"/>
              </a:lnSpc>
              <a:buFont typeface="Wingdings" pitchFamily="2" charset="2"/>
              <a:buNone/>
              <a:defRPr/>
            </a:pPr>
            <a:r>
              <a:rPr lang="tr-TR" sz="2700" dirty="0" smtClean="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260350"/>
            <a:ext cx="8642350" cy="6264275"/>
          </a:xfrm>
        </p:spPr>
        <p:txBody>
          <a:bodyPr/>
          <a:lstStyle/>
          <a:p>
            <a:pPr algn="just">
              <a:buFont typeface="Wingdings" pitchFamily="2" charset="2"/>
              <a:buNone/>
              <a:defRPr/>
            </a:pPr>
            <a:r>
              <a:rPr lang="tr-TR" dirty="0" smtClean="0"/>
              <a:t>		</a:t>
            </a:r>
            <a:r>
              <a:rPr lang="tr-TR" sz="4000" dirty="0" smtClean="0"/>
              <a:t>Yaygın çeşitler olan </a:t>
            </a:r>
            <a:r>
              <a:rPr lang="tr-TR" sz="4000" dirty="0" err="1" smtClean="0"/>
              <a:t>Chardonnay</a:t>
            </a:r>
            <a:r>
              <a:rPr lang="tr-TR" sz="4000" dirty="0" smtClean="0"/>
              <a:t>, </a:t>
            </a:r>
            <a:r>
              <a:rPr lang="tr-TR" sz="4000" dirty="0" err="1" smtClean="0"/>
              <a:t>Cabernet</a:t>
            </a:r>
            <a:r>
              <a:rPr lang="tr-TR" sz="4000" dirty="0" smtClean="0"/>
              <a:t> </a:t>
            </a:r>
            <a:r>
              <a:rPr lang="tr-TR" sz="4000" dirty="0" err="1" smtClean="0"/>
              <a:t>Sauvignon</a:t>
            </a:r>
            <a:r>
              <a:rPr lang="tr-TR" sz="4000" dirty="0" smtClean="0"/>
              <a:t>, </a:t>
            </a:r>
            <a:r>
              <a:rPr lang="tr-TR" sz="4000" dirty="0" err="1" smtClean="0"/>
              <a:t>Pinot</a:t>
            </a:r>
            <a:r>
              <a:rPr lang="tr-TR" sz="4000" dirty="0" smtClean="0"/>
              <a:t> </a:t>
            </a:r>
            <a:r>
              <a:rPr lang="tr-TR" sz="4000" dirty="0" err="1" smtClean="0"/>
              <a:t>noir</a:t>
            </a:r>
            <a:r>
              <a:rPr lang="tr-TR" sz="4000" dirty="0" smtClean="0"/>
              <a:t>, </a:t>
            </a:r>
            <a:r>
              <a:rPr lang="tr-TR" sz="4000" dirty="0" err="1" smtClean="0"/>
              <a:t>Riesling</a:t>
            </a:r>
            <a:r>
              <a:rPr lang="tr-TR" sz="4000" dirty="0" smtClean="0"/>
              <a:t>, </a:t>
            </a:r>
            <a:r>
              <a:rPr lang="tr-TR" sz="4000" dirty="0" err="1" smtClean="0"/>
              <a:t>Sauvignon</a:t>
            </a:r>
            <a:r>
              <a:rPr lang="tr-TR" sz="4000" dirty="0" smtClean="0"/>
              <a:t> </a:t>
            </a:r>
            <a:r>
              <a:rPr lang="tr-TR" sz="4000" dirty="0" err="1" smtClean="0"/>
              <a:t>blanc</a:t>
            </a:r>
            <a:r>
              <a:rPr lang="tr-TR" sz="4000" dirty="0" smtClean="0"/>
              <a:t> ve </a:t>
            </a:r>
            <a:r>
              <a:rPr lang="tr-TR" sz="4000" dirty="0" err="1" smtClean="0"/>
              <a:t>Sémillon</a:t>
            </a:r>
            <a:r>
              <a:rPr lang="tr-TR" sz="4000" dirty="0" smtClean="0"/>
              <a:t> hastalığa oldukça hassastırlar.</a:t>
            </a:r>
            <a:endParaRPr lang="tr-TR"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Rot="1" noChangeArrowheads="1"/>
          </p:cNvSpPr>
          <p:nvPr>
            <p:ph type="body" idx="4294967295"/>
          </p:nvPr>
        </p:nvSpPr>
        <p:spPr>
          <a:xfrm>
            <a:off x="0" y="260350"/>
            <a:ext cx="8785225" cy="6408738"/>
          </a:xfrm>
        </p:spPr>
        <p:txBody>
          <a:bodyPr/>
          <a:lstStyle/>
          <a:p>
            <a:pPr algn="just" eaLnBrk="1" hangingPunct="1">
              <a:buFont typeface="Wingdings" pitchFamily="2" charset="2"/>
              <a:buNone/>
              <a:defRPr/>
            </a:pPr>
            <a:r>
              <a:rPr lang="tr-TR" dirty="0" smtClean="0"/>
              <a:t>		Sonuç olarak kışları soğuk geçen yerlerdeki asmaların hastalığa yakalanma şansları çok daha yüksektir. Don çatlaklarına ilave olarak aşı yerleri de enfeksiyon için uygun yerlerdir. </a:t>
            </a:r>
          </a:p>
          <a:p>
            <a:pPr algn="just" eaLnBrk="1" hangingPunct="1">
              <a:buFont typeface="Wingdings" pitchFamily="2" charset="2"/>
              <a:buNone/>
              <a:defRPr/>
            </a:pPr>
            <a:r>
              <a:rPr lang="tr-TR" i="1" dirty="0" smtClean="0"/>
              <a:t>		A. </a:t>
            </a:r>
            <a:r>
              <a:rPr lang="tr-TR" i="1" dirty="0" err="1" smtClean="0"/>
              <a:t>vitis</a:t>
            </a:r>
            <a:r>
              <a:rPr lang="tr-TR" i="1" dirty="0" smtClean="0"/>
              <a:t> </a:t>
            </a:r>
            <a:r>
              <a:rPr lang="tr-TR" dirty="0" smtClean="0"/>
              <a:t>asmanın dal ve gövdesinde yaralarda tümör oluşturur. Galler daha çok gövdenin alt kısımlarında görülür, bununla birlikte dallarda, aşı yerinde ve tomurcukların anaçtan koparıldığı boğumlarda da tümör oluşabilmektedir.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0825" y="188913"/>
            <a:ext cx="8594725" cy="6335712"/>
          </a:xfrm>
        </p:spPr>
        <p:txBody>
          <a:bodyPr/>
          <a:lstStyle/>
          <a:p>
            <a:pPr marL="0" indent="0" algn="just">
              <a:buFont typeface="Wingdings" pitchFamily="2" charset="2"/>
              <a:buNone/>
              <a:defRPr/>
            </a:pPr>
            <a:r>
              <a:rPr lang="tr-TR" sz="3600" dirty="0" smtClean="0"/>
              <a:t>Galler normalde ilk olarak yaz başlarında dikkati çeker. Yeni oluşmuş </a:t>
            </a:r>
            <a:r>
              <a:rPr lang="tr-TR" sz="3600" dirty="0" err="1" smtClean="0"/>
              <a:t>galler</a:t>
            </a:r>
            <a:r>
              <a:rPr lang="tr-TR" sz="3600" dirty="0" smtClean="0"/>
              <a:t> krem veya beyazdan açık yeşil renge kadar olan renklerde yumuşak dokular şeklindedir. Enfeksiyonlar yaralanmış gövde veya dalların </a:t>
            </a:r>
            <a:r>
              <a:rPr lang="tr-TR" sz="3600" dirty="0" err="1" smtClean="0"/>
              <a:t>kambiyum</a:t>
            </a:r>
            <a:r>
              <a:rPr lang="tr-TR" sz="3600" dirty="0" smtClean="0"/>
              <a:t> dokusunda başlar, bu dokularda hücreler </a:t>
            </a:r>
            <a:r>
              <a:rPr lang="tr-TR" sz="3600" dirty="0" err="1" smtClean="0"/>
              <a:t>enfekteli</a:t>
            </a:r>
            <a:r>
              <a:rPr lang="tr-TR" sz="3600" dirty="0" smtClean="0"/>
              <a:t> hücreler hızla çoğalır ve büyür bu da değişik büyüklüklerde </a:t>
            </a:r>
            <a:r>
              <a:rPr lang="tr-TR" sz="3600" dirty="0" err="1" smtClean="0"/>
              <a:t>gal</a:t>
            </a:r>
            <a:r>
              <a:rPr lang="tr-TR" sz="3600" dirty="0" smtClean="0"/>
              <a:t> oluşumuna yol açar. Galler sonbaharda kurur ve koyu bir renk alır ve </a:t>
            </a:r>
            <a:r>
              <a:rPr lang="tr-TR" sz="3600" dirty="0" err="1" smtClean="0"/>
              <a:t>nekrotikleşir</a:t>
            </a:r>
            <a:r>
              <a:rPr lang="tr-TR" sz="3600" dirty="0" smtClean="0"/>
              <a:t>. </a:t>
            </a:r>
          </a:p>
          <a:p>
            <a:pPr marL="0" indent="0">
              <a:buFont typeface="Wingdings" pitchFamily="2" charset="2"/>
              <a:buNone/>
              <a:defRPr/>
            </a:pP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594030" cy="6480720"/>
          </a:xfrm>
        </p:spPr>
        <p:txBody>
          <a:bodyPr/>
          <a:lstStyle/>
          <a:p>
            <a:pPr algn="just">
              <a:buNone/>
            </a:pPr>
            <a:r>
              <a:rPr lang="tr-TR" dirty="0" smtClean="0"/>
              <a:t>	</a:t>
            </a:r>
            <a:r>
              <a:rPr lang="tr-TR" sz="3500" dirty="0" smtClean="0"/>
              <a:t>Galler </a:t>
            </a:r>
            <a:r>
              <a:rPr lang="tr-TR" sz="3500" dirty="0" err="1" smtClean="0"/>
              <a:t>kambiyumda</a:t>
            </a:r>
            <a:r>
              <a:rPr lang="tr-TR" sz="3500" dirty="0" smtClean="0"/>
              <a:t> oluştuğundan sonradan oluşan </a:t>
            </a:r>
            <a:r>
              <a:rPr lang="tr-TR" sz="3500" dirty="0" err="1" smtClean="0"/>
              <a:t>vasküler</a:t>
            </a:r>
            <a:r>
              <a:rPr lang="tr-TR" sz="3500" dirty="0" smtClean="0"/>
              <a:t> doku gelişimi da etkilenir, bu yüzden besin akışı ve asmanın sağlığı da olumsuz etkilenir. </a:t>
            </a:r>
            <a:r>
              <a:rPr lang="tr-TR" sz="3500" i="1" dirty="0" smtClean="0"/>
              <a:t>A. </a:t>
            </a:r>
            <a:r>
              <a:rPr lang="tr-TR" sz="3500" i="1" dirty="0" err="1" smtClean="0"/>
              <a:t>vitis</a:t>
            </a:r>
            <a:r>
              <a:rPr lang="tr-TR" sz="3500" dirty="0" smtClean="0"/>
              <a:t> aşı yerinin sağlığını da bozabilir. Tarlada aşılanmış asmaların tesis edildiği bağlarda tümörler aşı yerinde gelişir, aşı tutumuna engel olur ve taze kalemin ölümüne sebep olur. </a:t>
            </a:r>
            <a:r>
              <a:rPr lang="tr-TR" sz="3500" dirty="0" err="1" smtClean="0"/>
              <a:t>Gal</a:t>
            </a:r>
            <a:r>
              <a:rPr lang="tr-TR" sz="3500" dirty="0" smtClean="0"/>
              <a:t> oluşumuna ek olarak </a:t>
            </a:r>
            <a:r>
              <a:rPr lang="tr-TR" sz="3500" i="1" dirty="0" smtClean="0"/>
              <a:t>A</a:t>
            </a:r>
            <a:r>
              <a:rPr lang="tr-TR" sz="3500" dirty="0" smtClean="0"/>
              <a:t>. </a:t>
            </a:r>
            <a:r>
              <a:rPr lang="tr-TR" sz="3500" i="1" dirty="0" err="1" smtClean="0"/>
              <a:t>vitis</a:t>
            </a:r>
            <a:r>
              <a:rPr lang="tr-TR" sz="3500" dirty="0" err="1" smtClean="0"/>
              <a:t>’in</a:t>
            </a:r>
            <a:r>
              <a:rPr lang="tr-TR" sz="3500" dirty="0" smtClean="0"/>
              <a:t> tümör oluşturan ve oluşturmayan </a:t>
            </a:r>
            <a:r>
              <a:rPr lang="tr-TR" sz="3500" dirty="0" err="1" smtClean="0"/>
              <a:t>strainleri</a:t>
            </a:r>
            <a:r>
              <a:rPr lang="tr-TR" sz="3500" dirty="0" smtClean="0"/>
              <a:t> genç asma köklerinde nekroza yol açar.</a:t>
            </a:r>
            <a:endParaRPr lang="tr-TR" sz="3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408712"/>
          </a:xfrm>
        </p:spPr>
        <p:txBody>
          <a:bodyPr/>
          <a:lstStyle/>
          <a:p>
            <a:pPr algn="just" eaLnBrk="1" hangingPunct="1">
              <a:buNone/>
              <a:defRPr/>
            </a:pPr>
            <a:r>
              <a:rPr lang="tr-TR" sz="3000" i="1" dirty="0" smtClean="0"/>
              <a:t>		A</a:t>
            </a:r>
            <a:r>
              <a:rPr lang="tr-TR" sz="3000" i="1" dirty="0" smtClean="0"/>
              <a:t>. </a:t>
            </a:r>
            <a:r>
              <a:rPr lang="tr-TR" sz="3000" i="1" dirty="0" err="1" smtClean="0"/>
              <a:t>vitis</a:t>
            </a:r>
            <a:r>
              <a:rPr lang="tr-TR" sz="3000" dirty="0" smtClean="0"/>
              <a:t> belirli yerlerde, küçük </a:t>
            </a:r>
            <a:r>
              <a:rPr lang="tr-TR" sz="3000" dirty="0" err="1" smtClean="0"/>
              <a:t>galler</a:t>
            </a:r>
            <a:r>
              <a:rPr lang="tr-TR" sz="3000" dirty="0" smtClean="0"/>
              <a:t> oluşturduysa asma yaşamasına </a:t>
            </a:r>
            <a:r>
              <a:rPr lang="tr-TR" sz="3000" dirty="0" err="1" smtClean="0"/>
              <a:t>vasküler</a:t>
            </a:r>
            <a:r>
              <a:rPr lang="tr-TR" sz="3000" dirty="0" smtClean="0"/>
              <a:t> sistem zarar gördüğünden gücünü kaybederek devam edebilir ve sonuçta verimde düşüklük görülür. Eğer </a:t>
            </a:r>
            <a:r>
              <a:rPr lang="tr-TR" sz="3000" dirty="0" err="1" smtClean="0"/>
              <a:t>galler</a:t>
            </a:r>
            <a:r>
              <a:rPr lang="tr-TR" sz="3000" dirty="0" smtClean="0"/>
              <a:t> asmayı sarmış ve büyükse bu sefer bitki geriye doğru ölüme gider ve sonuçta ölür.             </a:t>
            </a:r>
          </a:p>
          <a:p>
            <a:pPr algn="just" eaLnBrk="1" hangingPunct="1">
              <a:buNone/>
              <a:defRPr/>
            </a:pPr>
            <a:r>
              <a:rPr lang="tr-TR" sz="3000" i="1" dirty="0" smtClean="0"/>
              <a:t>		</a:t>
            </a:r>
            <a:r>
              <a:rPr lang="tr-TR" sz="3000" i="1" dirty="0" smtClean="0"/>
              <a:t>A</a:t>
            </a:r>
            <a:r>
              <a:rPr lang="tr-TR" sz="3000" i="1" dirty="0" smtClean="0"/>
              <a:t>. </a:t>
            </a:r>
            <a:r>
              <a:rPr lang="tr-TR" sz="3000" i="1" dirty="0" err="1" smtClean="0"/>
              <a:t>vitis</a:t>
            </a:r>
            <a:r>
              <a:rPr lang="tr-TR" sz="3000" i="1" dirty="0" smtClean="0"/>
              <a:t> </a:t>
            </a:r>
            <a:r>
              <a:rPr lang="tr-TR" sz="3000" dirty="0" smtClean="0"/>
              <a:t>topraktaki ölü asma dokularında yaşamasına devem eder. Kök nekrozunun asma ve kök gelişimini etkileyip etkilemediği bilinmemektedir, bununla birlikte patojene bir giriş noktası olarak hizmet eder. </a:t>
            </a:r>
            <a:r>
              <a:rPr lang="tr-TR" sz="3000" i="1" dirty="0" smtClean="0"/>
              <a:t>A. </a:t>
            </a:r>
            <a:r>
              <a:rPr lang="tr-TR" sz="3000" i="1" dirty="0" err="1" smtClean="0"/>
              <a:t>vitis</a:t>
            </a:r>
            <a:r>
              <a:rPr lang="tr-TR" sz="3000" dirty="0" smtClean="0"/>
              <a:t> bitkide sistemik olarak bulunur ve özsudan izole edilebilir. </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594030" cy="6336704"/>
          </a:xfrm>
        </p:spPr>
        <p:txBody>
          <a:bodyPr/>
          <a:lstStyle/>
          <a:p>
            <a:pPr algn="just" eaLnBrk="1" hangingPunct="1">
              <a:buNone/>
              <a:defRPr/>
            </a:pPr>
            <a:r>
              <a:rPr lang="tr-TR" sz="3300" b="1" dirty="0" smtClean="0"/>
              <a:t>Mücadele yöntemleri:</a:t>
            </a:r>
          </a:p>
          <a:p>
            <a:pPr algn="just" eaLnBrk="1" hangingPunct="1">
              <a:buNone/>
              <a:defRPr/>
            </a:pPr>
            <a:r>
              <a:rPr lang="tr-TR" sz="3300" b="1" dirty="0" smtClean="0"/>
              <a:t>	Karantina Önlemleri</a:t>
            </a:r>
            <a:endParaRPr lang="tr-TR" sz="3300" i="1" dirty="0" smtClean="0"/>
          </a:p>
          <a:p>
            <a:pPr algn="just" eaLnBrk="1" hangingPunct="1">
              <a:buNone/>
              <a:defRPr/>
            </a:pPr>
            <a:r>
              <a:rPr lang="tr-TR" sz="3300" i="1" dirty="0" smtClean="0"/>
              <a:t>		A. </a:t>
            </a:r>
            <a:r>
              <a:rPr lang="tr-TR" sz="3300" i="1" dirty="0" err="1" smtClean="0"/>
              <a:t>vitis</a:t>
            </a:r>
            <a:r>
              <a:rPr lang="tr-TR" sz="3300" dirty="0" smtClean="0"/>
              <a:t> 1995/3 sayılı İç Karantina tebliğinde yer almaktadır. Hastalık etmeni bakteri ile bulaşık veya enfekteli olan üretim materyalinin satış ve dağıtımı yasaktır. </a:t>
            </a:r>
          </a:p>
          <a:p>
            <a:pPr algn="just" eaLnBrk="1" hangingPunct="1">
              <a:buNone/>
              <a:defRPr/>
            </a:pPr>
            <a:r>
              <a:rPr lang="tr-TR" sz="3300" dirty="0" smtClean="0"/>
              <a:t>		Ayrıca Zirai mücadele ve Zirai Karantina Kanunu gereğince yeni kurulacak asma fidanlıklarında </a:t>
            </a:r>
            <a:r>
              <a:rPr lang="tr-TR" sz="3300" i="1" dirty="0" smtClean="0"/>
              <a:t>A. </a:t>
            </a:r>
            <a:r>
              <a:rPr lang="tr-TR" sz="3300" i="1" dirty="0" err="1" smtClean="0"/>
              <a:t>vitis</a:t>
            </a:r>
            <a:r>
              <a:rPr lang="tr-TR" sz="3300" dirty="0" smtClean="0"/>
              <a:t> riskine karşı en az 5 yıl süreyle bağcılık yapılmamış olması şartı aranır. </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4 Dikdörtgen"/>
          <p:cNvSpPr>
            <a:spLocks noChangeArrowheads="1"/>
          </p:cNvSpPr>
          <p:nvPr/>
        </p:nvSpPr>
        <p:spPr bwMode="auto">
          <a:xfrm>
            <a:off x="250825" y="260350"/>
            <a:ext cx="8642350" cy="6186488"/>
          </a:xfrm>
          <a:prstGeom prst="rect">
            <a:avLst/>
          </a:prstGeom>
          <a:noFill/>
          <a:ln w="9525">
            <a:noFill/>
            <a:miter lim="800000"/>
            <a:headEnd/>
            <a:tailEnd/>
          </a:ln>
        </p:spPr>
        <p:txBody>
          <a:bodyPr>
            <a:spAutoFit/>
          </a:bodyPr>
          <a:lstStyle/>
          <a:p>
            <a:pPr eaLnBrk="1" hangingPunct="1"/>
            <a:r>
              <a:rPr lang="tr-TR" altLang="tr-TR" sz="3600" b="1" dirty="0"/>
              <a:t>Kültürel önlemler</a:t>
            </a:r>
          </a:p>
          <a:p>
            <a:pPr eaLnBrk="1" hangingPunct="1">
              <a:buFont typeface="Wingdings" pitchFamily="2" charset="2"/>
              <a:buNone/>
            </a:pPr>
            <a:endParaRPr lang="tr-TR" altLang="tr-TR" sz="3600" dirty="0"/>
          </a:p>
          <a:p>
            <a:pPr algn="just" eaLnBrk="1" hangingPunct="1"/>
            <a:r>
              <a:rPr lang="tr-TR" altLang="tr-TR" sz="3600" dirty="0"/>
              <a:t>	Ağır ve su tutma kapasitesi yüksek olan topraklarda ve kış-ilkbahar donlarının yoğun görüldüğü yerlerde fidanlık ve bağ tesisinden kaçınılmalıdır.</a:t>
            </a:r>
          </a:p>
          <a:p>
            <a:pPr algn="just" eaLnBrk="1" hangingPunct="1"/>
            <a:r>
              <a:rPr lang="tr-TR" altLang="tr-TR" sz="3600" dirty="0"/>
              <a:t>	Hastalık belirtilerini taşımayan sertifikalı fidan, çelik ve kalem kullanılmalıdır.</a:t>
            </a:r>
          </a:p>
          <a:p>
            <a:pPr algn="just" eaLnBrk="1" hangingPunct="1"/>
            <a:r>
              <a:rPr lang="tr-TR" altLang="tr-TR" sz="3600" dirty="0"/>
              <a:t>	Hastalıklı bitkiler sökülerek imha edilmelidir.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522022" cy="6264696"/>
          </a:xfrm>
        </p:spPr>
        <p:txBody>
          <a:bodyPr/>
          <a:lstStyle/>
          <a:p>
            <a:pPr algn="just" eaLnBrk="1" hangingPunct="1">
              <a:defRPr/>
            </a:pPr>
            <a:r>
              <a:rPr lang="tr-TR" sz="3600" dirty="0" smtClean="0"/>
              <a:t>Budama, aşılama gibi yetiştirme tekniklerinin uygulanması sırasında kullanılan aletler her seferinde %10‟</a:t>
            </a:r>
            <a:r>
              <a:rPr lang="tr-TR" sz="3600" dirty="0" err="1" smtClean="0"/>
              <a:t>luk</a:t>
            </a:r>
            <a:r>
              <a:rPr lang="tr-TR" sz="3600" dirty="0" smtClean="0"/>
              <a:t> sodyum </a:t>
            </a:r>
            <a:r>
              <a:rPr lang="tr-TR" sz="3600" dirty="0" err="1" smtClean="0"/>
              <a:t>hipoklorite</a:t>
            </a:r>
            <a:r>
              <a:rPr lang="tr-TR" sz="3600" dirty="0" smtClean="0"/>
              <a:t> (çamaşır suyu) veya </a:t>
            </a:r>
            <a:r>
              <a:rPr lang="tr-TR" sz="3600" dirty="0" smtClean="0"/>
              <a:t>%3’lük </a:t>
            </a:r>
            <a:r>
              <a:rPr lang="tr-TR" sz="3600" dirty="0" smtClean="0"/>
              <a:t>lizol’e batırılarak dezenfekte edilmelidir.</a:t>
            </a:r>
          </a:p>
          <a:p>
            <a:pPr algn="just" eaLnBrk="1" hangingPunct="1">
              <a:defRPr/>
            </a:pPr>
            <a:r>
              <a:rPr lang="tr-TR" sz="3600" dirty="0" smtClean="0"/>
              <a:t>Hasattan sonra gövde ve dallardaki urlar bıçakla iyice temizlendikten sonra </a:t>
            </a:r>
            <a:r>
              <a:rPr lang="tr-TR" sz="3600" dirty="0" smtClean="0"/>
              <a:t>%5 </a:t>
            </a:r>
            <a:r>
              <a:rPr lang="tr-TR" sz="3600" dirty="0" smtClean="0"/>
              <a:t>oranında göztaşı eriyiği ve kuruduktan sonra da ardıç katranı sürülmelidir.</a:t>
            </a:r>
          </a:p>
          <a:p>
            <a:pPr>
              <a:buNone/>
            </a:pPr>
            <a:endParaRPr lang="tr-TR" dirty="0"/>
          </a:p>
        </p:txBody>
      </p:sp>
    </p:spTree>
  </p:cSld>
  <p:clrMapOvr>
    <a:masterClrMapping/>
  </p:clrMapOvr>
</p:sld>
</file>

<file path=ppt/theme/theme1.xml><?xml version="1.0" encoding="utf-8"?>
<a:theme xmlns:a="http://schemas.openxmlformats.org/drawingml/2006/main" name="Cam Katmanlar">
  <a:themeElements>
    <a:clrScheme name="Cam Katmanlar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Cam Katmanlar">
      <a:majorFont>
        <a:latin typeface="Arial Black"/>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m Katmanlar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Cam Katmanlar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Cam Katmanlar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Cam Katmanlar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Cam Katmanlar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Cam Katmanlar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Cam Katmanlar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Cam Katmanlar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384</TotalTime>
  <Words>309</Words>
  <Application>Microsoft Office PowerPoint</Application>
  <PresentationFormat>Ekran Gösterisi (4:3)</PresentationFormat>
  <Paragraphs>58</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Cam Katmanlar</vt:lpstr>
      <vt:lpstr>BAĞLARDA GÖRÜLEN BAKTERİYEL VE VİRAL HASTALIKLAR </vt:lpstr>
      <vt:lpstr>Slayt 2</vt:lpstr>
      <vt:lpstr>Slayt 3</vt:lpstr>
      <vt:lpstr>Slayt 4</vt:lpstr>
      <vt:lpstr>Slayt 5</vt:lpstr>
      <vt:lpstr>Slayt 6</vt:lpstr>
      <vt:lpstr>Slayt 7</vt:lpstr>
      <vt:lpstr>Slayt 8</vt:lpstr>
      <vt:lpstr>Slayt 9</vt:lpstr>
      <vt:lpstr>Slayt 10</vt:lpstr>
      <vt:lpstr>Slayt 11</vt:lpstr>
      <vt:lpstr>Slayt 12</vt:lpstr>
      <vt:lpstr>Pierce Hastalığı</vt:lpstr>
      <vt:lpstr>Slayt 14</vt:lpstr>
      <vt:lpstr>Slayt 15</vt:lpstr>
      <vt:lpstr>Slayt 16</vt:lpstr>
      <vt:lpstr>ASMALARDA SARILIK HASTALIKLARI</vt:lpstr>
      <vt:lpstr>Slayt 18</vt:lpstr>
      <vt:lpstr>Slayt 19</vt:lpstr>
      <vt:lpstr>Slayt 20</vt:lpstr>
      <vt:lpstr>Slayt 21</vt:lpstr>
      <vt:lpstr>Slayt 22</vt:lpstr>
      <vt:lpstr>Slayt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OZARFLO</dc:creator>
  <cp:lastModifiedBy>OZARFLOADA</cp:lastModifiedBy>
  <cp:revision>100</cp:revision>
  <dcterms:created xsi:type="dcterms:W3CDTF">2009-05-06T12:06:31Z</dcterms:created>
  <dcterms:modified xsi:type="dcterms:W3CDTF">2018-03-09T16:09:00Z</dcterms:modified>
</cp:coreProperties>
</file>