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57" r:id="rId4"/>
    <p:sldId id="262" r:id="rId5"/>
    <p:sldId id="258" r:id="rId6"/>
    <p:sldId id="263" r:id="rId7"/>
    <p:sldId id="259" r:id="rId8"/>
    <p:sldId id="260" r:id="rId9"/>
    <p:sldId id="264" r:id="rId10"/>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10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E39A383F-7905-4D4E-BB56-7800EAD5A584}" type="datetimeFigureOut">
              <a:rPr lang="tr-TR" smtClean="0"/>
              <a:t>20.2.2018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A0E3E5D-E26B-4D44-A598-B0D8F6E4618E}" type="slidenum">
              <a:rPr lang="tr-TR" smtClean="0"/>
              <a:t>‹#›</a:t>
            </a:fld>
            <a:endParaRPr lang="tr-TR"/>
          </a:p>
        </p:txBody>
      </p:sp>
    </p:spTree>
    <p:extLst>
      <p:ext uri="{BB962C8B-B14F-4D97-AF65-F5344CB8AC3E}">
        <p14:creationId xmlns:p14="http://schemas.microsoft.com/office/powerpoint/2010/main" val="1695014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E39A383F-7905-4D4E-BB56-7800EAD5A584}" type="datetimeFigureOut">
              <a:rPr lang="tr-TR" smtClean="0"/>
              <a:t>20.2.2018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A0E3E5D-E26B-4D44-A598-B0D8F6E4618E}" type="slidenum">
              <a:rPr lang="tr-TR" smtClean="0"/>
              <a:t>‹#›</a:t>
            </a:fld>
            <a:endParaRPr lang="tr-TR"/>
          </a:p>
        </p:txBody>
      </p:sp>
    </p:spTree>
    <p:extLst>
      <p:ext uri="{BB962C8B-B14F-4D97-AF65-F5344CB8AC3E}">
        <p14:creationId xmlns:p14="http://schemas.microsoft.com/office/powerpoint/2010/main" val="3108479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E39A383F-7905-4D4E-BB56-7800EAD5A584}" type="datetimeFigureOut">
              <a:rPr lang="tr-TR" smtClean="0"/>
              <a:t>20.2.2018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A0E3E5D-E26B-4D44-A598-B0D8F6E4618E}" type="slidenum">
              <a:rPr lang="tr-TR" smtClean="0"/>
              <a:t>‹#›</a:t>
            </a:fld>
            <a:endParaRPr lang="tr-TR"/>
          </a:p>
        </p:txBody>
      </p:sp>
    </p:spTree>
    <p:extLst>
      <p:ext uri="{BB962C8B-B14F-4D97-AF65-F5344CB8AC3E}">
        <p14:creationId xmlns:p14="http://schemas.microsoft.com/office/powerpoint/2010/main" val="4159252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E39A383F-7905-4D4E-BB56-7800EAD5A584}" type="datetimeFigureOut">
              <a:rPr lang="tr-TR" smtClean="0"/>
              <a:t>20.2.2018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A0E3E5D-E26B-4D44-A598-B0D8F6E4618E}" type="slidenum">
              <a:rPr lang="tr-TR" smtClean="0"/>
              <a:t>‹#›</a:t>
            </a:fld>
            <a:endParaRPr lang="tr-TR"/>
          </a:p>
        </p:txBody>
      </p:sp>
    </p:spTree>
    <p:extLst>
      <p:ext uri="{BB962C8B-B14F-4D97-AF65-F5344CB8AC3E}">
        <p14:creationId xmlns:p14="http://schemas.microsoft.com/office/powerpoint/2010/main" val="1431798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E39A383F-7905-4D4E-BB56-7800EAD5A584}" type="datetimeFigureOut">
              <a:rPr lang="tr-TR" smtClean="0"/>
              <a:t>20.2.2018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A0E3E5D-E26B-4D44-A598-B0D8F6E4618E}" type="slidenum">
              <a:rPr lang="tr-TR" smtClean="0"/>
              <a:t>‹#›</a:t>
            </a:fld>
            <a:endParaRPr lang="tr-TR"/>
          </a:p>
        </p:txBody>
      </p:sp>
    </p:spTree>
    <p:extLst>
      <p:ext uri="{BB962C8B-B14F-4D97-AF65-F5344CB8AC3E}">
        <p14:creationId xmlns:p14="http://schemas.microsoft.com/office/powerpoint/2010/main" val="988086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E39A383F-7905-4D4E-BB56-7800EAD5A584}" type="datetimeFigureOut">
              <a:rPr lang="tr-TR" smtClean="0"/>
              <a:t>20.2.2018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2A0E3E5D-E26B-4D44-A598-B0D8F6E4618E}" type="slidenum">
              <a:rPr lang="tr-TR" smtClean="0"/>
              <a:t>‹#›</a:t>
            </a:fld>
            <a:endParaRPr lang="tr-TR"/>
          </a:p>
        </p:txBody>
      </p:sp>
    </p:spTree>
    <p:extLst>
      <p:ext uri="{BB962C8B-B14F-4D97-AF65-F5344CB8AC3E}">
        <p14:creationId xmlns:p14="http://schemas.microsoft.com/office/powerpoint/2010/main" val="12830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E39A383F-7905-4D4E-BB56-7800EAD5A584}" type="datetimeFigureOut">
              <a:rPr lang="tr-TR" smtClean="0"/>
              <a:t>20.2.2018</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2A0E3E5D-E26B-4D44-A598-B0D8F6E4618E}" type="slidenum">
              <a:rPr lang="tr-TR" smtClean="0"/>
              <a:t>‹#›</a:t>
            </a:fld>
            <a:endParaRPr lang="tr-TR"/>
          </a:p>
        </p:txBody>
      </p:sp>
    </p:spTree>
    <p:extLst>
      <p:ext uri="{BB962C8B-B14F-4D97-AF65-F5344CB8AC3E}">
        <p14:creationId xmlns:p14="http://schemas.microsoft.com/office/powerpoint/2010/main" val="200254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E39A383F-7905-4D4E-BB56-7800EAD5A584}" type="datetimeFigureOut">
              <a:rPr lang="tr-TR" smtClean="0"/>
              <a:t>20.2.2018</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2A0E3E5D-E26B-4D44-A598-B0D8F6E4618E}" type="slidenum">
              <a:rPr lang="tr-TR" smtClean="0"/>
              <a:t>‹#›</a:t>
            </a:fld>
            <a:endParaRPr lang="tr-TR"/>
          </a:p>
        </p:txBody>
      </p:sp>
    </p:spTree>
    <p:extLst>
      <p:ext uri="{BB962C8B-B14F-4D97-AF65-F5344CB8AC3E}">
        <p14:creationId xmlns:p14="http://schemas.microsoft.com/office/powerpoint/2010/main" val="1482994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E39A383F-7905-4D4E-BB56-7800EAD5A584}" type="datetimeFigureOut">
              <a:rPr lang="tr-TR" smtClean="0"/>
              <a:t>20.2.2018</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2A0E3E5D-E26B-4D44-A598-B0D8F6E4618E}" type="slidenum">
              <a:rPr lang="tr-TR" smtClean="0"/>
              <a:t>‹#›</a:t>
            </a:fld>
            <a:endParaRPr lang="tr-TR"/>
          </a:p>
        </p:txBody>
      </p:sp>
    </p:spTree>
    <p:extLst>
      <p:ext uri="{BB962C8B-B14F-4D97-AF65-F5344CB8AC3E}">
        <p14:creationId xmlns:p14="http://schemas.microsoft.com/office/powerpoint/2010/main" val="2399361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E39A383F-7905-4D4E-BB56-7800EAD5A584}" type="datetimeFigureOut">
              <a:rPr lang="tr-TR" smtClean="0"/>
              <a:t>20.2.2018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2A0E3E5D-E26B-4D44-A598-B0D8F6E4618E}" type="slidenum">
              <a:rPr lang="tr-TR" smtClean="0"/>
              <a:t>‹#›</a:t>
            </a:fld>
            <a:endParaRPr lang="tr-TR"/>
          </a:p>
        </p:txBody>
      </p:sp>
    </p:spTree>
    <p:extLst>
      <p:ext uri="{BB962C8B-B14F-4D97-AF65-F5344CB8AC3E}">
        <p14:creationId xmlns:p14="http://schemas.microsoft.com/office/powerpoint/2010/main" val="2825660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E39A383F-7905-4D4E-BB56-7800EAD5A584}" type="datetimeFigureOut">
              <a:rPr lang="tr-TR" smtClean="0"/>
              <a:t>20.2.2018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2A0E3E5D-E26B-4D44-A598-B0D8F6E4618E}" type="slidenum">
              <a:rPr lang="tr-TR" smtClean="0"/>
              <a:t>‹#›</a:t>
            </a:fld>
            <a:endParaRPr lang="tr-TR"/>
          </a:p>
        </p:txBody>
      </p:sp>
    </p:spTree>
    <p:extLst>
      <p:ext uri="{BB962C8B-B14F-4D97-AF65-F5344CB8AC3E}">
        <p14:creationId xmlns:p14="http://schemas.microsoft.com/office/powerpoint/2010/main" val="1232447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9A383F-7905-4D4E-BB56-7800EAD5A584}" type="datetimeFigureOut">
              <a:rPr lang="tr-TR" smtClean="0"/>
              <a:t>20.2.2018</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0E3E5D-E26B-4D44-A598-B0D8F6E4618E}" type="slidenum">
              <a:rPr lang="tr-TR" smtClean="0"/>
              <a:t>‹#›</a:t>
            </a:fld>
            <a:endParaRPr lang="tr-TR"/>
          </a:p>
        </p:txBody>
      </p:sp>
    </p:spTree>
    <p:extLst>
      <p:ext uri="{BB962C8B-B14F-4D97-AF65-F5344CB8AC3E}">
        <p14:creationId xmlns:p14="http://schemas.microsoft.com/office/powerpoint/2010/main" val="37148508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0875" y="952500"/>
            <a:ext cx="5235999" cy="3562350"/>
          </a:xfrm>
          <a:prstGeom prst="rect">
            <a:avLst/>
          </a:prstGeom>
        </p:spPr>
      </p:pic>
      <p:sp>
        <p:nvSpPr>
          <p:cNvPr id="3" name="Metin kutusu 2"/>
          <p:cNvSpPr txBox="1"/>
          <p:nvPr/>
        </p:nvSpPr>
        <p:spPr>
          <a:xfrm>
            <a:off x="2008573" y="4957763"/>
            <a:ext cx="8060605" cy="1077218"/>
          </a:xfrm>
          <a:prstGeom prst="rect">
            <a:avLst/>
          </a:prstGeom>
          <a:noFill/>
        </p:spPr>
        <p:txBody>
          <a:bodyPr wrap="none" rtlCol="0">
            <a:spAutoFit/>
          </a:bodyPr>
          <a:lstStyle/>
          <a:p>
            <a:pPr algn="ctr"/>
            <a:r>
              <a:rPr lang="tr-TR" sz="3200" smtClean="0">
                <a:solidFill>
                  <a:schemeClr val="bg1"/>
                </a:solidFill>
              </a:rPr>
              <a:t>TEMSİL, ÖZNE KONUMU VE ANLAMLANDIRMA:</a:t>
            </a:r>
          </a:p>
          <a:p>
            <a:pPr algn="ctr"/>
            <a:r>
              <a:rPr lang="tr-TR" sz="3200" smtClean="0">
                <a:solidFill>
                  <a:schemeClr val="bg1"/>
                </a:solidFill>
              </a:rPr>
              <a:t>MICHEL FOUCAULT </a:t>
            </a:r>
            <a:endParaRPr lang="tr-TR" sz="3200">
              <a:solidFill>
                <a:schemeClr val="bg1"/>
              </a:solidFill>
            </a:endParaRPr>
          </a:p>
        </p:txBody>
      </p:sp>
    </p:spTree>
    <p:extLst>
      <p:ext uri="{BB962C8B-B14F-4D97-AF65-F5344CB8AC3E}">
        <p14:creationId xmlns:p14="http://schemas.microsoft.com/office/powerpoint/2010/main" val="2298465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828799" y="1998357"/>
            <a:ext cx="8896866" cy="2554545"/>
          </a:xfrm>
          <a:prstGeom prst="rect">
            <a:avLst/>
          </a:prstGeom>
        </p:spPr>
        <p:txBody>
          <a:bodyPr wrap="square">
            <a:spAutoFit/>
          </a:bodyPr>
          <a:lstStyle/>
          <a:p>
            <a:pPr algn="ctr"/>
            <a:r>
              <a:rPr lang="tr-TR" sz="3200" smtClean="0">
                <a:solidFill>
                  <a:schemeClr val="bg1"/>
                </a:solidFill>
              </a:rPr>
              <a:t>Temsil ve anlamlandırma süreçlerinin, belli bir kültürel metne nereden, nasıl bir konumdan baktığımız sorusundan bağımsız ele alınamayacağını söyleyen kuramcılar, kendi yaklaşımlarının merkezine “özne” (subject) kavramını yerleştirirler.</a:t>
            </a:r>
            <a:endParaRPr lang="tr-TR" sz="3200">
              <a:solidFill>
                <a:schemeClr val="bg1"/>
              </a:solidFill>
            </a:endParaRPr>
          </a:p>
        </p:txBody>
      </p:sp>
    </p:spTree>
    <p:extLst>
      <p:ext uri="{BB962C8B-B14F-4D97-AF65-F5344CB8AC3E}">
        <p14:creationId xmlns:p14="http://schemas.microsoft.com/office/powerpoint/2010/main" val="1148586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stretch>
            <a:fillRect/>
          </a:stretch>
        </p:blipFill>
        <p:spPr>
          <a:xfrm>
            <a:off x="7275004" y="1229345"/>
            <a:ext cx="4192066" cy="4694806"/>
          </a:xfrm>
          <a:prstGeom prst="rect">
            <a:avLst/>
          </a:prstGeom>
        </p:spPr>
      </p:pic>
      <p:sp>
        <p:nvSpPr>
          <p:cNvPr id="2" name="Dikdörtgen 1"/>
          <p:cNvSpPr/>
          <p:nvPr/>
        </p:nvSpPr>
        <p:spPr>
          <a:xfrm>
            <a:off x="749644" y="1229345"/>
            <a:ext cx="6096000" cy="4832092"/>
          </a:xfrm>
          <a:prstGeom prst="rect">
            <a:avLst/>
          </a:prstGeom>
        </p:spPr>
        <p:txBody>
          <a:bodyPr>
            <a:spAutoFit/>
          </a:bodyPr>
          <a:lstStyle/>
          <a:p>
            <a:pPr algn="ctr"/>
            <a:r>
              <a:rPr lang="en-GB" sz="280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Velázquez, bu tabloda, ressam ve modeli arasındaki geleneksel ilişkiyi tersine çevirmiştir. Portre resimleri karşısında izleyicinin konumu, ressamın resmi yaparkenki konumudur; resme ressamın durduğu yerden bakarız. </a:t>
            </a:r>
            <a:r>
              <a:rPr lang="en-GB" sz="2800" i="1"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Las Meninas</a:t>
            </a:r>
            <a:r>
              <a:rPr lang="en-GB" sz="280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’ta ise Velázquez bizi, ressamın değil, resmi yapılanların konumuna geçirir. </a:t>
            </a:r>
            <a:r>
              <a:rPr lang="tr-TR" sz="280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Bu, </a:t>
            </a:r>
            <a:r>
              <a:rPr lang="en-GB" sz="280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kraliyet çiftinin bir portresi değildir, çiftin kendi resimleri yapılırken gördüklerine dair bir resimdir. </a:t>
            </a:r>
            <a:endParaRPr lang="tr-TR" sz="2800">
              <a:solidFill>
                <a:schemeClr val="bg1"/>
              </a:solidFill>
            </a:endParaRPr>
          </a:p>
        </p:txBody>
      </p:sp>
    </p:spTree>
    <p:extLst>
      <p:ext uri="{BB962C8B-B14F-4D97-AF65-F5344CB8AC3E}">
        <p14:creationId xmlns:p14="http://schemas.microsoft.com/office/powerpoint/2010/main" val="3126329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799069" y="2032196"/>
            <a:ext cx="10643287" cy="2554545"/>
          </a:xfrm>
          <a:prstGeom prst="rect">
            <a:avLst/>
          </a:prstGeom>
        </p:spPr>
        <p:txBody>
          <a:bodyPr wrap="square">
            <a:spAutoFit/>
          </a:bodyPr>
          <a:lstStyle/>
          <a:p>
            <a:pPr algn="ctr">
              <a:spcAft>
                <a:spcPts val="800"/>
              </a:spcAft>
            </a:pPr>
            <a:r>
              <a:rPr lang="en-GB" sz="320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Foucault’ya göre bu resmin “anlamını”, görünen ve görünmeyen arasındaki karmaşık etkileşimi yorumlayan özneler, yani resme bakanlar belirler.</a:t>
            </a:r>
            <a:r>
              <a:rPr lang="tr-TR" sz="320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Y</a:t>
            </a:r>
            <a:r>
              <a:rPr lang="en-GB" sz="320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orumlayanlar olmadan, resmin kendi başına, sabit, tamamlanmış bir anlamı yoktur. Anlam, resimle ona bakan arasındaki diyalog yoluyla inşa edilir.</a:t>
            </a:r>
            <a:endParaRPr lang="tr-TR" sz="3200">
              <a:solidFill>
                <a:schemeClr val="bg1"/>
              </a:solidFill>
            </a:endParaRPr>
          </a:p>
        </p:txBody>
      </p:sp>
    </p:spTree>
    <p:extLst>
      <p:ext uri="{BB962C8B-B14F-4D97-AF65-F5344CB8AC3E}">
        <p14:creationId xmlns:p14="http://schemas.microsoft.com/office/powerpoint/2010/main" val="309958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55804" y="1507522"/>
            <a:ext cx="8452022" cy="3539430"/>
          </a:xfrm>
          <a:prstGeom prst="rect">
            <a:avLst/>
          </a:prstGeom>
        </p:spPr>
        <p:txBody>
          <a:bodyPr wrap="square">
            <a:spAutoFit/>
          </a:bodyPr>
          <a:lstStyle/>
          <a:p>
            <a:pPr algn="ctr">
              <a:spcAft>
                <a:spcPts val="800"/>
              </a:spcAft>
            </a:pPr>
            <a:r>
              <a:rPr lang="en-GB" sz="320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Temsil daima dahil ettikleri ve dışarıda bıraktıklarıyla gerçekliği belli bir çerçeve içinde bize sunar, yorumlayan özneleri belli bir konuma yerleştirir. Anlam repertuarının ne ölçüde sınırlanmış olduğunu tespit edebileceğimiz tek bir ölçüt yoktur; bu, bir kültürel metinden diğerine, metne bakan bir kişiden diğerine farklılaşabilir.  </a:t>
            </a:r>
            <a:endParaRPr lang="tr-TR"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23915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927655" y="2300070"/>
            <a:ext cx="8773297" cy="2062103"/>
          </a:xfrm>
          <a:prstGeom prst="rect">
            <a:avLst/>
          </a:prstGeom>
        </p:spPr>
        <p:txBody>
          <a:bodyPr wrap="square">
            <a:spAutoFit/>
          </a:bodyPr>
          <a:lstStyle/>
          <a:p>
            <a:pPr algn="ctr"/>
            <a:r>
              <a:rPr lang="tr-TR" sz="3200" smtClean="0">
                <a:solidFill>
                  <a:schemeClr val="bg1"/>
                </a:solidFill>
              </a:rPr>
              <a:t>Aşağıdaki iki haber fotoğrafı, toplumsal bir olaydaki taraflara ilişkin yorumlama biçimlerimizin fotoğrafların bize sundukları özne pozisyonlarından ne ölçüde etkilenebileceğini gösterir. </a:t>
            </a:r>
            <a:endParaRPr lang="tr-TR" sz="3200">
              <a:solidFill>
                <a:schemeClr val="bg1"/>
              </a:solidFill>
            </a:endParaRPr>
          </a:p>
        </p:txBody>
      </p:sp>
    </p:spTree>
    <p:extLst>
      <p:ext uri="{BB962C8B-B14F-4D97-AF65-F5344CB8AC3E}">
        <p14:creationId xmlns:p14="http://schemas.microsoft.com/office/powerpoint/2010/main" val="3989695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7424" y="1125288"/>
            <a:ext cx="5364189" cy="4657675"/>
          </a:xfrm>
          <a:prstGeom prst="rect">
            <a:avLst/>
          </a:prstGeom>
        </p:spPr>
      </p:pic>
      <p:sp>
        <p:nvSpPr>
          <p:cNvPr id="2" name="Dikdörtgen 1"/>
          <p:cNvSpPr/>
          <p:nvPr/>
        </p:nvSpPr>
        <p:spPr>
          <a:xfrm>
            <a:off x="469557" y="1253522"/>
            <a:ext cx="5115697" cy="4401205"/>
          </a:xfrm>
          <a:prstGeom prst="rect">
            <a:avLst/>
          </a:prstGeom>
        </p:spPr>
        <p:txBody>
          <a:bodyPr wrap="square">
            <a:spAutoFit/>
          </a:bodyPr>
          <a:lstStyle/>
          <a:p>
            <a:pPr algn="ctr"/>
            <a:r>
              <a:rPr lang="en-GB" sz="280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İlk fotoğrafta, fotoğrafçı öyle bir konumdadır ki, bizi polisin bakış açısından olayı görmeye yönlendirir: Dört duvar arasında, tek başına duran bir polis ve ona taş atarak saldırmakta olan hareket halinde bir kalabalık. Olayın tek bir anına ilişkin fotoğraf, bütünü temsil eden bir statü kazanır.</a:t>
            </a:r>
            <a:endParaRPr lang="tr-TR" sz="2800">
              <a:solidFill>
                <a:schemeClr val="bg1"/>
              </a:solidFill>
            </a:endParaRPr>
          </a:p>
        </p:txBody>
      </p:sp>
    </p:spTree>
    <p:extLst>
      <p:ext uri="{BB962C8B-B14F-4D97-AF65-F5344CB8AC3E}">
        <p14:creationId xmlns:p14="http://schemas.microsoft.com/office/powerpoint/2010/main" val="4106921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5508" y="481576"/>
            <a:ext cx="4389120" cy="3291840"/>
          </a:xfrm>
          <a:prstGeom prst="rect">
            <a:avLst/>
          </a:prstGeom>
        </p:spPr>
      </p:pic>
      <p:sp>
        <p:nvSpPr>
          <p:cNvPr id="2" name="Dikdörtgen 1"/>
          <p:cNvSpPr/>
          <p:nvPr/>
        </p:nvSpPr>
        <p:spPr>
          <a:xfrm>
            <a:off x="725517" y="4068903"/>
            <a:ext cx="10429103" cy="2677656"/>
          </a:xfrm>
          <a:prstGeom prst="rect">
            <a:avLst/>
          </a:prstGeom>
        </p:spPr>
        <p:txBody>
          <a:bodyPr wrap="square">
            <a:spAutoFit/>
          </a:bodyPr>
          <a:lstStyle/>
          <a:p>
            <a:pPr algn="ctr"/>
            <a:r>
              <a:rPr lang="en-GB" sz="280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İkinci fotoğrafta, kasklı, gaz maskeli ve silahlı polis timinin üzerine yürümekte olduğu, ellerini havaya kaldırmış durumdaki bir kişinin konumundan fotoğrafa bakarız. Sivil görünümlü kişinin tehlike arz eden bir yanı yoktur, yolda öylece yürümekte gibidir. Tüm ekipmanlarını donanmış polis timinin kararlı adımlarıyla, üzerine silah doğrultulmuş kişinin korunmasızlığının yarattığı güç dengesizliği çarpıcıdır. </a:t>
            </a:r>
            <a:endParaRPr lang="tr-TR" sz="2800">
              <a:solidFill>
                <a:schemeClr val="bg1"/>
              </a:solidFill>
            </a:endParaRPr>
          </a:p>
        </p:txBody>
      </p:sp>
    </p:spTree>
    <p:extLst>
      <p:ext uri="{BB962C8B-B14F-4D97-AF65-F5344CB8AC3E}">
        <p14:creationId xmlns:p14="http://schemas.microsoft.com/office/powerpoint/2010/main" val="2380158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889686" y="1854708"/>
            <a:ext cx="10577384" cy="3108543"/>
          </a:xfrm>
          <a:prstGeom prst="rect">
            <a:avLst/>
          </a:prstGeom>
        </p:spPr>
        <p:txBody>
          <a:bodyPr wrap="square">
            <a:spAutoFit/>
          </a:bodyPr>
          <a:lstStyle/>
          <a:p>
            <a:pPr algn="ctr"/>
            <a:r>
              <a:rPr lang="en-GB" sz="280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Bir habere baktığımızda, ilk planda sadece fotoğrafı değil, bu fotoğrafa eşlik eden altyazıları ve haberin başlığını da görür, daha sonra haberin kalanını okuruz. Altyazı, başlık ve haberin gövde metni gibi sözel unsurlar yoluyla, olayın belli boyutları ön plana çıkarır ya da geri plana iteriz, olan bitenler arasında nedensel bağlar kurarız, olay kişilerini adlandırmak için belli kavramlar kullanırız. Bunların tümü okurun haberi nasıl yorumlaması gerektiğine ilişkin bir anlam çerçevesi oluşturur.</a:t>
            </a:r>
            <a:endParaRPr lang="tr-TR" sz="2800">
              <a:solidFill>
                <a:schemeClr val="bg1"/>
              </a:solidFill>
            </a:endParaRPr>
          </a:p>
        </p:txBody>
      </p:sp>
    </p:spTree>
    <p:extLst>
      <p:ext uri="{BB962C8B-B14F-4D97-AF65-F5344CB8AC3E}">
        <p14:creationId xmlns:p14="http://schemas.microsoft.com/office/powerpoint/2010/main" val="1660983515"/>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411</Words>
  <Application>Microsoft Office PowerPoint</Application>
  <PresentationFormat>Geniş ekran</PresentationFormat>
  <Paragraphs>10</Paragraphs>
  <Slides>9</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9</vt:i4>
      </vt:variant>
    </vt:vector>
  </HeadingPairs>
  <TitlesOfParts>
    <vt:vector size="14" baseType="lpstr">
      <vt:lpstr>Arial</vt:lpstr>
      <vt:lpstr>Calibri</vt:lpstr>
      <vt:lpstr>Calibri Light</vt:lpstr>
      <vt:lpstr>Times New Roman</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O T</dc:creator>
  <cp:lastModifiedBy>O T</cp:lastModifiedBy>
  <cp:revision>8</cp:revision>
  <dcterms:created xsi:type="dcterms:W3CDTF">2018-02-20T12:51:07Z</dcterms:created>
  <dcterms:modified xsi:type="dcterms:W3CDTF">2018-02-20T14:43:05Z</dcterms:modified>
</cp:coreProperties>
</file>