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41"/>
  </p:handoutMasterIdLst>
  <p:sldIdLst>
    <p:sldId id="278" r:id="rId2"/>
    <p:sldId id="256" r:id="rId3"/>
    <p:sldId id="257" r:id="rId4"/>
    <p:sldId id="258" r:id="rId5"/>
    <p:sldId id="285" r:id="rId6"/>
    <p:sldId id="259" r:id="rId7"/>
    <p:sldId id="286" r:id="rId8"/>
    <p:sldId id="287" r:id="rId9"/>
    <p:sldId id="260" r:id="rId10"/>
    <p:sldId id="261" r:id="rId11"/>
    <p:sldId id="262" r:id="rId12"/>
    <p:sldId id="263" r:id="rId13"/>
    <p:sldId id="264" r:id="rId14"/>
    <p:sldId id="291" r:id="rId15"/>
    <p:sldId id="292" r:id="rId16"/>
    <p:sldId id="293" r:id="rId17"/>
    <p:sldId id="294" r:id="rId18"/>
    <p:sldId id="295" r:id="rId19"/>
    <p:sldId id="265" r:id="rId20"/>
    <p:sldId id="266" r:id="rId21"/>
    <p:sldId id="267" r:id="rId22"/>
    <p:sldId id="268" r:id="rId23"/>
    <p:sldId id="288" r:id="rId24"/>
    <p:sldId id="269" r:id="rId25"/>
    <p:sldId id="289" r:id="rId26"/>
    <p:sldId id="270" r:id="rId27"/>
    <p:sldId id="271" r:id="rId28"/>
    <p:sldId id="272" r:id="rId29"/>
    <p:sldId id="273" r:id="rId30"/>
    <p:sldId id="274" r:id="rId31"/>
    <p:sldId id="275" r:id="rId32"/>
    <p:sldId id="276" r:id="rId33"/>
    <p:sldId id="290" r:id="rId34"/>
    <p:sldId id="279" r:id="rId35"/>
    <p:sldId id="280" r:id="rId36"/>
    <p:sldId id="281" r:id="rId37"/>
    <p:sldId id="282" r:id="rId38"/>
    <p:sldId id="283" r:id="rId39"/>
    <p:sldId id="284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593" autoAdjust="0"/>
    <p:restoredTop sz="94660"/>
  </p:normalViewPr>
  <p:slideViewPr>
    <p:cSldViewPr>
      <p:cViewPr varScale="1">
        <p:scale>
          <a:sx n="77" d="100"/>
          <a:sy n="77" d="100"/>
        </p:scale>
        <p:origin x="-19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6CE02E-7857-4AF0-8900-25DB2CFEA5D4}" type="datetimeFigureOut">
              <a:rPr lang="tr-TR" smtClean="0"/>
              <a:t>21.12.2017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8B7343-EF11-4F15-B3D1-4BB235ADE7B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24E0-97E3-4763-869C-C2061D180276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CBE5A-555B-4F17-BD53-4C44F202819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24E0-97E3-4763-869C-C2061D180276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CBE5A-555B-4F17-BD53-4C44F2028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24E0-97E3-4763-869C-C2061D180276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CBE5A-555B-4F17-BD53-4C44F2028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24E0-97E3-4763-869C-C2061D180276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CBE5A-555B-4F17-BD53-4C44F2028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24E0-97E3-4763-869C-C2061D180276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CBE5A-555B-4F17-BD53-4C44F202819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24E0-97E3-4763-869C-C2061D180276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CBE5A-555B-4F17-BD53-4C44F2028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24E0-97E3-4763-869C-C2061D180276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CBE5A-555B-4F17-BD53-4C44F202819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24E0-97E3-4763-869C-C2061D180276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CBE5A-555B-4F17-BD53-4C44F2028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24E0-97E3-4763-869C-C2061D180276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CBE5A-555B-4F17-BD53-4C44F2028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24E0-97E3-4763-869C-C2061D180276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CBE5A-555B-4F17-BD53-4C44F202819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24E0-97E3-4763-869C-C2061D180276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CBE5A-555B-4F17-BD53-4C44F2028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77924E0-97E3-4763-869C-C2061D180276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A6CBE5A-555B-4F17-BD53-4C44F2028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Antikoagülan</a:t>
            </a:r>
            <a:r>
              <a:rPr lang="tr-TR" sz="3200" dirty="0" smtClean="0"/>
              <a:t> </a:t>
            </a:r>
            <a:r>
              <a:rPr lang="tr-TR" sz="3200" dirty="0" err="1" smtClean="0"/>
              <a:t>bifosfanat</a:t>
            </a:r>
            <a:r>
              <a:rPr lang="tr-TR" sz="3200" dirty="0" smtClean="0"/>
              <a:t> ve </a:t>
            </a:r>
            <a:r>
              <a:rPr lang="tr-TR" sz="3200" dirty="0" err="1" smtClean="0"/>
              <a:t>kortikosteroid</a:t>
            </a:r>
            <a:r>
              <a:rPr lang="tr-TR" sz="3200" dirty="0" smtClean="0"/>
              <a:t> kullanan hastalarda </a:t>
            </a:r>
            <a:r>
              <a:rPr lang="tr-TR" sz="3200" dirty="0" err="1" smtClean="0"/>
              <a:t>periodontal</a:t>
            </a:r>
            <a:r>
              <a:rPr lang="tr-TR" sz="3200" dirty="0" smtClean="0"/>
              <a:t> yaklaşım</a:t>
            </a:r>
            <a:endParaRPr lang="en-US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Prof.Dr.Elif</a:t>
            </a:r>
            <a:r>
              <a:rPr lang="tr-TR" dirty="0" smtClean="0"/>
              <a:t> ÜNSAL</a:t>
            </a:r>
          </a:p>
          <a:p>
            <a:endParaRPr lang="tr-TR" dirty="0"/>
          </a:p>
          <a:p>
            <a:r>
              <a:rPr lang="tr-TR" smtClean="0"/>
              <a:t>2017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7371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 süresince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Pıhtı formasyonunu ve stabilizasyonunu sağlamak önemli</a:t>
            </a:r>
          </a:p>
          <a:p>
            <a:endParaRPr lang="tr-TR" dirty="0" smtClean="0"/>
          </a:p>
          <a:p>
            <a:r>
              <a:rPr lang="tr-TR" dirty="0" smtClean="0"/>
              <a:t>Yaranın tam olarak kapatılması ve basınç </a:t>
            </a:r>
            <a:r>
              <a:rPr lang="tr-TR" dirty="0" err="1" smtClean="0"/>
              <a:t>hemorajiyi</a:t>
            </a:r>
            <a:r>
              <a:rPr lang="tr-TR" dirty="0" smtClean="0"/>
              <a:t> azaltır.</a:t>
            </a:r>
          </a:p>
          <a:p>
            <a:endParaRPr lang="tr-TR" dirty="0" smtClean="0"/>
          </a:p>
          <a:p>
            <a:r>
              <a:rPr lang="tr-TR" dirty="0" err="1" smtClean="0"/>
              <a:t>Oksidize</a:t>
            </a:r>
            <a:r>
              <a:rPr lang="tr-TR" dirty="0" smtClean="0"/>
              <a:t> selüloz veya saflaştırılmış sığır </a:t>
            </a:r>
            <a:r>
              <a:rPr lang="tr-TR" dirty="0" err="1" smtClean="0"/>
              <a:t>kollajeni</a:t>
            </a:r>
            <a:r>
              <a:rPr lang="tr-TR" dirty="0" smtClean="0"/>
              <a:t> cerrahi uygulanan alanların üstüne veya çekim soketlerine yerleştirilebilir.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0760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Antifibronilitik</a:t>
            </a:r>
            <a:r>
              <a:rPr lang="tr-TR" dirty="0" smtClean="0"/>
              <a:t> ajanlar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Amicar</a:t>
            </a:r>
            <a:r>
              <a:rPr lang="tr-TR" b="1" dirty="0" smtClean="0"/>
              <a:t> (E- </a:t>
            </a:r>
            <a:r>
              <a:rPr lang="tr-TR" b="1" dirty="0" err="1" smtClean="0"/>
              <a:t>aminocaproic</a:t>
            </a:r>
            <a:r>
              <a:rPr lang="tr-TR" b="1" dirty="0" smtClean="0"/>
              <a:t> </a:t>
            </a:r>
            <a:r>
              <a:rPr lang="tr-TR" b="1" dirty="0" err="1" smtClean="0"/>
              <a:t>asid</a:t>
            </a:r>
            <a:r>
              <a:rPr lang="tr-TR" b="1" dirty="0" smtClean="0"/>
              <a:t>) </a:t>
            </a:r>
            <a:r>
              <a:rPr lang="tr-TR" dirty="0" smtClean="0"/>
              <a:t>oral veya IV verilebilir. Bu ajan pıhtının çözünürlüğünü </a:t>
            </a:r>
            <a:r>
              <a:rPr lang="tr-TR" dirty="0" err="1" smtClean="0"/>
              <a:t>inhibe</a:t>
            </a:r>
            <a:r>
              <a:rPr lang="tr-TR" dirty="0" smtClean="0"/>
              <a:t> eden bir ajandır.</a:t>
            </a:r>
          </a:p>
          <a:p>
            <a:endParaRPr lang="tr-TR" dirty="0" smtClean="0"/>
          </a:p>
          <a:p>
            <a:r>
              <a:rPr lang="tr-TR" b="1" dirty="0" err="1" smtClean="0"/>
              <a:t>Tranexamic</a:t>
            </a:r>
            <a:r>
              <a:rPr lang="tr-TR" b="1" dirty="0" smtClean="0"/>
              <a:t> </a:t>
            </a:r>
            <a:r>
              <a:rPr lang="tr-TR" b="1" dirty="0" err="1" smtClean="0"/>
              <a:t>asid</a:t>
            </a:r>
            <a:r>
              <a:rPr lang="tr-TR" dirty="0" smtClean="0"/>
              <a:t>. </a:t>
            </a:r>
            <a:r>
              <a:rPr lang="tr-TR" dirty="0" err="1" smtClean="0"/>
              <a:t>Amicardan</a:t>
            </a:r>
            <a:r>
              <a:rPr lang="tr-TR" dirty="0" smtClean="0"/>
              <a:t> daha  </a:t>
            </a:r>
            <a:r>
              <a:rPr lang="tr-TR" dirty="0" err="1" smtClean="0"/>
              <a:t>potent</a:t>
            </a:r>
            <a:r>
              <a:rPr lang="tr-TR" dirty="0" smtClean="0"/>
              <a:t> </a:t>
            </a:r>
            <a:r>
              <a:rPr lang="tr-TR" dirty="0" err="1" smtClean="0"/>
              <a:t>antifibrinolitik</a:t>
            </a:r>
            <a:r>
              <a:rPr lang="tr-TR" dirty="0" smtClean="0"/>
              <a:t> ajandır. </a:t>
            </a:r>
            <a:r>
              <a:rPr lang="tr-TR" dirty="0" err="1" smtClean="0"/>
              <a:t>Periodontal</a:t>
            </a:r>
            <a:r>
              <a:rPr lang="tr-TR" dirty="0" smtClean="0"/>
              <a:t> cerrahi veya diş çekiminden sonra uygulanabilir. Gargara formu vardır  , cerrahiden sonra sistemik  olarak tek başına veya </a:t>
            </a:r>
            <a:r>
              <a:rPr lang="tr-TR" dirty="0" err="1" smtClean="0"/>
              <a:t>tranexamik</a:t>
            </a:r>
            <a:r>
              <a:rPr lang="tr-TR" dirty="0" smtClean="0"/>
              <a:t> </a:t>
            </a:r>
            <a:r>
              <a:rPr lang="tr-TR" dirty="0" err="1" smtClean="0"/>
              <a:t>asidle</a:t>
            </a:r>
            <a:r>
              <a:rPr lang="tr-TR" dirty="0" smtClean="0"/>
              <a:t> kombine kullanılabilir.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9228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Tüm </a:t>
            </a:r>
            <a:r>
              <a:rPr lang="tr-TR" dirty="0" err="1" smtClean="0"/>
              <a:t>koagülasyon</a:t>
            </a:r>
            <a:r>
              <a:rPr lang="tr-TR" dirty="0" smtClean="0"/>
              <a:t> bozuklukları </a:t>
            </a:r>
            <a:r>
              <a:rPr lang="tr-TR" dirty="0" err="1" smtClean="0"/>
              <a:t>herediter</a:t>
            </a:r>
            <a:r>
              <a:rPr lang="tr-TR" dirty="0" smtClean="0"/>
              <a:t> değildir.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Karaciğer hastalıkları (</a:t>
            </a:r>
            <a:r>
              <a:rPr lang="tr-TR" dirty="0" err="1" smtClean="0"/>
              <a:t>pıhtılamanın</a:t>
            </a:r>
            <a:r>
              <a:rPr lang="tr-TR" dirty="0" smtClean="0"/>
              <a:t> tüm basamaklarını etkileyebilir  çünkü </a:t>
            </a:r>
            <a:r>
              <a:rPr lang="tr-TR" dirty="0" err="1" smtClean="0"/>
              <a:t>koagülasyon</a:t>
            </a:r>
            <a:r>
              <a:rPr lang="tr-TR" dirty="0" smtClean="0"/>
              <a:t> faktörlerinin çoğu karaciğerden  sentezlenir ve uzaklaştırılır.</a:t>
            </a:r>
          </a:p>
          <a:p>
            <a:endParaRPr lang="tr-TR" dirty="0" smtClean="0"/>
          </a:p>
          <a:p>
            <a:r>
              <a:rPr lang="tr-TR" dirty="0" smtClean="0"/>
              <a:t>Uzun dönem alkol kullananlar, kronik hepatit hastaları  yetersiz </a:t>
            </a:r>
            <a:r>
              <a:rPr lang="tr-TR" dirty="0" err="1" smtClean="0"/>
              <a:t>koagülasyon</a:t>
            </a:r>
            <a:r>
              <a:rPr lang="tr-TR" dirty="0" smtClean="0"/>
              <a:t> gösterebilirler.</a:t>
            </a:r>
          </a:p>
          <a:p>
            <a:endParaRPr lang="tr-TR" dirty="0" smtClean="0"/>
          </a:p>
          <a:p>
            <a:r>
              <a:rPr lang="tr-TR" dirty="0" err="1" smtClean="0"/>
              <a:t>Malabsorbsiyon</a:t>
            </a:r>
            <a:r>
              <a:rPr lang="tr-TR" dirty="0" smtClean="0"/>
              <a:t> sendromlu hastalar  K </a:t>
            </a:r>
            <a:r>
              <a:rPr lang="tr-TR" dirty="0" err="1" smtClean="0"/>
              <a:t>vit</a:t>
            </a:r>
            <a:r>
              <a:rPr lang="tr-TR" dirty="0" smtClean="0"/>
              <a:t> emilimi yetersizdir  ya da uzun dönem antibiyotik kullanan hastalarda  barsak florası değişir ve K </a:t>
            </a:r>
            <a:r>
              <a:rPr lang="tr-TR" dirty="0" err="1" smtClean="0"/>
              <a:t>vit</a:t>
            </a:r>
            <a:r>
              <a:rPr lang="tr-TR" dirty="0" smtClean="0"/>
              <a:t>  üretimi değişir  ve bu da </a:t>
            </a:r>
            <a:r>
              <a:rPr lang="tr-TR" dirty="0" err="1" smtClean="0"/>
              <a:t>koagülasyonu</a:t>
            </a:r>
            <a:r>
              <a:rPr lang="tr-TR" dirty="0" smtClean="0"/>
              <a:t> bozabilir.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286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Karaciğer hastalığı olan hastalarda </a:t>
            </a:r>
            <a:r>
              <a:rPr lang="tr-TR" dirty="0" err="1" smtClean="0"/>
              <a:t>dental</a:t>
            </a:r>
            <a:r>
              <a:rPr lang="tr-TR" dirty="0" smtClean="0"/>
              <a:t> tedavi planlarken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Konsültasyon</a:t>
            </a:r>
          </a:p>
          <a:p>
            <a:r>
              <a:rPr lang="tr-TR" dirty="0" err="1" smtClean="0"/>
              <a:t>Lab</a:t>
            </a:r>
            <a:r>
              <a:rPr lang="tr-TR" dirty="0" smtClean="0"/>
              <a:t> değerlendirme PT, kanama zamanı, </a:t>
            </a:r>
            <a:r>
              <a:rPr lang="tr-TR" dirty="0" err="1" smtClean="0"/>
              <a:t>platelet</a:t>
            </a:r>
            <a:r>
              <a:rPr lang="tr-TR" dirty="0" smtClean="0"/>
              <a:t> sayısı, PTT (</a:t>
            </a:r>
            <a:r>
              <a:rPr lang="tr-TR" dirty="0" err="1" smtClean="0"/>
              <a:t>parsiyel</a:t>
            </a:r>
            <a:r>
              <a:rPr lang="tr-TR" dirty="0" smtClean="0"/>
              <a:t> </a:t>
            </a:r>
            <a:r>
              <a:rPr lang="tr-TR" dirty="0" err="1" smtClean="0"/>
              <a:t>protrombin</a:t>
            </a:r>
            <a:r>
              <a:rPr lang="tr-TR" smtClean="0"/>
              <a:t> zamanı)</a:t>
            </a:r>
            <a:endParaRPr lang="tr-TR" dirty="0" smtClean="0"/>
          </a:p>
          <a:p>
            <a:r>
              <a:rPr lang="tr-TR" dirty="0" smtClean="0"/>
              <a:t>Mümkün olduğunca </a:t>
            </a:r>
            <a:r>
              <a:rPr lang="tr-TR" dirty="0" err="1" smtClean="0"/>
              <a:t>konzervatif</a:t>
            </a:r>
            <a:r>
              <a:rPr lang="tr-TR" dirty="0" smtClean="0"/>
              <a:t> cerrahi olmayan </a:t>
            </a:r>
            <a:r>
              <a:rPr lang="tr-TR" dirty="0" err="1" smtClean="0"/>
              <a:t>periodontal</a:t>
            </a:r>
            <a:r>
              <a:rPr lang="tr-TR" dirty="0" smtClean="0"/>
              <a:t> tedavi</a:t>
            </a:r>
          </a:p>
          <a:p>
            <a:r>
              <a:rPr lang="tr-TR" dirty="0" smtClean="0"/>
              <a:t>Eğer cerrahi gerekiyorsa: INR;PT 2 den küçük olmalı basit cerrahi müdahalede  2,5 dan düşük INR güvenilir.</a:t>
            </a:r>
          </a:p>
          <a:p>
            <a:r>
              <a:rPr lang="tr-TR" dirty="0" err="1" smtClean="0"/>
              <a:t>Platelet</a:t>
            </a:r>
            <a:r>
              <a:rPr lang="tr-TR" dirty="0" smtClean="0"/>
              <a:t>  80000/ mm 3 üzerinde olmalı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4237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INR  </a:t>
            </a:r>
            <a:r>
              <a:rPr lang="tr-TR" dirty="0" err="1" smtClean="0"/>
              <a:t>international</a:t>
            </a:r>
            <a:r>
              <a:rPr lang="tr-TR" dirty="0" smtClean="0"/>
              <a:t> </a:t>
            </a:r>
            <a:r>
              <a:rPr lang="tr-TR" dirty="0" err="1" smtClean="0"/>
              <a:t>normalized</a:t>
            </a:r>
            <a:r>
              <a:rPr lang="tr-TR" dirty="0" smtClean="0"/>
              <a:t> </a:t>
            </a:r>
            <a:r>
              <a:rPr lang="tr-TR" dirty="0" err="1" smtClean="0"/>
              <a:t>ratio</a:t>
            </a:r>
            <a:r>
              <a:rPr lang="tr-TR" dirty="0" smtClean="0"/>
              <a:t>. “uluslararası standardize oran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INR  kanın pıhtılaşma süresini ifade etmek için kullanılan bir ölçüm birimidir. PT (</a:t>
            </a:r>
            <a:r>
              <a:rPr lang="tr-TR" b="1" dirty="0" err="1" smtClean="0"/>
              <a:t>protrombin</a:t>
            </a:r>
            <a:r>
              <a:rPr lang="tr-TR" b="1" dirty="0" smtClean="0"/>
              <a:t> zamanı) tahlili ile aynı işlevi görür. INR tahlil değerinin farkı, Dünya Sağlık Örgütü tarafından dünya çapında standart bir değer olarak belirlenmiş olmasıdır.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INR </a:t>
            </a:r>
            <a:r>
              <a:rPr lang="tr-TR" dirty="0" err="1" smtClean="0"/>
              <a:t>nin</a:t>
            </a:r>
            <a:r>
              <a:rPr lang="tr-TR" dirty="0" smtClean="0"/>
              <a:t> normal değer aralığı 0.8 – 1.1’dir. Bazı sağlık sorunları olan kişilere kanın damar içerisinde pıhtı atmasını engellemek için </a:t>
            </a:r>
            <a:r>
              <a:rPr lang="tr-TR" dirty="0" err="1" smtClean="0"/>
              <a:t>warfarin</a:t>
            </a:r>
            <a:r>
              <a:rPr lang="tr-TR" dirty="0" smtClean="0"/>
              <a:t> gibi kan inceltici ilaçlar verilir. Bu ilaçları kullanan kişilerin beklenen </a:t>
            </a:r>
            <a:r>
              <a:rPr lang="tr-TR" dirty="0" err="1" smtClean="0"/>
              <a:t>İnr</a:t>
            </a:r>
            <a:r>
              <a:rPr lang="tr-TR" dirty="0" smtClean="0"/>
              <a:t> değerleri 2.0 ile 3.0 arasıdır.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INR yüksekliği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Kanın olması gerekenden daha yavaş pıhtılaştığı anlamına gelir. Bu durumda kişinin iç kanama geçirmesi, diş eti vb. kanamaların kolaylaşması ve olası bir yaralanma halinde kanının durmaması riski büyür.</a:t>
            </a:r>
          </a:p>
          <a:p>
            <a:endParaRPr lang="tr-TR" dirty="0" smtClean="0"/>
          </a:p>
          <a:p>
            <a:pPr fontAlgn="base"/>
            <a:r>
              <a:rPr lang="tr-TR" dirty="0" smtClean="0"/>
              <a:t>Kan sulandırıcı ilaçların kullanımında </a:t>
            </a:r>
            <a:r>
              <a:rPr lang="tr-TR" dirty="0" err="1" smtClean="0"/>
              <a:t>İnr</a:t>
            </a:r>
            <a:r>
              <a:rPr lang="tr-TR" dirty="0" smtClean="0"/>
              <a:t> yüksekliği normal karşılansa da, bu durum kanama sorunları riskinde yine de artış oluşturacaktır.</a:t>
            </a:r>
          </a:p>
          <a:p>
            <a:pPr fontAlgn="base"/>
            <a:r>
              <a:rPr lang="tr-TR" dirty="0" err="1" smtClean="0"/>
              <a:t>İnr</a:t>
            </a:r>
            <a:r>
              <a:rPr lang="tr-TR" dirty="0" smtClean="0"/>
              <a:t> değeri ne kadar yüksekse kanama sorunu yaşanması ihtimali o kadar yüksek olur.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İNR düşüklüğü,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kanın olması gerekenden daha hızlı pıhtılaştığı anlamına gelir. </a:t>
            </a:r>
            <a:r>
              <a:rPr lang="tr-TR" dirty="0" err="1" smtClean="0"/>
              <a:t>İnr</a:t>
            </a:r>
            <a:r>
              <a:rPr lang="tr-TR" dirty="0" smtClean="0"/>
              <a:t> düşüklüğü olan kişilerde kanın damar içerisinde pıhtı atması (</a:t>
            </a:r>
            <a:r>
              <a:rPr lang="tr-TR" dirty="0" err="1" smtClean="0"/>
              <a:t>emboli</a:t>
            </a:r>
            <a:r>
              <a:rPr lang="tr-TR" dirty="0" smtClean="0"/>
              <a:t>) riski artar.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hastalarda temel “kan-sulandırıcı” ihtiyaçları için INR değeri 2.0 - 3.0 arasında olmalıdır. Pıhtı oluşma riski yüksek olan bazı hastalar için ise INR değeri 2.5 - 3.5 gibi daha yüksek olmalıdır. INR testi sonrası,sonuca bakarak anti </a:t>
            </a:r>
            <a:r>
              <a:rPr lang="tr-TR" dirty="0" err="1" smtClean="0"/>
              <a:t>koagulan</a:t>
            </a:r>
            <a:r>
              <a:rPr lang="tr-TR" dirty="0" smtClean="0"/>
              <a:t> tedavi alan hastaların ilaç düzeyleri ayarlanmaktadır..</a:t>
            </a:r>
          </a:p>
          <a:p>
            <a:endParaRPr lang="tr-TR" dirty="0" smtClean="0"/>
          </a:p>
          <a:p>
            <a:r>
              <a:rPr lang="tr-TR" dirty="0" smtClean="0"/>
              <a:t>INR testi tedavide kullanılan kan sulandırıcı ( </a:t>
            </a:r>
            <a:r>
              <a:rPr lang="tr-TR" dirty="0" err="1" smtClean="0"/>
              <a:t>antikoagulan</a:t>
            </a:r>
            <a:r>
              <a:rPr lang="tr-TR" dirty="0" smtClean="0"/>
              <a:t>) ilaçların etkinliğini izlemek amacıyla kullanılır.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Antikoagülan</a:t>
            </a:r>
            <a:r>
              <a:rPr lang="tr-TR" dirty="0" smtClean="0"/>
              <a:t> tedaviler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Anormal  pıhtılaşmanın en önemli nedenlerinden birisi  ilaç tedavileridir.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b="1" dirty="0" err="1" smtClean="0"/>
              <a:t>Kumarin</a:t>
            </a:r>
            <a:r>
              <a:rPr lang="tr-TR" b="1" dirty="0" smtClean="0"/>
              <a:t> </a:t>
            </a:r>
            <a:r>
              <a:rPr lang="tr-TR" b="1" dirty="0" err="1" smtClean="0"/>
              <a:t>derivativleri</a:t>
            </a:r>
            <a:r>
              <a:rPr lang="tr-TR" b="1" dirty="0" smtClean="0"/>
              <a:t>: </a:t>
            </a:r>
            <a:r>
              <a:rPr lang="tr-TR" b="1" dirty="0" err="1" smtClean="0"/>
              <a:t>Dikumarol</a:t>
            </a:r>
            <a:r>
              <a:rPr lang="tr-TR" b="1" dirty="0" smtClean="0"/>
              <a:t>,</a:t>
            </a:r>
            <a:r>
              <a:rPr lang="tr-TR" b="1" dirty="0" err="1" smtClean="0"/>
              <a:t>warfarin</a:t>
            </a:r>
            <a:endParaRPr lang="tr-TR" b="1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Bu ilaç grupları: </a:t>
            </a:r>
            <a:r>
              <a:rPr lang="tr-TR" dirty="0" err="1" smtClean="0"/>
              <a:t>prostetik</a:t>
            </a:r>
            <a:r>
              <a:rPr lang="tr-TR" dirty="0" smtClean="0"/>
              <a:t> kalp kapakçığı hastaları, MI;CVA veya </a:t>
            </a:r>
            <a:r>
              <a:rPr lang="tr-TR" dirty="0" err="1" smtClean="0"/>
              <a:t>tromboemboli</a:t>
            </a:r>
            <a:r>
              <a:rPr lang="tr-TR" dirty="0" smtClean="0"/>
              <a:t> hikayesi olan hastalara veriliyor. Bu ilaçlar </a:t>
            </a:r>
            <a:r>
              <a:rPr lang="tr-TR" dirty="0" err="1" smtClean="0"/>
              <a:t>vit</a:t>
            </a:r>
            <a:r>
              <a:rPr lang="tr-TR" dirty="0" smtClean="0"/>
              <a:t> K  antagonisti ve </a:t>
            </a:r>
            <a:r>
              <a:rPr lang="tr-TR" dirty="0" err="1" smtClean="0"/>
              <a:t>vit</a:t>
            </a:r>
            <a:r>
              <a:rPr lang="tr-TR" dirty="0" smtClean="0"/>
              <a:t> K bağımlı </a:t>
            </a:r>
            <a:r>
              <a:rPr lang="tr-TR" dirty="0" err="1" smtClean="0"/>
              <a:t>koagülasyon</a:t>
            </a:r>
            <a:r>
              <a:rPr lang="tr-TR" dirty="0" smtClean="0"/>
              <a:t> faktörlerini II,VII,IX ve X üretimini azaltıyor.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2920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Hemorajik</a:t>
            </a:r>
            <a:r>
              <a:rPr lang="tr-TR" dirty="0" smtClean="0"/>
              <a:t> sorunu olan hasta grupları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Hastalık veya kullandıkları ilaçlar sebebiyle kanama hikayesi olan  hastalar kanama riskini </a:t>
            </a:r>
            <a:r>
              <a:rPr lang="tr-TR" dirty="0" err="1" smtClean="0"/>
              <a:t>minimalize</a:t>
            </a:r>
            <a:r>
              <a:rPr lang="tr-TR" dirty="0" smtClean="0"/>
              <a:t> etmek için dikkatle takip edilmeli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1181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Antikoagülan</a:t>
            </a:r>
            <a:r>
              <a:rPr lang="tr-TR" dirty="0" smtClean="0"/>
              <a:t> tedavi etkinliği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PT testlerle takip ediliyor.</a:t>
            </a:r>
          </a:p>
          <a:p>
            <a:r>
              <a:rPr lang="tr-TR" dirty="0" err="1" smtClean="0"/>
              <a:t>Terapötik</a:t>
            </a:r>
            <a:r>
              <a:rPr lang="tr-TR" dirty="0" smtClean="0"/>
              <a:t> </a:t>
            </a:r>
            <a:r>
              <a:rPr lang="tr-TR" dirty="0" err="1" smtClean="0"/>
              <a:t>antikoagülan</a:t>
            </a:r>
            <a:r>
              <a:rPr lang="tr-TR" dirty="0" smtClean="0"/>
              <a:t>  seviyesi INR 2.0-3.0 </a:t>
            </a:r>
            <a:r>
              <a:rPr lang="tr-TR" dirty="0" err="1" smtClean="0"/>
              <a:t>ken</a:t>
            </a:r>
            <a:r>
              <a:rPr lang="tr-TR" dirty="0" smtClean="0"/>
              <a:t>  kalp kapakçık protezi taşıyan hastalarda INR 2.5-3.5 tur.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108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Periodontal</a:t>
            </a:r>
            <a:r>
              <a:rPr lang="tr-TR" dirty="0" smtClean="0"/>
              <a:t> tedavi için tavsiyeler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Konsültasyon: tıbbi problemin niteliği, ve gerekli </a:t>
            </a:r>
            <a:r>
              <a:rPr lang="tr-TR" dirty="0" err="1" smtClean="0"/>
              <a:t>antikoagülanın</a:t>
            </a:r>
            <a:r>
              <a:rPr lang="tr-TR" dirty="0" smtClean="0"/>
              <a:t> derecesi</a:t>
            </a:r>
          </a:p>
          <a:p>
            <a:endParaRPr lang="tr-TR" dirty="0" smtClean="0"/>
          </a:p>
          <a:p>
            <a:r>
              <a:rPr lang="tr-TR" b="1" dirty="0" smtClean="0"/>
              <a:t>INR değeri</a:t>
            </a:r>
            <a:r>
              <a:rPr lang="tr-TR" dirty="0" smtClean="0"/>
              <a:t>: </a:t>
            </a:r>
            <a:r>
              <a:rPr lang="tr-TR" dirty="0" err="1" smtClean="0"/>
              <a:t>infiltrasyon</a:t>
            </a:r>
            <a:r>
              <a:rPr lang="tr-TR" dirty="0" smtClean="0"/>
              <a:t> anestezi,  </a:t>
            </a:r>
            <a:r>
              <a:rPr lang="tr-TR" dirty="0" err="1" smtClean="0"/>
              <a:t>det</a:t>
            </a:r>
            <a:r>
              <a:rPr lang="tr-TR" dirty="0" smtClean="0"/>
              <a:t>, SCRP 3 den küçük INR. </a:t>
            </a:r>
          </a:p>
          <a:p>
            <a:endParaRPr lang="tr-TR" dirty="0" smtClean="0"/>
          </a:p>
          <a:p>
            <a:r>
              <a:rPr lang="tr-TR" dirty="0" smtClean="0"/>
              <a:t>Blok anestezi, minör  </a:t>
            </a:r>
            <a:r>
              <a:rPr lang="tr-TR" dirty="0" err="1" smtClean="0"/>
              <a:t>perodontal</a:t>
            </a:r>
            <a:r>
              <a:rPr lang="tr-TR" dirty="0" smtClean="0"/>
              <a:t> cerrahi,basit diş çekimi  2.0-2.5 dan az </a:t>
            </a:r>
          </a:p>
          <a:p>
            <a:endParaRPr lang="tr-TR" dirty="0" smtClean="0"/>
          </a:p>
          <a:p>
            <a:r>
              <a:rPr lang="tr-TR" dirty="0" err="1" smtClean="0"/>
              <a:t>Komplex</a:t>
            </a:r>
            <a:r>
              <a:rPr lang="tr-TR" dirty="0" smtClean="0"/>
              <a:t> </a:t>
            </a:r>
            <a:r>
              <a:rPr lang="tr-TR" dirty="0" err="1" smtClean="0"/>
              <a:t>cerrahi,çoklu</a:t>
            </a:r>
            <a:r>
              <a:rPr lang="tr-TR" dirty="0" smtClean="0"/>
              <a:t> çekim  INR  1.5-2.0 den düşük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4370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Tedavi sırasında ve sonrasında oluşacak kanama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Kanamanın  miktarı hakkında doktora bilgi verilmeli  buna göre hekim </a:t>
            </a:r>
            <a:r>
              <a:rPr lang="tr-TR" dirty="0" err="1" smtClean="0"/>
              <a:t>antikoagülan</a:t>
            </a:r>
            <a:r>
              <a:rPr lang="tr-TR" dirty="0" smtClean="0"/>
              <a:t> dozunda değişiklik yapabilir.</a:t>
            </a:r>
          </a:p>
          <a:p>
            <a:r>
              <a:rPr lang="tr-TR" dirty="0" err="1" smtClean="0"/>
              <a:t>Periodontal</a:t>
            </a:r>
            <a:r>
              <a:rPr lang="tr-TR" dirty="0" smtClean="0"/>
              <a:t> tedaviden 2-3 gün önce ilaç kesilir (</a:t>
            </a:r>
            <a:r>
              <a:rPr lang="tr-TR" dirty="0" err="1" smtClean="0"/>
              <a:t>warfarin</a:t>
            </a:r>
            <a:r>
              <a:rPr lang="tr-TR" dirty="0" smtClean="0"/>
              <a:t>  </a:t>
            </a:r>
            <a:r>
              <a:rPr lang="tr-TR" dirty="0" err="1" smtClean="0"/>
              <a:t>klirens</a:t>
            </a:r>
            <a:r>
              <a:rPr lang="tr-TR" dirty="0" smtClean="0"/>
              <a:t> yarılanma ömrü 36-42 saattir)</a:t>
            </a:r>
          </a:p>
          <a:p>
            <a:r>
              <a:rPr lang="tr-TR" dirty="0" smtClean="0"/>
              <a:t>INR tedavi gününde bakılmalı</a:t>
            </a:r>
          </a:p>
          <a:p>
            <a:r>
              <a:rPr lang="tr-TR" dirty="0" smtClean="0"/>
              <a:t>tedavi biter bitmez </a:t>
            </a:r>
            <a:r>
              <a:rPr lang="tr-TR" dirty="0" err="1" smtClean="0"/>
              <a:t>antikoagülana</a:t>
            </a:r>
            <a:r>
              <a:rPr lang="tr-TR" dirty="0" smtClean="0"/>
              <a:t> başlanmalı.</a:t>
            </a:r>
          </a:p>
          <a:p>
            <a:endParaRPr lang="tr-TR" dirty="0" smtClean="0"/>
          </a:p>
          <a:p>
            <a:r>
              <a:rPr lang="tr-TR" dirty="0" smtClean="0"/>
              <a:t>Teknik dikkatle uygulanmalı yara tamamen kapatılmalı, basınç. </a:t>
            </a:r>
            <a:r>
              <a:rPr lang="tr-TR" dirty="0" err="1" smtClean="0"/>
              <a:t>Oksidize</a:t>
            </a:r>
            <a:r>
              <a:rPr lang="tr-TR" dirty="0" smtClean="0"/>
              <a:t> selüloz, </a:t>
            </a:r>
            <a:r>
              <a:rPr lang="tr-TR" dirty="0" err="1" smtClean="0"/>
              <a:t>mikrofibrilar</a:t>
            </a:r>
            <a:r>
              <a:rPr lang="tr-TR" dirty="0" smtClean="0"/>
              <a:t> </a:t>
            </a:r>
            <a:r>
              <a:rPr lang="tr-TR" dirty="0" err="1" smtClean="0"/>
              <a:t>kollajen</a:t>
            </a:r>
            <a:r>
              <a:rPr lang="tr-TR" dirty="0" smtClean="0"/>
              <a:t>, </a:t>
            </a:r>
            <a:r>
              <a:rPr lang="tr-TR" dirty="0" err="1" smtClean="0"/>
              <a:t>topikal</a:t>
            </a:r>
            <a:r>
              <a:rPr lang="tr-TR" dirty="0" smtClean="0"/>
              <a:t> </a:t>
            </a:r>
            <a:r>
              <a:rPr lang="tr-TR" dirty="0" err="1" smtClean="0"/>
              <a:t>trombin</a:t>
            </a:r>
            <a:r>
              <a:rPr lang="tr-TR" dirty="0" smtClean="0"/>
              <a:t> , </a:t>
            </a:r>
            <a:r>
              <a:rPr lang="tr-TR" dirty="0" err="1" smtClean="0"/>
              <a:t>tranexamik</a:t>
            </a:r>
            <a:r>
              <a:rPr lang="tr-TR" dirty="0" smtClean="0"/>
              <a:t> </a:t>
            </a:r>
            <a:r>
              <a:rPr lang="tr-TR" dirty="0" err="1" smtClean="0"/>
              <a:t>asid</a:t>
            </a:r>
            <a:r>
              <a:rPr lang="tr-TR" dirty="0" smtClean="0"/>
              <a:t> devam eden kanama için kullanılabilir.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9134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Daha önceden  </a:t>
            </a:r>
            <a:r>
              <a:rPr lang="tr-TR" dirty="0" err="1" smtClean="0"/>
              <a:t>dental</a:t>
            </a:r>
            <a:r>
              <a:rPr lang="tr-TR" dirty="0" smtClean="0"/>
              <a:t> cerrahi tedavi öncesi ( </a:t>
            </a:r>
            <a:r>
              <a:rPr lang="tr-TR" dirty="0" err="1" smtClean="0"/>
              <a:t>antikoagülan</a:t>
            </a:r>
            <a:r>
              <a:rPr lang="tr-TR" dirty="0" smtClean="0"/>
              <a:t> op önce 7-10 gün, </a:t>
            </a:r>
            <a:r>
              <a:rPr lang="tr-TR" dirty="0" err="1" smtClean="0"/>
              <a:t>antiplatelet</a:t>
            </a:r>
            <a:r>
              <a:rPr lang="tr-TR" dirty="0" smtClean="0"/>
              <a:t>  3-5 gün )  tedavi kesilirdi. Ancak bu günümüzde hastanın genel sağlığını düşünerek  ilaç bırakılması önerilmiyor. </a:t>
            </a:r>
          </a:p>
          <a:p>
            <a:r>
              <a:rPr lang="tr-TR" dirty="0" err="1" smtClean="0"/>
              <a:t>Heparin</a:t>
            </a:r>
            <a:r>
              <a:rPr lang="tr-TR" dirty="0" smtClean="0"/>
              <a:t> kısa dönem </a:t>
            </a:r>
            <a:r>
              <a:rPr lang="tr-TR" dirty="0" err="1" smtClean="0"/>
              <a:t>antikoagülasyon</a:t>
            </a:r>
            <a:r>
              <a:rPr lang="tr-TR" dirty="0" smtClean="0"/>
              <a:t> için öneriliyor.  IV hastane ortamında veriliyor.  4-8 saat etkisi var . </a:t>
            </a:r>
            <a:r>
              <a:rPr lang="tr-TR" dirty="0" err="1" smtClean="0"/>
              <a:t>Periodontal</a:t>
            </a:r>
            <a:r>
              <a:rPr lang="tr-TR" dirty="0" smtClean="0"/>
              <a:t> tedavi çok nadir olarak bu hastaların tedavisinde yer buluyor.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Antiplatelet</a:t>
            </a:r>
            <a:r>
              <a:rPr lang="tr-TR" dirty="0" smtClean="0"/>
              <a:t>  tedavi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Asprin</a:t>
            </a:r>
            <a:r>
              <a:rPr lang="tr-TR" dirty="0" smtClean="0"/>
              <a:t> normal </a:t>
            </a:r>
            <a:r>
              <a:rPr lang="tr-TR" dirty="0" err="1" smtClean="0"/>
              <a:t>platelet</a:t>
            </a:r>
            <a:r>
              <a:rPr lang="tr-TR" dirty="0" smtClean="0"/>
              <a:t>  </a:t>
            </a:r>
            <a:r>
              <a:rPr lang="tr-TR" dirty="0" err="1" smtClean="0"/>
              <a:t>agregasyonu</a:t>
            </a:r>
            <a:r>
              <a:rPr lang="tr-TR" dirty="0" smtClean="0"/>
              <a:t> ile etkileşerek kanamaların uzamasına neden olabilir.</a:t>
            </a:r>
            <a:r>
              <a:rPr lang="tr-TR" dirty="0" err="1" smtClean="0"/>
              <a:t>Plateletlere</a:t>
            </a:r>
            <a:r>
              <a:rPr lang="tr-TR" dirty="0" smtClean="0"/>
              <a:t> geri dönüşmeyecek şekilde bağlanır ve  etkisi 4-7 gün sürer.</a:t>
            </a:r>
          </a:p>
          <a:p>
            <a:r>
              <a:rPr lang="tr-TR" dirty="0" smtClean="0"/>
              <a:t>Genelde günde 325 mg kullanılır kanama zamanını etkilemez.genelde düşük doz </a:t>
            </a:r>
            <a:r>
              <a:rPr lang="tr-TR" dirty="0" err="1" smtClean="0"/>
              <a:t>asprin</a:t>
            </a:r>
            <a:r>
              <a:rPr lang="tr-TR" dirty="0" smtClean="0"/>
              <a:t> alanlar </a:t>
            </a:r>
            <a:r>
              <a:rPr lang="tr-TR" dirty="0" err="1" smtClean="0"/>
              <a:t>periodontal</a:t>
            </a:r>
            <a:r>
              <a:rPr lang="tr-TR" dirty="0" smtClean="0"/>
              <a:t> tedavide ilacı kesmemize gerek yok. </a:t>
            </a:r>
          </a:p>
          <a:p>
            <a:r>
              <a:rPr lang="tr-TR" dirty="0" smtClean="0"/>
              <a:t>325 mg den yüksek olanlarda doktorla </a:t>
            </a:r>
            <a:r>
              <a:rPr lang="tr-TR" dirty="0" err="1" smtClean="0"/>
              <a:t>konsülte</a:t>
            </a:r>
            <a:r>
              <a:rPr lang="tr-TR" dirty="0" smtClean="0"/>
              <a:t> ederek operasyondan 7-10 gün önce kesilir.</a:t>
            </a:r>
          </a:p>
          <a:p>
            <a:r>
              <a:rPr lang="tr-TR" dirty="0" smtClean="0"/>
              <a:t>NSAID </a:t>
            </a:r>
            <a:r>
              <a:rPr lang="tr-TR" dirty="0" err="1" smtClean="0"/>
              <a:t>ler</a:t>
            </a:r>
            <a:r>
              <a:rPr lang="tr-TR" dirty="0" smtClean="0"/>
              <a:t> de  </a:t>
            </a:r>
            <a:r>
              <a:rPr lang="tr-TR" dirty="0" err="1" smtClean="0"/>
              <a:t>ibuprofen</a:t>
            </a:r>
            <a:r>
              <a:rPr lang="tr-TR" dirty="0" smtClean="0"/>
              <a:t> gibi  </a:t>
            </a:r>
            <a:r>
              <a:rPr lang="tr-TR" dirty="0" err="1" smtClean="0"/>
              <a:t>platelet</a:t>
            </a:r>
            <a:r>
              <a:rPr lang="tr-TR" dirty="0" smtClean="0"/>
              <a:t> fonksiyonunu engeller  </a:t>
            </a:r>
            <a:r>
              <a:rPr lang="tr-TR" dirty="0" err="1" smtClean="0"/>
              <a:t>reversible</a:t>
            </a:r>
            <a:r>
              <a:rPr lang="tr-TR" dirty="0" smtClean="0"/>
              <a:t> bağlanır etkisi geçici </a:t>
            </a:r>
          </a:p>
          <a:p>
            <a:r>
              <a:rPr lang="tr-TR" dirty="0"/>
              <a:t> </a:t>
            </a:r>
            <a:r>
              <a:rPr lang="tr-TR" dirty="0" smtClean="0"/>
              <a:t>Kanama zamanı değerlendirilmeli.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8314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Asprin</a:t>
            </a:r>
            <a:r>
              <a:rPr lang="tr-TR" dirty="0" smtClean="0"/>
              <a:t> verilmeyecek hasta grupları: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Antikoagülan</a:t>
            </a:r>
            <a:r>
              <a:rPr lang="tr-TR" dirty="0" smtClean="0"/>
              <a:t> alan hastalar</a:t>
            </a:r>
          </a:p>
          <a:p>
            <a:r>
              <a:rPr lang="tr-TR" dirty="0" smtClean="0"/>
              <a:t>Kanama eğilimi ile ilişkili hastalıklara sahip olanlar 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Trombositopenik</a:t>
            </a:r>
            <a:r>
              <a:rPr lang="tr-TR" dirty="0" smtClean="0"/>
              <a:t> </a:t>
            </a:r>
            <a:r>
              <a:rPr lang="tr-TR" dirty="0" err="1" smtClean="0"/>
              <a:t>purpura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Trombositopeni</a:t>
            </a:r>
            <a:r>
              <a:rPr lang="tr-TR" dirty="0" smtClean="0"/>
              <a:t> </a:t>
            </a:r>
            <a:r>
              <a:rPr lang="tr-TR" dirty="0" err="1" smtClean="0"/>
              <a:t>platelet</a:t>
            </a:r>
            <a:r>
              <a:rPr lang="tr-TR" dirty="0" smtClean="0"/>
              <a:t> sayısının 100000 altında olması bununla ilgili kanama </a:t>
            </a:r>
            <a:r>
              <a:rPr lang="tr-TR" dirty="0" err="1" smtClean="0"/>
              <a:t>idiyopatik</a:t>
            </a:r>
            <a:r>
              <a:rPr lang="tr-TR" dirty="0" smtClean="0"/>
              <a:t> </a:t>
            </a:r>
            <a:r>
              <a:rPr lang="tr-TR" dirty="0" err="1" smtClean="0"/>
              <a:t>trombositopenik</a:t>
            </a:r>
            <a:r>
              <a:rPr lang="tr-TR" dirty="0" smtClean="0"/>
              <a:t> </a:t>
            </a:r>
            <a:r>
              <a:rPr lang="tr-TR" dirty="0" err="1" smtClean="0"/>
              <a:t>purpurada</a:t>
            </a:r>
            <a:r>
              <a:rPr lang="tr-TR" dirty="0" smtClean="0"/>
              <a:t> radyasyon tedavisinde, </a:t>
            </a:r>
            <a:r>
              <a:rPr lang="tr-TR" dirty="0" err="1" smtClean="0"/>
              <a:t>miyelosupresif</a:t>
            </a:r>
            <a:r>
              <a:rPr lang="tr-TR" dirty="0" smtClean="0"/>
              <a:t> ilaç tedavisinde kemoterapi, lösemide enfeksiyonda olabilir.</a:t>
            </a:r>
          </a:p>
          <a:p>
            <a:r>
              <a:rPr lang="tr-TR" dirty="0" err="1" smtClean="0"/>
              <a:t>Purpura</a:t>
            </a:r>
            <a:r>
              <a:rPr lang="tr-TR" dirty="0" smtClean="0"/>
              <a:t>: </a:t>
            </a:r>
            <a:r>
              <a:rPr lang="tr-TR" dirty="0" err="1" smtClean="0"/>
              <a:t>Hemorajik</a:t>
            </a:r>
            <a:r>
              <a:rPr lang="tr-TR" dirty="0" smtClean="0"/>
              <a:t> hastalık gruplarından olup  kanın cilt ve  mukozalar içerisine dokuya sızması küçük </a:t>
            </a:r>
            <a:r>
              <a:rPr lang="tr-TR" dirty="0" err="1" smtClean="0"/>
              <a:t>peteşilerden</a:t>
            </a:r>
            <a:r>
              <a:rPr lang="tr-TR" dirty="0" smtClean="0"/>
              <a:t> </a:t>
            </a:r>
            <a:r>
              <a:rPr lang="tr-TR" dirty="0" err="1" smtClean="0"/>
              <a:t>ekimoza</a:t>
            </a:r>
            <a:r>
              <a:rPr lang="tr-TR" dirty="0" smtClean="0"/>
              <a:t> kadar giden tablo gösterir.</a:t>
            </a:r>
          </a:p>
          <a:p>
            <a:endParaRPr lang="tr-TR" dirty="0" smtClean="0"/>
          </a:p>
          <a:p>
            <a:r>
              <a:rPr lang="tr-TR" dirty="0" err="1" smtClean="0"/>
              <a:t>Periodontal</a:t>
            </a:r>
            <a:r>
              <a:rPr lang="tr-TR" dirty="0" smtClean="0"/>
              <a:t> tedavi : lokal faktörlerin uzaklaştırılıp </a:t>
            </a:r>
            <a:r>
              <a:rPr lang="tr-TR" dirty="0" err="1" smtClean="0"/>
              <a:t>enflamasyonun</a:t>
            </a:r>
            <a:r>
              <a:rPr lang="tr-TR" dirty="0" smtClean="0"/>
              <a:t> azaltılması   OHE</a:t>
            </a:r>
          </a:p>
          <a:p>
            <a:r>
              <a:rPr lang="tr-TR" dirty="0" smtClean="0"/>
              <a:t>SCRP 60000 , cerrahi için 80000 üstü</a:t>
            </a:r>
          </a:p>
          <a:p>
            <a:r>
              <a:rPr lang="tr-TR" dirty="0" smtClean="0"/>
              <a:t>Cerrahi öncesi transfüzyon gerekebilir.</a:t>
            </a:r>
          </a:p>
        </p:txBody>
      </p:sp>
    </p:spTree>
    <p:extLst>
      <p:ext uri="{BB962C8B-B14F-4D97-AF65-F5344CB8AC3E}">
        <p14:creationId xmlns="" xmlns:p14="http://schemas.microsoft.com/office/powerpoint/2010/main" val="416057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Lösemiler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Enfeksiyona yatkınlık, kanamaya </a:t>
            </a:r>
            <a:r>
              <a:rPr lang="tr-TR" dirty="0" err="1" smtClean="0"/>
              <a:t>eğilim,kemoterapi</a:t>
            </a:r>
            <a:r>
              <a:rPr lang="tr-TR" dirty="0" smtClean="0"/>
              <a:t> etkileri açısından </a:t>
            </a:r>
            <a:r>
              <a:rPr lang="tr-TR" dirty="0" err="1" smtClean="0"/>
              <a:t>periodontal</a:t>
            </a:r>
            <a:r>
              <a:rPr lang="tr-TR" dirty="0" smtClean="0"/>
              <a:t> tedavi değerlendirilmeli</a:t>
            </a:r>
          </a:p>
          <a:p>
            <a:r>
              <a:rPr lang="tr-TR" dirty="0" smtClean="0"/>
              <a:t>Medikal değerlendirme, kemoterapi öncesi </a:t>
            </a:r>
            <a:r>
              <a:rPr lang="tr-TR" dirty="0" err="1" smtClean="0"/>
              <a:t>periodontal</a:t>
            </a:r>
            <a:r>
              <a:rPr lang="tr-TR" dirty="0" smtClean="0"/>
              <a:t> tedavi planı </a:t>
            </a:r>
          </a:p>
          <a:p>
            <a:r>
              <a:rPr lang="tr-TR" dirty="0" err="1" smtClean="0"/>
              <a:t>Lab</a:t>
            </a:r>
            <a:r>
              <a:rPr lang="tr-TR" dirty="0" smtClean="0"/>
              <a:t> değerleri takip edilecek her tür müdahale öncesi </a:t>
            </a:r>
            <a:r>
              <a:rPr lang="tr-TR" dirty="0" err="1" smtClean="0"/>
              <a:t>antibiotik</a:t>
            </a:r>
            <a:endParaRPr lang="tr-TR" dirty="0" smtClean="0"/>
          </a:p>
          <a:p>
            <a:r>
              <a:rPr lang="tr-TR" dirty="0" smtClean="0"/>
              <a:t>Genel sağlık </a:t>
            </a:r>
            <a:r>
              <a:rPr lang="tr-TR" dirty="0" err="1" smtClean="0"/>
              <a:t>iyise</a:t>
            </a:r>
            <a:r>
              <a:rPr lang="tr-TR" dirty="0" smtClean="0"/>
              <a:t> kemoterapiden 10 gün önce gerekli diş çekimleri bitirilmeli</a:t>
            </a:r>
          </a:p>
          <a:p>
            <a:r>
              <a:rPr lang="tr-TR" dirty="0"/>
              <a:t> </a:t>
            </a:r>
            <a:r>
              <a:rPr lang="tr-TR" dirty="0" smtClean="0"/>
              <a:t>Genel durum iyiyse SCRP +CHX </a:t>
            </a:r>
          </a:p>
          <a:p>
            <a:r>
              <a:rPr lang="tr-TR" dirty="0" err="1" smtClean="0"/>
              <a:t>Trombositopeni</a:t>
            </a:r>
            <a:r>
              <a:rPr lang="tr-TR" dirty="0" smtClean="0"/>
              <a:t> nedeniyle olabilecek  potansiyel kanama izlenmeli  </a:t>
            </a:r>
            <a:r>
              <a:rPr lang="tr-TR" dirty="0" err="1" smtClean="0"/>
              <a:t>basınc</a:t>
            </a:r>
            <a:r>
              <a:rPr lang="tr-TR" dirty="0" smtClean="0"/>
              <a:t> ve  </a:t>
            </a:r>
            <a:r>
              <a:rPr lang="tr-TR" dirty="0" err="1" smtClean="0"/>
              <a:t>hemostatik</a:t>
            </a:r>
            <a:r>
              <a:rPr lang="tr-TR" dirty="0" smtClean="0"/>
              <a:t> ajanlar uygulanmalı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4327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Lösemi akut fazında sadece acil </a:t>
            </a:r>
            <a:r>
              <a:rPr lang="tr-TR" dirty="0" err="1" smtClean="0"/>
              <a:t>periodontal</a:t>
            </a:r>
            <a:r>
              <a:rPr lang="tr-TR" dirty="0" smtClean="0"/>
              <a:t> müdahale</a:t>
            </a:r>
          </a:p>
          <a:p>
            <a:r>
              <a:rPr lang="tr-TR" dirty="0" smtClean="0"/>
              <a:t>Oral ülserler ve </a:t>
            </a:r>
            <a:r>
              <a:rPr lang="tr-TR" dirty="0" err="1" smtClean="0"/>
              <a:t>mukositis</a:t>
            </a:r>
            <a:r>
              <a:rPr lang="tr-TR" dirty="0" smtClean="0"/>
              <a:t> için palyatif tedavi </a:t>
            </a:r>
            <a:r>
              <a:rPr lang="tr-TR" dirty="0" err="1" smtClean="0"/>
              <a:t>lidokain</a:t>
            </a:r>
            <a:r>
              <a:rPr lang="tr-TR" dirty="0" smtClean="0"/>
              <a:t>, </a:t>
            </a:r>
            <a:r>
              <a:rPr lang="tr-TR" dirty="0" err="1" smtClean="0"/>
              <a:t>sekonder</a:t>
            </a:r>
            <a:r>
              <a:rPr lang="tr-TR" dirty="0" smtClean="0"/>
              <a:t> </a:t>
            </a:r>
            <a:r>
              <a:rPr lang="tr-TR" dirty="0" err="1" smtClean="0"/>
              <a:t>inf</a:t>
            </a:r>
            <a:r>
              <a:rPr lang="tr-TR" dirty="0" smtClean="0"/>
              <a:t> için antibiyotik</a:t>
            </a:r>
          </a:p>
          <a:p>
            <a:r>
              <a:rPr lang="tr-TR" dirty="0" smtClean="0"/>
              <a:t>Oral </a:t>
            </a:r>
            <a:r>
              <a:rPr lang="tr-TR" dirty="0" err="1" smtClean="0"/>
              <a:t>kandidiasis</a:t>
            </a:r>
            <a:r>
              <a:rPr lang="tr-TR" dirty="0" smtClean="0"/>
              <a:t> </a:t>
            </a:r>
            <a:r>
              <a:rPr lang="tr-TR" dirty="0" err="1" smtClean="0"/>
              <a:t>nistatin</a:t>
            </a:r>
            <a:r>
              <a:rPr lang="tr-TR" dirty="0" smtClean="0"/>
              <a:t> </a:t>
            </a:r>
            <a:r>
              <a:rPr lang="tr-TR" dirty="0" err="1" smtClean="0"/>
              <a:t>suspansiyon</a:t>
            </a:r>
            <a:r>
              <a:rPr lang="tr-TR" dirty="0" smtClean="0"/>
              <a:t> </a:t>
            </a:r>
          </a:p>
          <a:p>
            <a:r>
              <a:rPr lang="tr-TR" dirty="0" smtClean="0"/>
              <a:t>Kronik lösemi için SCRP uygulanırken cerrahiden kaçınılıyor.</a:t>
            </a:r>
          </a:p>
          <a:p>
            <a:r>
              <a:rPr lang="tr-TR" dirty="0" smtClean="0"/>
              <a:t>Uygulama günü </a:t>
            </a:r>
            <a:r>
              <a:rPr lang="tr-TR" dirty="0" err="1" smtClean="0"/>
              <a:t>platelet</a:t>
            </a:r>
            <a:r>
              <a:rPr lang="tr-TR" dirty="0" smtClean="0"/>
              <a:t> sayımı ve kanama zamanına bakılmalı gerekirse randevu ertelenmeli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5942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Bifosfanatlar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Kanser tedavisinde ve </a:t>
            </a:r>
            <a:r>
              <a:rPr lang="tr-TR" dirty="0" err="1" smtClean="0"/>
              <a:t>osteopöröz</a:t>
            </a:r>
            <a:r>
              <a:rPr lang="tr-TR" dirty="0" smtClean="0"/>
              <a:t> tedavisinde kullanılıyorlar</a:t>
            </a:r>
          </a:p>
          <a:p>
            <a:endParaRPr lang="tr-TR" dirty="0" smtClean="0"/>
          </a:p>
          <a:p>
            <a:r>
              <a:rPr lang="tr-TR" dirty="0" smtClean="0"/>
              <a:t>IV ve oral yolla veriliyorlar.</a:t>
            </a:r>
          </a:p>
          <a:p>
            <a:endParaRPr lang="tr-TR" dirty="0" smtClean="0"/>
          </a:p>
          <a:p>
            <a:r>
              <a:rPr lang="tr-TR" dirty="0" err="1" smtClean="0"/>
              <a:t>Osteoklastik</a:t>
            </a:r>
            <a:r>
              <a:rPr lang="tr-TR" dirty="0" smtClean="0"/>
              <a:t> aktiviteyi azaltıyorlar ve  bu da daha az kemik </a:t>
            </a:r>
            <a:r>
              <a:rPr lang="tr-TR" dirty="0" err="1" smtClean="0"/>
              <a:t>rezorbsiyonu</a:t>
            </a:r>
            <a:r>
              <a:rPr lang="tr-TR" dirty="0" smtClean="0"/>
              <a:t>, daha az </a:t>
            </a:r>
            <a:r>
              <a:rPr lang="tr-TR" dirty="0" err="1" smtClean="0"/>
              <a:t>remodelinge,ve</a:t>
            </a:r>
            <a:r>
              <a:rPr lang="tr-TR" dirty="0" smtClean="0"/>
              <a:t> daha az kemik </a:t>
            </a:r>
            <a:r>
              <a:rPr lang="tr-TR" dirty="0" err="1" smtClean="0"/>
              <a:t>turnover</a:t>
            </a:r>
            <a:r>
              <a:rPr lang="tr-TR" dirty="0" smtClean="0"/>
              <a:t> </a:t>
            </a:r>
            <a:r>
              <a:rPr lang="tr-TR" dirty="0" err="1" smtClean="0"/>
              <a:t>ına</a:t>
            </a:r>
            <a:r>
              <a:rPr lang="tr-TR" dirty="0" smtClean="0"/>
              <a:t>  neden oluyor.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6546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Hastanın sistemik </a:t>
            </a:r>
            <a:r>
              <a:rPr lang="tr-TR" dirty="0" err="1" smtClean="0"/>
              <a:t>anamnezinde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Önceki cerrahi müdahale veya travmalardan sonra oluşan kanama hikayesi</a:t>
            </a:r>
          </a:p>
          <a:p>
            <a:endParaRPr lang="tr-TR" dirty="0" smtClean="0"/>
          </a:p>
          <a:p>
            <a:r>
              <a:rPr lang="tr-TR" dirty="0" smtClean="0"/>
              <a:t>Geçmiş ve mevcut ilaçları</a:t>
            </a:r>
          </a:p>
          <a:p>
            <a:endParaRPr lang="tr-TR" dirty="0" smtClean="0"/>
          </a:p>
          <a:p>
            <a:r>
              <a:rPr lang="tr-TR" dirty="0" smtClean="0"/>
              <a:t>Akrabalarındaki kanama problemlerinin varlığı</a:t>
            </a:r>
          </a:p>
          <a:p>
            <a:endParaRPr lang="tr-TR" dirty="0" smtClean="0"/>
          </a:p>
          <a:p>
            <a:r>
              <a:rPr lang="tr-TR" dirty="0" smtClean="0"/>
              <a:t>Potansiyel kanama  problemi ile ilişkili hastalıklar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6233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Bifosfanatların</a:t>
            </a:r>
            <a:r>
              <a:rPr lang="tr-TR" dirty="0" smtClean="0"/>
              <a:t> </a:t>
            </a:r>
            <a:r>
              <a:rPr lang="tr-TR" dirty="0" err="1" smtClean="0"/>
              <a:t>hidrokiapatit</a:t>
            </a:r>
            <a:r>
              <a:rPr lang="tr-TR" dirty="0" smtClean="0"/>
              <a:t> kristallerine yüksek </a:t>
            </a:r>
            <a:r>
              <a:rPr lang="tr-TR" dirty="0" err="1" smtClean="0"/>
              <a:t>afinitesi</a:t>
            </a:r>
            <a:r>
              <a:rPr lang="tr-TR" dirty="0" smtClean="0"/>
              <a:t> vardır.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 Sıkı bağlanması uzun süre  kemikte tutunmasını sağlar ve kemik </a:t>
            </a:r>
            <a:r>
              <a:rPr lang="tr-TR" dirty="0" err="1" smtClean="0"/>
              <a:t>rezorbe</a:t>
            </a:r>
            <a:r>
              <a:rPr lang="tr-TR" dirty="0" smtClean="0"/>
              <a:t> olunca tekrar aktif hale </a:t>
            </a:r>
            <a:r>
              <a:rPr lang="tr-TR" dirty="0" err="1" smtClean="0"/>
              <a:t>gelirler.bu</a:t>
            </a:r>
            <a:r>
              <a:rPr lang="tr-TR" dirty="0" smtClean="0"/>
              <a:t> uzun dönemde faydasını sağlarken vereceği zarar riskini de arttırır. </a:t>
            </a:r>
            <a:r>
              <a:rPr lang="tr-TR" dirty="0" err="1" smtClean="0"/>
              <a:t>Osteoklastik</a:t>
            </a:r>
            <a:r>
              <a:rPr lang="tr-TR" dirty="0" smtClean="0"/>
              <a:t> </a:t>
            </a:r>
            <a:r>
              <a:rPr lang="tr-TR" dirty="0" err="1" smtClean="0"/>
              <a:t>rezorbsiyonda</a:t>
            </a:r>
            <a:r>
              <a:rPr lang="tr-TR" dirty="0" smtClean="0"/>
              <a:t> sıkışan </a:t>
            </a:r>
            <a:r>
              <a:rPr lang="tr-TR" dirty="0" err="1" smtClean="0"/>
              <a:t>bifosfonat</a:t>
            </a:r>
            <a:r>
              <a:rPr lang="tr-TR" dirty="0" smtClean="0"/>
              <a:t> tekrar aktif olur </a:t>
            </a:r>
            <a:r>
              <a:rPr lang="tr-TR" dirty="0" err="1" smtClean="0"/>
              <a:t>osteoklastlara</a:t>
            </a:r>
            <a:r>
              <a:rPr lang="tr-TR" dirty="0" smtClean="0"/>
              <a:t> etki etmeye hazırlanır. </a:t>
            </a:r>
          </a:p>
          <a:p>
            <a:pPr marL="0" indent="0">
              <a:buNone/>
            </a:pPr>
            <a:r>
              <a:rPr lang="tr-TR" dirty="0" smtClean="0"/>
              <a:t>Fiziksel ve kimyasal özellikleri farklı </a:t>
            </a:r>
            <a:r>
              <a:rPr lang="tr-TR" dirty="0" err="1" smtClean="0"/>
              <a:t>bifosfanat</a:t>
            </a:r>
            <a:r>
              <a:rPr lang="tr-TR" dirty="0" smtClean="0"/>
              <a:t> grupları var (</a:t>
            </a:r>
            <a:r>
              <a:rPr lang="tr-TR" dirty="0" err="1" smtClean="0"/>
              <a:t>Aredia</a:t>
            </a:r>
            <a:r>
              <a:rPr lang="tr-TR" dirty="0" smtClean="0"/>
              <a:t>,</a:t>
            </a:r>
            <a:r>
              <a:rPr lang="tr-TR" dirty="0" err="1" smtClean="0"/>
              <a:t>Fosamax</a:t>
            </a:r>
            <a:r>
              <a:rPr lang="tr-TR" dirty="0" smtClean="0"/>
              <a:t>,</a:t>
            </a:r>
            <a:r>
              <a:rPr lang="tr-TR" dirty="0" err="1" smtClean="0"/>
              <a:t>Boniva</a:t>
            </a:r>
            <a:r>
              <a:rPr lang="tr-TR" dirty="0" smtClean="0"/>
              <a:t>, </a:t>
            </a:r>
            <a:r>
              <a:rPr lang="tr-TR" dirty="0" err="1" smtClean="0"/>
              <a:t>Actonel</a:t>
            </a:r>
            <a:r>
              <a:rPr lang="tr-TR" dirty="0" smtClean="0"/>
              <a:t> ,</a:t>
            </a:r>
            <a:r>
              <a:rPr lang="tr-TR" dirty="0" err="1" smtClean="0"/>
              <a:t>Zomera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 smtClean="0"/>
              <a:t>Enzim düzeyindeki etkinliği,bağlanma </a:t>
            </a:r>
            <a:r>
              <a:rPr lang="tr-TR" dirty="0" err="1" smtClean="0"/>
              <a:t>afinitesi</a:t>
            </a:r>
            <a:r>
              <a:rPr lang="tr-TR" dirty="0" smtClean="0"/>
              <a:t>,dağılım, </a:t>
            </a:r>
            <a:r>
              <a:rPr lang="tr-TR" dirty="0" err="1" smtClean="0"/>
              <a:t>akümülasyon</a:t>
            </a:r>
            <a:r>
              <a:rPr lang="tr-TR" dirty="0" smtClean="0"/>
              <a:t>, farklılıkları var</a:t>
            </a:r>
          </a:p>
          <a:p>
            <a:pPr marL="0" indent="0">
              <a:buNone/>
            </a:pPr>
            <a:r>
              <a:rPr lang="tr-TR" dirty="0" smtClean="0"/>
              <a:t>.</a:t>
            </a:r>
            <a:r>
              <a:rPr lang="tr-TR" dirty="0" err="1" smtClean="0"/>
              <a:t>Bifosfonat</a:t>
            </a:r>
            <a:r>
              <a:rPr lang="tr-TR" dirty="0" smtClean="0"/>
              <a:t> yarı ömrü 10 yıl veya  daha fazladır.</a:t>
            </a:r>
          </a:p>
        </p:txBody>
      </p:sp>
    </p:spTree>
    <p:extLst>
      <p:ext uri="{BB962C8B-B14F-4D97-AF65-F5344CB8AC3E}">
        <p14:creationId xmlns="" xmlns:p14="http://schemas.microsoft.com/office/powerpoint/2010/main" val="125450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Bifosfanatlar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Oral dozları: </a:t>
            </a:r>
            <a:r>
              <a:rPr lang="tr-TR" dirty="0" err="1" smtClean="0"/>
              <a:t>günlük,haftalık,aylık</a:t>
            </a:r>
            <a:r>
              <a:rPr lang="tr-TR" dirty="0" smtClean="0"/>
              <a:t>, </a:t>
            </a:r>
            <a:r>
              <a:rPr lang="tr-TR" dirty="0" err="1" smtClean="0"/>
              <a:t>quarterly</a:t>
            </a:r>
            <a:r>
              <a:rPr lang="tr-TR" dirty="0" smtClean="0"/>
              <a:t> </a:t>
            </a:r>
            <a:r>
              <a:rPr lang="tr-TR" dirty="0" err="1" smtClean="0"/>
              <a:t>dose</a:t>
            </a:r>
            <a:r>
              <a:rPr lang="tr-TR" dirty="0" smtClean="0"/>
              <a:t>??</a:t>
            </a:r>
          </a:p>
          <a:p>
            <a:r>
              <a:rPr lang="tr-TR" dirty="0" smtClean="0"/>
              <a:t>IV yıllık dozları kanser tedavilerinde  </a:t>
            </a:r>
            <a:r>
              <a:rPr lang="tr-TR" dirty="0" err="1" smtClean="0"/>
              <a:t>osteoklastik</a:t>
            </a:r>
            <a:r>
              <a:rPr lang="tr-TR" dirty="0" smtClean="0"/>
              <a:t> aktivitenin </a:t>
            </a:r>
            <a:r>
              <a:rPr lang="tr-TR" dirty="0" err="1" smtClean="0"/>
              <a:t>lethel</a:t>
            </a:r>
            <a:r>
              <a:rPr lang="tr-TR" dirty="0" smtClean="0"/>
              <a:t> durumunu kontrol altına almak.</a:t>
            </a:r>
          </a:p>
          <a:p>
            <a:r>
              <a:rPr lang="tr-TR" dirty="0" err="1" smtClean="0"/>
              <a:t>Osteopörözde</a:t>
            </a:r>
            <a:r>
              <a:rPr lang="tr-TR" dirty="0" smtClean="0"/>
              <a:t> ise  </a:t>
            </a:r>
            <a:r>
              <a:rPr lang="tr-TR" dirty="0" err="1" smtClean="0"/>
              <a:t>osteoklastik</a:t>
            </a:r>
            <a:r>
              <a:rPr lang="tr-TR" dirty="0" smtClean="0"/>
              <a:t> aktiviteyi azaltarak kemik kaybını </a:t>
            </a:r>
            <a:r>
              <a:rPr lang="tr-TR" dirty="0" err="1" smtClean="0"/>
              <a:t>minimalize</a:t>
            </a:r>
            <a:r>
              <a:rPr lang="tr-TR" dirty="0" smtClean="0"/>
              <a:t> etmek ya da  önlemek.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5520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Bifosfanat</a:t>
            </a:r>
            <a:r>
              <a:rPr lang="tr-TR" dirty="0" smtClean="0"/>
              <a:t> yan etkisi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Çenelerin </a:t>
            </a:r>
            <a:r>
              <a:rPr lang="tr-TR" dirty="0" err="1" smtClean="0"/>
              <a:t>osteonekrozu</a:t>
            </a:r>
            <a:r>
              <a:rPr lang="tr-TR" dirty="0" smtClean="0"/>
              <a:t> yan etkilerindendir.</a:t>
            </a:r>
          </a:p>
          <a:p>
            <a:r>
              <a:rPr lang="tr-TR" dirty="0" smtClean="0"/>
              <a:t>özellikle IV uygulamalar sonrası rastlanmıştır.</a:t>
            </a:r>
          </a:p>
          <a:p>
            <a:r>
              <a:rPr lang="tr-TR" dirty="0" err="1" smtClean="0"/>
              <a:t>Avasküler</a:t>
            </a:r>
            <a:r>
              <a:rPr lang="tr-TR" dirty="0" smtClean="0"/>
              <a:t>  nekroz</a:t>
            </a:r>
          </a:p>
          <a:p>
            <a:r>
              <a:rPr lang="tr-TR" dirty="0" err="1" smtClean="0"/>
              <a:t>Osteonecrosis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jaw</a:t>
            </a:r>
            <a:r>
              <a:rPr lang="tr-TR" dirty="0" smtClean="0"/>
              <a:t>  ONJ</a:t>
            </a:r>
          </a:p>
          <a:p>
            <a:r>
              <a:rPr lang="tr-TR" dirty="0" err="1" smtClean="0"/>
              <a:t>Bisphosphonate</a:t>
            </a:r>
            <a:r>
              <a:rPr lang="tr-TR" dirty="0" smtClean="0"/>
              <a:t> </a:t>
            </a:r>
            <a:r>
              <a:rPr lang="tr-TR" dirty="0" err="1" smtClean="0"/>
              <a:t>induced</a:t>
            </a:r>
            <a:r>
              <a:rPr lang="tr-TR" dirty="0" smtClean="0"/>
              <a:t> BIONJ</a:t>
            </a:r>
          </a:p>
          <a:p>
            <a:r>
              <a:rPr lang="tr-TR" dirty="0" err="1" smtClean="0"/>
              <a:t>Dental</a:t>
            </a:r>
            <a:r>
              <a:rPr lang="tr-TR" dirty="0" smtClean="0"/>
              <a:t> işlemler sonrası ortaya çıkar</a:t>
            </a:r>
          </a:p>
          <a:p>
            <a:r>
              <a:rPr lang="tr-TR" dirty="0" smtClean="0"/>
              <a:t>Çekimler, kök kanal tedavisi ,</a:t>
            </a:r>
            <a:r>
              <a:rPr lang="tr-TR" dirty="0" err="1" smtClean="0"/>
              <a:t>periodontal</a:t>
            </a:r>
            <a:r>
              <a:rPr lang="tr-TR" dirty="0" smtClean="0"/>
              <a:t> enfeksiyonlar, </a:t>
            </a:r>
            <a:r>
              <a:rPr lang="tr-TR" dirty="0" err="1" smtClean="0"/>
              <a:t>periodontal</a:t>
            </a:r>
            <a:r>
              <a:rPr lang="tr-TR" dirty="0" smtClean="0"/>
              <a:t> </a:t>
            </a:r>
            <a:r>
              <a:rPr lang="tr-TR" dirty="0" err="1" smtClean="0"/>
              <a:t>cerrahi,implant</a:t>
            </a:r>
            <a:r>
              <a:rPr lang="tr-TR" dirty="0" smtClean="0"/>
              <a:t> cerrahisi, ya da nedensiz ortaya çıkar.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6211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Kanser tedavisinde IV kullanım da sık gözleniyor. 2.5-5.4%,  </a:t>
            </a:r>
            <a:r>
              <a:rPr lang="tr-TR" dirty="0" err="1" smtClean="0"/>
              <a:t>Osteoporözde</a:t>
            </a:r>
            <a:r>
              <a:rPr lang="tr-TR" dirty="0" smtClean="0"/>
              <a:t> oral kullanım: 0.007-0.04%. 3 yıl  ve altı kullanımda risk az, üstünde daha fazla. </a:t>
            </a:r>
          </a:p>
          <a:p>
            <a:endParaRPr lang="tr-TR" dirty="0" smtClean="0"/>
          </a:p>
          <a:p>
            <a:r>
              <a:rPr lang="tr-TR" dirty="0" smtClean="0"/>
              <a:t>Risk </a:t>
            </a:r>
            <a:r>
              <a:rPr lang="tr-TR" dirty="0" err="1" smtClean="0"/>
              <a:t>bifosfanat</a:t>
            </a:r>
            <a:r>
              <a:rPr lang="tr-TR" dirty="0" smtClean="0"/>
              <a:t> kullanımına ilave olarak  sistemik </a:t>
            </a:r>
            <a:r>
              <a:rPr lang="tr-TR" dirty="0" err="1" smtClean="0"/>
              <a:t>kortikosteroid</a:t>
            </a:r>
            <a:r>
              <a:rPr lang="tr-TR" dirty="0" smtClean="0"/>
              <a:t>,sigara,alkol, kötü oral hijyen,kemoterapi,</a:t>
            </a:r>
            <a:r>
              <a:rPr lang="tr-TR" dirty="0" err="1" smtClean="0"/>
              <a:t>radyoterapidiabet</a:t>
            </a:r>
            <a:r>
              <a:rPr lang="tr-TR" dirty="0" smtClean="0"/>
              <a:t> ve hematolojik hastalığı varsa  artar.</a:t>
            </a:r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American</a:t>
            </a:r>
            <a:r>
              <a:rPr lang="tr-TR" dirty="0" smtClean="0"/>
              <a:t> </a:t>
            </a:r>
            <a:r>
              <a:rPr lang="tr-TR" dirty="0" err="1" smtClean="0"/>
              <a:t>Assoc</a:t>
            </a:r>
            <a:r>
              <a:rPr lang="tr-TR" dirty="0" smtClean="0"/>
              <a:t> oral </a:t>
            </a:r>
            <a:r>
              <a:rPr lang="tr-TR" dirty="0" err="1" smtClean="0"/>
              <a:t>maxillo</a:t>
            </a:r>
            <a:r>
              <a:rPr lang="tr-TR" dirty="0" smtClean="0"/>
              <a:t> </a:t>
            </a:r>
            <a:r>
              <a:rPr lang="tr-TR" dirty="0" err="1" smtClean="0"/>
              <a:t>fac</a:t>
            </a:r>
            <a:r>
              <a:rPr lang="tr-TR" dirty="0" smtClean="0"/>
              <a:t> </a:t>
            </a:r>
            <a:r>
              <a:rPr lang="tr-TR" dirty="0" err="1" smtClean="0"/>
              <a:t>surgeons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 </a:t>
            </a:r>
            <a:r>
              <a:rPr lang="tr-TR" b="1" dirty="0" smtClean="0"/>
              <a:t>oral  yoldan 3 yıldan az sü</a:t>
            </a:r>
            <a:r>
              <a:rPr lang="tr-TR" dirty="0" smtClean="0"/>
              <a:t>re ile diğer klinik risk faktörleri olmaksızın (</a:t>
            </a:r>
            <a:r>
              <a:rPr lang="tr-TR" dirty="0" err="1" smtClean="0"/>
              <a:t>steroid,kemotherapi,thalidomid,veya</a:t>
            </a:r>
            <a:r>
              <a:rPr lang="tr-TR" dirty="0" smtClean="0"/>
              <a:t> genetik  </a:t>
            </a:r>
            <a:r>
              <a:rPr lang="tr-TR" dirty="0" err="1" smtClean="0"/>
              <a:t>vs</a:t>
            </a:r>
            <a:r>
              <a:rPr lang="tr-TR" dirty="0" smtClean="0"/>
              <a:t> yoksa) </a:t>
            </a:r>
            <a:r>
              <a:rPr lang="tr-TR" dirty="0" err="1" smtClean="0"/>
              <a:t>implant</a:t>
            </a:r>
            <a:r>
              <a:rPr lang="tr-TR" dirty="0" smtClean="0"/>
              <a:t> uygulamalarında erteleme veya plan değişikliğine </a:t>
            </a:r>
            <a:r>
              <a:rPr lang="tr-TR" dirty="0" err="1" smtClean="0"/>
              <a:t>gidilmez.Hasta</a:t>
            </a:r>
            <a:r>
              <a:rPr lang="tr-TR" dirty="0" smtClean="0"/>
              <a:t> onamı gelecekteki </a:t>
            </a:r>
            <a:r>
              <a:rPr lang="tr-TR" dirty="0" err="1" smtClean="0"/>
              <a:t>implant</a:t>
            </a:r>
            <a:r>
              <a:rPr lang="tr-TR" dirty="0" smtClean="0"/>
              <a:t> başarısızlığı, olası çene kemiği </a:t>
            </a:r>
            <a:r>
              <a:rPr lang="tr-TR" dirty="0" err="1" smtClean="0"/>
              <a:t>osteonekroz,için</a:t>
            </a:r>
            <a:r>
              <a:rPr lang="tr-TR" dirty="0" smtClean="0"/>
              <a:t> </a:t>
            </a:r>
            <a:r>
              <a:rPr lang="tr-TR" dirty="0" err="1" smtClean="0"/>
              <a:t>bilgilndirilmeli.İlacı</a:t>
            </a:r>
            <a:r>
              <a:rPr lang="tr-TR" dirty="0" smtClean="0"/>
              <a:t> </a:t>
            </a:r>
            <a:r>
              <a:rPr lang="tr-TR" dirty="0" err="1" smtClean="0"/>
              <a:t>vern</a:t>
            </a:r>
            <a:r>
              <a:rPr lang="tr-TR" dirty="0" smtClean="0"/>
              <a:t> hekimle iletişime geçip izleme doz d </a:t>
            </a:r>
            <a:r>
              <a:rPr lang="tr-TR" dirty="0" err="1" smtClean="0"/>
              <a:t>eğişikliği,ilaca</a:t>
            </a:r>
            <a:r>
              <a:rPr lang="tr-TR" dirty="0" smtClean="0"/>
              <a:t> ara verilme veya alternatif ilaçla ilgili karar verilmeli</a:t>
            </a:r>
          </a:p>
          <a:p>
            <a:r>
              <a:rPr lang="tr-TR" dirty="0" smtClean="0"/>
              <a:t>,</a:t>
            </a:r>
            <a:r>
              <a:rPr lang="tr-TR" b="1" dirty="0" smtClean="0"/>
              <a:t>oral 3 yıldan az  </a:t>
            </a:r>
            <a:r>
              <a:rPr lang="tr-TR" b="1" dirty="0" err="1" smtClean="0"/>
              <a:t>kortikosteroidle</a:t>
            </a:r>
            <a:r>
              <a:rPr lang="tr-TR" b="1" dirty="0" smtClean="0"/>
              <a:t> birlikte </a:t>
            </a:r>
            <a:r>
              <a:rPr lang="tr-TR" dirty="0" smtClean="0"/>
              <a:t>ise  veren hekimle iletişim </a:t>
            </a:r>
            <a:r>
              <a:rPr lang="tr-TR" dirty="0" err="1" smtClean="0"/>
              <a:t>implant</a:t>
            </a:r>
            <a:r>
              <a:rPr lang="tr-TR" dirty="0" smtClean="0"/>
              <a:t> yerleştirilmesi veya </a:t>
            </a:r>
            <a:r>
              <a:rPr lang="tr-TR" dirty="0" err="1" smtClean="0"/>
              <a:t>periodontal</a:t>
            </a:r>
            <a:r>
              <a:rPr lang="tr-TR" dirty="0" smtClean="0"/>
              <a:t> cerrahiden 3 ay önce </a:t>
            </a:r>
            <a:r>
              <a:rPr lang="tr-TR" dirty="0" err="1" smtClean="0"/>
              <a:t>bifosfonat</a:t>
            </a:r>
            <a:r>
              <a:rPr lang="tr-TR" dirty="0" smtClean="0"/>
              <a:t> </a:t>
            </a:r>
            <a:r>
              <a:rPr lang="tr-TR" dirty="0" err="1" smtClean="0"/>
              <a:t>kesilmeli.kemik</a:t>
            </a:r>
            <a:r>
              <a:rPr lang="tr-TR" dirty="0" smtClean="0"/>
              <a:t> iyileşmesi tamamlanana kadar başlanmamalı.</a:t>
            </a:r>
          </a:p>
          <a:p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9642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Hasta 3 seneden uzun bir süredir kullanıyorsa  </a:t>
            </a:r>
            <a:r>
              <a:rPr lang="tr-TR" dirty="0" err="1" smtClean="0"/>
              <a:t>kortiikosteroidle</a:t>
            </a:r>
            <a:r>
              <a:rPr lang="tr-TR" dirty="0" smtClean="0"/>
              <a:t> birlikte veya </a:t>
            </a:r>
            <a:r>
              <a:rPr lang="tr-TR" dirty="0" err="1" smtClean="0"/>
              <a:t>tek,cerrahiden</a:t>
            </a:r>
            <a:r>
              <a:rPr lang="tr-TR" dirty="0" smtClean="0"/>
              <a:t> 3 ay önce kesmeli iyileşme tamamlanana kadar başlamamalı.</a:t>
            </a:r>
          </a:p>
          <a:p>
            <a:endParaRPr lang="tr-TR" dirty="0" smtClean="0"/>
          </a:p>
          <a:p>
            <a:r>
              <a:rPr lang="tr-TR" b="1" dirty="0" err="1" smtClean="0"/>
              <a:t>Dental</a:t>
            </a:r>
            <a:r>
              <a:rPr lang="tr-TR" b="1" dirty="0" smtClean="0"/>
              <a:t> </a:t>
            </a:r>
            <a:r>
              <a:rPr lang="tr-TR" b="1" dirty="0" err="1" smtClean="0"/>
              <a:t>implantlar</a:t>
            </a:r>
            <a:r>
              <a:rPr lang="tr-TR" b="1" dirty="0" smtClean="0"/>
              <a:t>  aylık IV </a:t>
            </a:r>
            <a:r>
              <a:rPr lang="tr-TR" b="1" dirty="0" err="1" smtClean="0"/>
              <a:t>bifosfonat</a:t>
            </a:r>
            <a:r>
              <a:rPr lang="tr-TR" b="1" dirty="0" smtClean="0"/>
              <a:t> alan </a:t>
            </a:r>
            <a:r>
              <a:rPr lang="tr-TR" b="1" dirty="0" err="1" smtClean="0"/>
              <a:t>multiple</a:t>
            </a:r>
            <a:r>
              <a:rPr lang="tr-TR" b="1" dirty="0" smtClean="0"/>
              <a:t> </a:t>
            </a:r>
            <a:r>
              <a:rPr lang="tr-TR" b="1" dirty="0" err="1" smtClean="0"/>
              <a:t>myelom</a:t>
            </a:r>
            <a:r>
              <a:rPr lang="tr-TR" b="1" dirty="0" smtClean="0"/>
              <a:t>,  kemik metastazlı   meme kanseri veya prostat kanseri,ağır </a:t>
            </a:r>
            <a:r>
              <a:rPr lang="tr-TR" b="1" dirty="0" err="1" smtClean="0"/>
              <a:t>osteopöröz</a:t>
            </a:r>
            <a:r>
              <a:rPr lang="tr-TR" b="1" dirty="0" smtClean="0"/>
              <a:t> ve </a:t>
            </a:r>
            <a:r>
              <a:rPr lang="tr-TR" b="1" dirty="0" err="1" smtClean="0"/>
              <a:t>Paget</a:t>
            </a:r>
            <a:r>
              <a:rPr lang="tr-TR" b="1" dirty="0" smtClean="0"/>
              <a:t> hastalarında </a:t>
            </a:r>
            <a:r>
              <a:rPr lang="tr-TR" b="1" dirty="0" err="1" smtClean="0"/>
              <a:t>kontrendikedir</a:t>
            </a:r>
            <a:r>
              <a:rPr lang="tr-TR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400210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American</a:t>
            </a:r>
            <a:r>
              <a:rPr lang="tr-TR" dirty="0" smtClean="0"/>
              <a:t> </a:t>
            </a:r>
            <a:r>
              <a:rPr lang="tr-TR" dirty="0" err="1" smtClean="0"/>
              <a:t>Dental</a:t>
            </a:r>
            <a:r>
              <a:rPr lang="tr-TR" dirty="0" smtClean="0"/>
              <a:t> </a:t>
            </a:r>
            <a:r>
              <a:rPr lang="tr-TR" dirty="0" err="1" smtClean="0"/>
              <a:t>association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İlacın  tedavi öncesi kesilmesi  çenelerde </a:t>
            </a:r>
            <a:r>
              <a:rPr lang="tr-TR" dirty="0" err="1" smtClean="0"/>
              <a:t>oluşabilece</a:t>
            </a:r>
            <a:r>
              <a:rPr lang="tr-TR" dirty="0" smtClean="0"/>
              <a:t> k   </a:t>
            </a:r>
            <a:r>
              <a:rPr lang="tr-TR" dirty="0" err="1" smtClean="0"/>
              <a:t>osteonekrozu</a:t>
            </a:r>
            <a:r>
              <a:rPr lang="tr-TR" dirty="0" smtClean="0"/>
              <a:t> elimine etmeyebilir diyor.</a:t>
            </a:r>
          </a:p>
          <a:p>
            <a:endParaRPr lang="tr-TR" dirty="0" smtClean="0"/>
          </a:p>
          <a:p>
            <a:r>
              <a:rPr lang="tr-TR" dirty="0" err="1" smtClean="0"/>
              <a:t>Laboratuvar</a:t>
            </a:r>
            <a:r>
              <a:rPr lang="tr-TR" dirty="0" smtClean="0"/>
              <a:t> risk değerlendirmesinde: Tip 1 </a:t>
            </a:r>
            <a:r>
              <a:rPr lang="tr-TR" dirty="0" err="1" smtClean="0"/>
              <a:t>kollajen</a:t>
            </a:r>
            <a:r>
              <a:rPr lang="tr-TR" dirty="0" smtClean="0"/>
              <a:t> C-terminal </a:t>
            </a:r>
            <a:r>
              <a:rPr lang="tr-TR" dirty="0" err="1" smtClean="0"/>
              <a:t>telopeptid</a:t>
            </a:r>
            <a:r>
              <a:rPr lang="tr-TR" dirty="0" smtClean="0"/>
              <a:t> fragmanı  (CTX)BRONJ geliştirmede  bireysel riski değerlendiriyor. </a:t>
            </a:r>
          </a:p>
          <a:p>
            <a:endParaRPr lang="tr-TR" dirty="0" smtClean="0"/>
          </a:p>
          <a:p>
            <a:r>
              <a:rPr lang="tr-TR" b="1" dirty="0" err="1" smtClean="0"/>
              <a:t>Telopeptit</a:t>
            </a:r>
            <a:r>
              <a:rPr lang="tr-TR" b="1" dirty="0" smtClean="0"/>
              <a:t> </a:t>
            </a:r>
            <a:r>
              <a:rPr lang="tr-TR" b="1" i="1" dirty="0" smtClean="0"/>
              <a:t> CTX (</a:t>
            </a:r>
            <a:r>
              <a:rPr lang="tr-TR" b="1" i="1" dirty="0" err="1" smtClean="0"/>
              <a:t>pg</a:t>
            </a:r>
            <a:r>
              <a:rPr lang="tr-TR" b="1" i="1" dirty="0" smtClean="0"/>
              <a:t>/ml</a:t>
            </a:r>
            <a:r>
              <a:rPr lang="tr-TR" i="1" dirty="0" smtClean="0"/>
              <a:t>) </a:t>
            </a:r>
            <a:r>
              <a:rPr lang="tr-TR" i="1" dirty="0" err="1" smtClean="0"/>
              <a:t>Degeri</a:t>
            </a:r>
            <a:r>
              <a:rPr lang="tr-TR" i="1" dirty="0" smtClean="0"/>
              <a:t> 100 den küçükse yüksek risk </a:t>
            </a:r>
          </a:p>
          <a:p>
            <a:r>
              <a:rPr lang="tr-TR" i="1" dirty="0" smtClean="0"/>
              <a:t>300-600 arası yok  </a:t>
            </a:r>
          </a:p>
          <a:p>
            <a:endParaRPr lang="tr-TR" i="1" dirty="0"/>
          </a:p>
          <a:p>
            <a:r>
              <a:rPr lang="tr-TR" i="1" dirty="0" smtClean="0"/>
              <a:t>Eğer değer 150 den büyükse </a:t>
            </a:r>
            <a:r>
              <a:rPr lang="tr-TR" i="1" dirty="0" err="1" smtClean="0"/>
              <a:t>dental</a:t>
            </a:r>
            <a:r>
              <a:rPr lang="tr-TR" i="1" dirty="0" smtClean="0"/>
              <a:t> işlemler uygulanabilir.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9633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Kortikosteroidler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Bu ilaç grubu   yapısal ve farmakolojik olarak </a:t>
            </a:r>
            <a:r>
              <a:rPr lang="tr-TR" dirty="0" err="1" smtClean="0"/>
              <a:t>endojen</a:t>
            </a:r>
            <a:r>
              <a:rPr lang="tr-TR" dirty="0" smtClean="0"/>
              <a:t> </a:t>
            </a:r>
            <a:r>
              <a:rPr lang="tr-TR" dirty="0" err="1" smtClean="0"/>
              <a:t>kortizol</a:t>
            </a:r>
            <a:r>
              <a:rPr lang="tr-TR" dirty="0" smtClean="0"/>
              <a:t> hormonu ile ilişkili ilaç grubudur. </a:t>
            </a:r>
          </a:p>
          <a:p>
            <a:endParaRPr lang="tr-TR" dirty="0" smtClean="0"/>
          </a:p>
          <a:p>
            <a:r>
              <a:rPr lang="tr-TR" b="1" dirty="0" err="1" smtClean="0"/>
              <a:t>Hydrocortisone</a:t>
            </a:r>
            <a:r>
              <a:rPr lang="tr-TR" b="1" dirty="0" smtClean="0"/>
              <a:t> </a:t>
            </a:r>
            <a:r>
              <a:rPr lang="tr-TR" dirty="0" err="1" smtClean="0"/>
              <a:t>adrenokortikal</a:t>
            </a:r>
            <a:r>
              <a:rPr lang="tr-TR" dirty="0" smtClean="0"/>
              <a:t> yetersizlik,şok,</a:t>
            </a:r>
            <a:r>
              <a:rPr lang="tr-TR" dirty="0" err="1" smtClean="0"/>
              <a:t>hipersensitivite</a:t>
            </a:r>
            <a:r>
              <a:rPr lang="tr-TR" dirty="0" smtClean="0"/>
              <a:t> reaksiyonu,astım,</a:t>
            </a:r>
            <a:r>
              <a:rPr lang="tr-TR" dirty="0" err="1" smtClean="0"/>
              <a:t>inflamatuvar</a:t>
            </a:r>
            <a:r>
              <a:rPr lang="tr-TR" dirty="0" smtClean="0"/>
              <a:t> idrar yolu hastalıkları, deri hastalıkları, </a:t>
            </a:r>
            <a:r>
              <a:rPr lang="tr-TR" dirty="0" err="1" smtClean="0"/>
              <a:t>römatik</a:t>
            </a:r>
            <a:r>
              <a:rPr lang="tr-TR" dirty="0" smtClean="0"/>
              <a:t> hastalıklar </a:t>
            </a:r>
          </a:p>
          <a:p>
            <a:r>
              <a:rPr lang="tr-TR" b="1" dirty="0" err="1" smtClean="0"/>
              <a:t>Cortisone</a:t>
            </a:r>
            <a:r>
              <a:rPr lang="tr-TR" b="1" dirty="0" smtClean="0"/>
              <a:t> </a:t>
            </a:r>
            <a:r>
              <a:rPr lang="tr-TR" b="1" dirty="0" err="1" smtClean="0"/>
              <a:t>acetate</a:t>
            </a:r>
            <a:r>
              <a:rPr lang="tr-TR" b="1" dirty="0" smtClean="0"/>
              <a:t> </a:t>
            </a:r>
            <a:r>
              <a:rPr lang="tr-TR" dirty="0" err="1" smtClean="0"/>
              <a:t>Steroid</a:t>
            </a:r>
            <a:r>
              <a:rPr lang="tr-TR" dirty="0" smtClean="0"/>
              <a:t> </a:t>
            </a:r>
            <a:r>
              <a:rPr lang="tr-TR" dirty="0" err="1" smtClean="0"/>
              <a:t>replasman</a:t>
            </a:r>
            <a:r>
              <a:rPr lang="tr-TR" dirty="0" smtClean="0"/>
              <a:t> tedavisi </a:t>
            </a:r>
          </a:p>
          <a:p>
            <a:r>
              <a:rPr lang="tr-TR" b="1" dirty="0" err="1" smtClean="0"/>
              <a:t>Betamethasone</a:t>
            </a:r>
            <a:r>
              <a:rPr lang="tr-TR" b="1" dirty="0" smtClean="0"/>
              <a:t> </a:t>
            </a:r>
            <a:r>
              <a:rPr lang="tr-TR" dirty="0" err="1" smtClean="0"/>
              <a:t>inflamatuvar</a:t>
            </a:r>
            <a:r>
              <a:rPr lang="tr-TR" dirty="0" smtClean="0"/>
              <a:t> alerjik hastalıkların </a:t>
            </a:r>
            <a:r>
              <a:rPr lang="tr-TR" dirty="0" err="1" smtClean="0"/>
              <a:t>supresyonu</a:t>
            </a:r>
            <a:r>
              <a:rPr lang="tr-TR" dirty="0" smtClean="0"/>
              <a:t> </a:t>
            </a:r>
            <a:r>
              <a:rPr lang="tr-TR" dirty="0" err="1" smtClean="0"/>
              <a:t>konjenital</a:t>
            </a:r>
            <a:r>
              <a:rPr lang="tr-TR" dirty="0" smtClean="0"/>
              <a:t> adrenal </a:t>
            </a:r>
            <a:r>
              <a:rPr lang="tr-TR" dirty="0" err="1" smtClean="0"/>
              <a:t>hiperplazi</a:t>
            </a:r>
            <a:r>
              <a:rPr lang="tr-TR" dirty="0" smtClean="0"/>
              <a:t>, oral </a:t>
            </a:r>
            <a:r>
              <a:rPr lang="tr-TR" dirty="0" err="1" smtClean="0"/>
              <a:t>ülserasyon</a:t>
            </a:r>
            <a:endParaRPr lang="tr-TR" dirty="0" smtClean="0"/>
          </a:p>
          <a:p>
            <a:r>
              <a:rPr lang="tr-TR" b="1" dirty="0" err="1" smtClean="0"/>
              <a:t>Deflazacort</a:t>
            </a:r>
            <a:r>
              <a:rPr lang="tr-TR" dirty="0" smtClean="0"/>
              <a:t> </a:t>
            </a:r>
            <a:r>
              <a:rPr lang="tr-TR" dirty="0" err="1" smtClean="0"/>
              <a:t>inflamatuvar</a:t>
            </a:r>
            <a:r>
              <a:rPr lang="tr-TR" dirty="0" smtClean="0"/>
              <a:t> alerjik hastalıkların </a:t>
            </a:r>
            <a:r>
              <a:rPr lang="tr-TR" dirty="0" err="1" smtClean="0"/>
              <a:t>supresyonu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cerebral</a:t>
            </a:r>
            <a:r>
              <a:rPr lang="tr-TR" dirty="0" smtClean="0"/>
              <a:t> ödem , kemoterapi sonrası mide bulantısı kusmada,</a:t>
            </a:r>
            <a:r>
              <a:rPr lang="tr-TR" dirty="0" err="1" smtClean="0"/>
              <a:t>römatoid</a:t>
            </a:r>
            <a:r>
              <a:rPr lang="tr-TR" dirty="0" smtClean="0"/>
              <a:t> hastalıklar</a:t>
            </a:r>
          </a:p>
          <a:p>
            <a:r>
              <a:rPr lang="tr-TR" b="1" dirty="0" err="1" smtClean="0"/>
              <a:t>Prednisolone</a:t>
            </a:r>
            <a:r>
              <a:rPr lang="tr-TR" b="1" dirty="0" smtClean="0"/>
              <a:t> </a:t>
            </a:r>
            <a:r>
              <a:rPr lang="tr-TR" dirty="0" err="1" smtClean="0"/>
              <a:t>inflamatuvar</a:t>
            </a:r>
            <a:r>
              <a:rPr lang="tr-TR" dirty="0" smtClean="0"/>
              <a:t> alerjik hastalıkların </a:t>
            </a:r>
            <a:r>
              <a:rPr lang="tr-TR" dirty="0" err="1" smtClean="0"/>
              <a:t>supresyonu</a:t>
            </a:r>
            <a:r>
              <a:rPr lang="tr-TR" dirty="0" smtClean="0"/>
              <a:t> astım, , </a:t>
            </a:r>
            <a:r>
              <a:rPr lang="tr-TR" dirty="0" err="1" smtClean="0"/>
              <a:t>immunosuppression</a:t>
            </a:r>
            <a:r>
              <a:rPr lang="tr-TR" dirty="0" smtClean="0"/>
              <a:t>, </a:t>
            </a:r>
            <a:r>
              <a:rPr lang="tr-TR" dirty="0" err="1" smtClean="0"/>
              <a:t>rheumatic</a:t>
            </a:r>
            <a:r>
              <a:rPr lang="tr-TR" dirty="0" smtClean="0"/>
              <a:t> hastalıklar </a:t>
            </a:r>
          </a:p>
          <a:p>
            <a:r>
              <a:rPr lang="tr-TR" b="1" dirty="0" err="1" smtClean="0"/>
              <a:t>Methylprednison</a:t>
            </a:r>
            <a:endParaRPr lang="tr-TR" b="1" dirty="0" smtClean="0"/>
          </a:p>
          <a:p>
            <a:r>
              <a:rPr lang="tr-TR" b="1" dirty="0" err="1" smtClean="0"/>
              <a:t>Triamcinalone</a:t>
            </a:r>
            <a:endParaRPr lang="tr-TR" b="1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Antiinflamatuvar</a:t>
            </a:r>
            <a:endParaRPr lang="tr-TR" dirty="0" smtClean="0"/>
          </a:p>
          <a:p>
            <a:r>
              <a:rPr lang="tr-TR" dirty="0" err="1" smtClean="0"/>
              <a:t>İmmünsupresif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Sistemik kortizonun </a:t>
            </a:r>
            <a:r>
              <a:rPr lang="tr-TR" dirty="0" err="1" smtClean="0"/>
              <a:t>periodonsiyuma</a:t>
            </a:r>
            <a:r>
              <a:rPr lang="tr-TR" dirty="0" smtClean="0"/>
              <a:t> etkisi</a:t>
            </a:r>
            <a:r>
              <a:rPr lang="tr-TR" dirty="0" smtClean="0">
                <a:sym typeface="Wingdings" pitchFamily="2" charset="2"/>
              </a:rPr>
              <a:t>(hayvan çalışmaları)</a:t>
            </a:r>
            <a:endParaRPr lang="tr-TR" dirty="0" smtClean="0"/>
          </a:p>
          <a:p>
            <a:r>
              <a:rPr lang="tr-TR" dirty="0" err="1" smtClean="0"/>
              <a:t>Alveoler</a:t>
            </a:r>
            <a:r>
              <a:rPr lang="tr-TR" dirty="0" smtClean="0"/>
              <a:t> kemik kaybı indüksiyonu</a:t>
            </a:r>
          </a:p>
          <a:p>
            <a:r>
              <a:rPr lang="tr-TR" dirty="0" err="1" smtClean="0"/>
              <a:t>Osteoblast</a:t>
            </a:r>
            <a:r>
              <a:rPr lang="tr-TR" dirty="0" smtClean="0"/>
              <a:t>,</a:t>
            </a:r>
            <a:r>
              <a:rPr lang="tr-TR" dirty="0" err="1" smtClean="0"/>
              <a:t>fibroblast</a:t>
            </a:r>
            <a:r>
              <a:rPr lang="tr-TR" dirty="0" smtClean="0"/>
              <a:t> ve </a:t>
            </a:r>
            <a:r>
              <a:rPr lang="tr-TR" dirty="0" err="1" smtClean="0"/>
              <a:t>intercelluler</a:t>
            </a:r>
            <a:r>
              <a:rPr lang="tr-TR" dirty="0" smtClean="0"/>
              <a:t> </a:t>
            </a:r>
            <a:r>
              <a:rPr lang="tr-TR" dirty="0" err="1" smtClean="0"/>
              <a:t>matrixde</a:t>
            </a:r>
            <a:r>
              <a:rPr lang="tr-TR" dirty="0" smtClean="0"/>
              <a:t> azalma, </a:t>
            </a:r>
            <a:r>
              <a:rPr lang="tr-TR" dirty="0" err="1" smtClean="0"/>
              <a:t>cortikosteroidlerle</a:t>
            </a:r>
            <a:r>
              <a:rPr lang="tr-TR" dirty="0" smtClean="0"/>
              <a:t>  tetiklenen </a:t>
            </a:r>
            <a:r>
              <a:rPr lang="tr-TR" dirty="0" err="1" smtClean="0"/>
              <a:t>osteopöröz</a:t>
            </a:r>
            <a:endParaRPr lang="tr-TR" dirty="0" smtClean="0"/>
          </a:p>
          <a:p>
            <a:r>
              <a:rPr lang="tr-TR" dirty="0" err="1" smtClean="0"/>
              <a:t>Periodontologlar</a:t>
            </a:r>
            <a:r>
              <a:rPr lang="tr-TR" dirty="0" smtClean="0"/>
              <a:t> bu grup ilaçların istenmeyen etkilerini </a:t>
            </a:r>
            <a:r>
              <a:rPr lang="tr-TR" dirty="0" err="1" smtClean="0"/>
              <a:t>gözönüne</a:t>
            </a:r>
            <a:r>
              <a:rPr lang="tr-TR" dirty="0" smtClean="0"/>
              <a:t> almalılar.  Grup olarak </a:t>
            </a:r>
            <a:r>
              <a:rPr lang="tr-TR" dirty="0" err="1" smtClean="0"/>
              <a:t>periodontal</a:t>
            </a:r>
            <a:r>
              <a:rPr lang="tr-TR" dirty="0" smtClean="0"/>
              <a:t> hastalıkların tedavisinde yerleri yok.</a:t>
            </a:r>
            <a:endParaRPr lang="tr-T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Sistemik </a:t>
            </a:r>
            <a:r>
              <a:rPr lang="tr-TR" dirty="0" err="1" smtClean="0"/>
              <a:t>kortikosteroid</a:t>
            </a:r>
            <a:r>
              <a:rPr lang="tr-TR" dirty="0" smtClean="0"/>
              <a:t> istenmeyen etkileri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Diabet</a:t>
            </a:r>
            <a:r>
              <a:rPr lang="tr-TR" dirty="0" smtClean="0"/>
              <a:t> riskini arttırırlar, protein sentezini azaltırlar  kaslara olumsuz etki, kemik üzerinde </a:t>
            </a:r>
            <a:r>
              <a:rPr lang="tr-TR" dirty="0" err="1" smtClean="0"/>
              <a:t>osteopöröz</a:t>
            </a:r>
            <a:r>
              <a:rPr lang="tr-TR" dirty="0" smtClean="0"/>
              <a:t>,</a:t>
            </a:r>
            <a:r>
              <a:rPr lang="tr-TR" dirty="0" err="1" smtClean="0"/>
              <a:t>adrenokortikal</a:t>
            </a:r>
            <a:r>
              <a:rPr lang="tr-TR" dirty="0" smtClean="0"/>
              <a:t> </a:t>
            </a:r>
            <a:r>
              <a:rPr lang="tr-TR" dirty="0" err="1" smtClean="0"/>
              <a:t>supresyon</a:t>
            </a:r>
            <a:r>
              <a:rPr lang="tr-TR" dirty="0" smtClean="0"/>
              <a:t>, yara iyileşmesi gecikir. Hipertansiyon, kan damarları için kolayca morarma 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osteopöroz</a:t>
            </a:r>
            <a:r>
              <a:rPr lang="tr-TR" dirty="0" smtClean="0"/>
              <a:t> </a:t>
            </a:r>
            <a:r>
              <a:rPr lang="tr-TR" dirty="0" err="1" smtClean="0"/>
              <a:t>periodontal</a:t>
            </a:r>
            <a:r>
              <a:rPr lang="tr-TR" dirty="0" smtClean="0"/>
              <a:t> hastalık için risk faktörü, diş kayıpları için risk.</a:t>
            </a:r>
          </a:p>
          <a:p>
            <a:r>
              <a:rPr lang="tr-TR" u="sng" dirty="0" err="1" smtClean="0"/>
              <a:t>Kortikosteroide</a:t>
            </a:r>
            <a:r>
              <a:rPr lang="tr-TR" u="sng" dirty="0" smtClean="0"/>
              <a:t> bağlı adrenal </a:t>
            </a:r>
            <a:r>
              <a:rPr lang="tr-TR" u="sng" dirty="0" err="1" smtClean="0"/>
              <a:t>supresyon</a:t>
            </a:r>
            <a:r>
              <a:rPr lang="tr-TR" u="sng" dirty="0" smtClean="0"/>
              <a:t>:Uzun </a:t>
            </a:r>
            <a:r>
              <a:rPr lang="tr-TR" dirty="0" smtClean="0"/>
              <a:t>dönem </a:t>
            </a:r>
            <a:r>
              <a:rPr lang="tr-TR" dirty="0" err="1" smtClean="0"/>
              <a:t>kortikosteroid</a:t>
            </a:r>
            <a:r>
              <a:rPr lang="tr-TR" dirty="0" smtClean="0"/>
              <a:t> tedavisi alanlarda   stresle ilişkili olarak  </a:t>
            </a:r>
            <a:r>
              <a:rPr lang="tr-TR" dirty="0" err="1" smtClean="0"/>
              <a:t>adrenokortikal</a:t>
            </a:r>
            <a:r>
              <a:rPr lang="tr-TR" dirty="0" smtClean="0"/>
              <a:t> kriz ortaya çıkabilir.  Tansiyon aniden düşer, tedavi edilmezse  </a:t>
            </a:r>
            <a:r>
              <a:rPr lang="tr-TR" dirty="0" err="1" smtClean="0"/>
              <a:t>kardiyovasküler</a:t>
            </a:r>
            <a:r>
              <a:rPr lang="tr-TR" dirty="0" smtClean="0"/>
              <a:t> </a:t>
            </a:r>
            <a:r>
              <a:rPr lang="tr-TR" dirty="0" err="1" smtClean="0"/>
              <a:t>kollapsa</a:t>
            </a:r>
            <a:r>
              <a:rPr lang="tr-TR" dirty="0" smtClean="0"/>
              <a:t> gider.  Bu kriz  stresli uygulamalar öncesi verilen </a:t>
            </a:r>
            <a:r>
              <a:rPr lang="tr-TR" dirty="0" err="1" smtClean="0"/>
              <a:t>steroid</a:t>
            </a:r>
            <a:r>
              <a:rPr lang="tr-TR" dirty="0" smtClean="0"/>
              <a:t> miktarını arttırarak yapılabilir.Uzun dönem tedavi alanlarda  cerrahi öncesi sırası ve sonrasında tansiyon kontrolü yapılmalı,</a:t>
            </a:r>
            <a:r>
              <a:rPr lang="tr-TR" dirty="0" err="1" smtClean="0"/>
              <a:t>Diastolik</a:t>
            </a:r>
            <a:r>
              <a:rPr lang="tr-TR" dirty="0" smtClean="0"/>
              <a:t> 60  altına düşerse  100 mg IV </a:t>
            </a:r>
            <a:r>
              <a:rPr lang="tr-TR" dirty="0" err="1" smtClean="0"/>
              <a:t>hidrokortizon</a:t>
            </a:r>
            <a:r>
              <a:rPr lang="tr-TR" dirty="0" smtClean="0"/>
              <a:t> verilmeli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Bu hastalar için klinik  ve laboratuvar incelemeler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r>
              <a:rPr lang="tr-TR" dirty="0" smtClean="0"/>
              <a:t>Klinik inceleme:</a:t>
            </a:r>
          </a:p>
          <a:p>
            <a:r>
              <a:rPr lang="tr-TR" dirty="0" smtClean="0"/>
              <a:t>Sarılık, </a:t>
            </a:r>
            <a:r>
              <a:rPr lang="tr-TR" dirty="0" err="1" smtClean="0"/>
              <a:t>ekimoz</a:t>
            </a:r>
            <a:r>
              <a:rPr lang="tr-TR" dirty="0" smtClean="0"/>
              <a:t>, örümcek </a:t>
            </a:r>
            <a:r>
              <a:rPr lang="tr-TR" dirty="0" err="1" smtClean="0"/>
              <a:t>talenjiektazi</a:t>
            </a:r>
            <a:r>
              <a:rPr lang="tr-TR" dirty="0" smtClean="0"/>
              <a:t>, </a:t>
            </a:r>
            <a:r>
              <a:rPr lang="tr-TR" dirty="0" err="1" smtClean="0"/>
              <a:t>hemartroz</a:t>
            </a:r>
            <a:r>
              <a:rPr lang="tr-TR" dirty="0" smtClean="0"/>
              <a:t>, </a:t>
            </a:r>
            <a:r>
              <a:rPr lang="tr-TR" dirty="0" err="1" smtClean="0"/>
              <a:t>peteşi</a:t>
            </a:r>
            <a:r>
              <a:rPr lang="tr-TR" dirty="0" smtClean="0"/>
              <a:t>, </a:t>
            </a:r>
            <a:r>
              <a:rPr lang="tr-TR" dirty="0" err="1" smtClean="0"/>
              <a:t>hemorajik</a:t>
            </a:r>
            <a:r>
              <a:rPr lang="tr-TR" dirty="0" smtClean="0"/>
              <a:t> veziküller, </a:t>
            </a:r>
            <a:r>
              <a:rPr lang="tr-TR" dirty="0" err="1" smtClean="0"/>
              <a:t>spontan</a:t>
            </a:r>
            <a:r>
              <a:rPr lang="tr-TR" dirty="0" smtClean="0"/>
              <a:t> </a:t>
            </a:r>
            <a:r>
              <a:rPr lang="tr-TR" dirty="0" err="1" smtClean="0"/>
              <a:t>gingival</a:t>
            </a:r>
            <a:r>
              <a:rPr lang="tr-TR" dirty="0" smtClean="0"/>
              <a:t> kanamalar,</a:t>
            </a:r>
            <a:r>
              <a:rPr lang="tr-TR" dirty="0" err="1" smtClean="0"/>
              <a:t>gingival</a:t>
            </a:r>
            <a:r>
              <a:rPr lang="tr-TR" dirty="0" smtClean="0"/>
              <a:t> </a:t>
            </a:r>
            <a:r>
              <a:rPr lang="tr-TR" dirty="0" err="1" smtClean="0"/>
              <a:t>hiperplazileri</a:t>
            </a:r>
            <a:r>
              <a:rPr lang="tr-TR" dirty="0" smtClean="0"/>
              <a:t> içermelidir.</a:t>
            </a:r>
          </a:p>
          <a:p>
            <a:endParaRPr lang="tr-TR" dirty="0" smtClean="0"/>
          </a:p>
          <a:p>
            <a:r>
              <a:rPr lang="tr-TR" dirty="0" err="1" smtClean="0"/>
              <a:t>Lab</a:t>
            </a:r>
            <a:r>
              <a:rPr lang="tr-TR" dirty="0" smtClean="0"/>
              <a:t>: yer aldığı fazla ilgili olarak pıhtılaşma mekanizmalarının </a:t>
            </a:r>
            <a:r>
              <a:rPr lang="tr-TR" dirty="0" err="1" smtClean="0"/>
              <a:t>hemostatik</a:t>
            </a:r>
            <a:r>
              <a:rPr lang="tr-TR" dirty="0" smtClean="0"/>
              <a:t>, </a:t>
            </a:r>
            <a:r>
              <a:rPr lang="tr-TR" dirty="0" err="1" smtClean="0"/>
              <a:t>koagülasyon</a:t>
            </a:r>
            <a:r>
              <a:rPr lang="tr-TR" dirty="0" smtClean="0"/>
              <a:t>, ve </a:t>
            </a:r>
            <a:r>
              <a:rPr lang="tr-TR" dirty="0" err="1" smtClean="0"/>
              <a:t>litik</a:t>
            </a:r>
            <a:r>
              <a:rPr lang="tr-TR" dirty="0" smtClean="0"/>
              <a:t> fazları değerlendirilmeli</a:t>
            </a:r>
          </a:p>
          <a:p>
            <a:endParaRPr lang="tr-TR" dirty="0" smtClean="0"/>
          </a:p>
          <a:p>
            <a:r>
              <a:rPr lang="tr-TR" dirty="0" smtClean="0"/>
              <a:t>Testler: kanama zamanı, turnike testi,tam kan sayımı , </a:t>
            </a:r>
            <a:r>
              <a:rPr lang="tr-TR" dirty="0" err="1" smtClean="0"/>
              <a:t>protrombin</a:t>
            </a:r>
            <a:r>
              <a:rPr lang="tr-TR" dirty="0" smtClean="0"/>
              <a:t> zamanı (PT), </a:t>
            </a:r>
            <a:r>
              <a:rPr lang="tr-TR" dirty="0" err="1" smtClean="0"/>
              <a:t>parsiyel</a:t>
            </a:r>
            <a:r>
              <a:rPr lang="tr-TR" dirty="0" smtClean="0"/>
              <a:t>  </a:t>
            </a:r>
            <a:r>
              <a:rPr lang="tr-TR" dirty="0" err="1" smtClean="0"/>
              <a:t>tromboplastin</a:t>
            </a:r>
            <a:r>
              <a:rPr lang="tr-TR" dirty="0" smtClean="0"/>
              <a:t> zamanı (PTT) ve pıhtılaşma zamanı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6536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Kanama Bozuklukları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Koagülasyon</a:t>
            </a:r>
            <a:r>
              <a:rPr lang="tr-TR" dirty="0" smtClean="0"/>
              <a:t> bozuklukları</a:t>
            </a:r>
          </a:p>
          <a:p>
            <a:r>
              <a:rPr lang="tr-TR" dirty="0" err="1" smtClean="0"/>
              <a:t>Trombositopenik</a:t>
            </a:r>
            <a:r>
              <a:rPr lang="tr-TR" dirty="0" smtClean="0"/>
              <a:t> </a:t>
            </a:r>
            <a:r>
              <a:rPr lang="tr-TR" dirty="0" err="1" smtClean="0"/>
              <a:t>purpuralar</a:t>
            </a:r>
            <a:endParaRPr lang="tr-TR" dirty="0" smtClean="0"/>
          </a:p>
          <a:p>
            <a:r>
              <a:rPr lang="tr-TR" dirty="0" err="1" smtClean="0"/>
              <a:t>Nontrombositopenik</a:t>
            </a:r>
            <a:r>
              <a:rPr lang="tr-TR" dirty="0" smtClean="0"/>
              <a:t> </a:t>
            </a:r>
            <a:r>
              <a:rPr lang="tr-TR" dirty="0" err="1" smtClean="0"/>
              <a:t>purpuralar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Koagülasyon</a:t>
            </a:r>
            <a:r>
              <a:rPr lang="tr-TR" dirty="0" smtClean="0"/>
              <a:t> </a:t>
            </a:r>
            <a:r>
              <a:rPr lang="tr-TR" dirty="0" err="1" smtClean="0"/>
              <a:t>Bozukukları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Kalıtsal </a:t>
            </a:r>
            <a:r>
              <a:rPr lang="tr-TR" dirty="0" err="1" smtClean="0"/>
              <a:t>koagülasyon</a:t>
            </a:r>
            <a:r>
              <a:rPr lang="tr-TR" dirty="0" smtClean="0"/>
              <a:t> bozuklukları:</a:t>
            </a:r>
          </a:p>
          <a:p>
            <a:endParaRPr lang="tr-TR" dirty="0" smtClean="0"/>
          </a:p>
          <a:p>
            <a:r>
              <a:rPr lang="tr-TR" dirty="0" smtClean="0"/>
              <a:t>Hemofili A (Faktör VIII </a:t>
            </a:r>
            <a:r>
              <a:rPr lang="tr-TR" dirty="0" err="1" smtClean="0"/>
              <a:t>koagülasyon</a:t>
            </a:r>
            <a:r>
              <a:rPr lang="tr-TR" dirty="0" smtClean="0"/>
              <a:t> faktörü bozukluğu)</a:t>
            </a:r>
          </a:p>
          <a:p>
            <a:endParaRPr lang="tr-TR" dirty="0" smtClean="0"/>
          </a:p>
          <a:p>
            <a:r>
              <a:rPr lang="tr-TR" dirty="0" smtClean="0"/>
              <a:t>Hemofili B, (</a:t>
            </a:r>
            <a:r>
              <a:rPr lang="tr-TR" dirty="0" err="1" smtClean="0"/>
              <a:t>Christmas</a:t>
            </a:r>
            <a:r>
              <a:rPr lang="tr-TR" dirty="0" smtClean="0"/>
              <a:t> hastalığı  faktör IX eksikliği)</a:t>
            </a:r>
          </a:p>
          <a:p>
            <a:endParaRPr lang="tr-TR" dirty="0" smtClean="0"/>
          </a:p>
          <a:p>
            <a:r>
              <a:rPr lang="tr-TR" dirty="0" err="1" smtClean="0"/>
              <a:t>Willebrand</a:t>
            </a:r>
            <a:r>
              <a:rPr lang="tr-TR" dirty="0" smtClean="0"/>
              <a:t> hastalığı (</a:t>
            </a:r>
            <a:r>
              <a:rPr lang="tr-TR" dirty="0" err="1" smtClean="0"/>
              <a:t>Von</a:t>
            </a:r>
            <a:r>
              <a:rPr lang="tr-TR" dirty="0" smtClean="0"/>
              <a:t> </a:t>
            </a:r>
            <a:r>
              <a:rPr lang="tr-TR" dirty="0" err="1" smtClean="0"/>
              <a:t>Willebrand</a:t>
            </a:r>
            <a:r>
              <a:rPr lang="tr-TR" dirty="0" smtClean="0"/>
              <a:t> faktörü eksikliği ki bu </a:t>
            </a:r>
            <a:r>
              <a:rPr lang="tr-TR" dirty="0" err="1" smtClean="0"/>
              <a:t>primer</a:t>
            </a:r>
            <a:r>
              <a:rPr lang="tr-TR" dirty="0" smtClean="0"/>
              <a:t> </a:t>
            </a:r>
            <a:r>
              <a:rPr lang="tr-TR" dirty="0" err="1" smtClean="0"/>
              <a:t>hemostasisi</a:t>
            </a:r>
            <a:r>
              <a:rPr lang="tr-TR" dirty="0"/>
              <a:t> </a:t>
            </a:r>
            <a:r>
              <a:rPr lang="tr-TR" dirty="0" smtClean="0"/>
              <a:t>için gerekli bir faktör.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5834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Hemofili A da: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Hastalığın  klinik olarak ciddiyeti kalan faktör VIII miktarı ile ilişkilidir. %1 den daha az Faktör VIII e sahip hastalar bu gruptaki en ağır hastalar . Diş hekimi müdahale öncesinde hastanın doktoru ile iletişime geçmeli  kanama riskini değerlendirmek için.</a:t>
            </a:r>
          </a:p>
          <a:p>
            <a:r>
              <a:rPr lang="tr-TR" dirty="0" smtClean="0"/>
              <a:t> Cerrahi </a:t>
            </a:r>
            <a:r>
              <a:rPr lang="tr-TR" dirty="0" err="1" smtClean="0"/>
              <a:t>hemorajinin</a:t>
            </a:r>
            <a:r>
              <a:rPr lang="tr-TR" dirty="0" smtClean="0"/>
              <a:t> oluşmasını engelleyebilmek için değeri %30 üzerinde olmalı. Faktörün arttırılması için  (DDAVP: 1-</a:t>
            </a:r>
            <a:r>
              <a:rPr lang="tr-TR" dirty="0" err="1" smtClean="0"/>
              <a:t>deamino</a:t>
            </a:r>
            <a:r>
              <a:rPr lang="tr-TR" dirty="0" smtClean="0"/>
              <a:t>-8-D-</a:t>
            </a:r>
            <a:r>
              <a:rPr lang="tr-TR" dirty="0" err="1" smtClean="0"/>
              <a:t>arginine</a:t>
            </a:r>
            <a:r>
              <a:rPr lang="tr-TR" dirty="0" smtClean="0"/>
              <a:t> </a:t>
            </a:r>
            <a:r>
              <a:rPr lang="tr-TR" dirty="0" err="1" smtClean="0"/>
              <a:t>vasopressin</a:t>
            </a:r>
            <a:r>
              <a:rPr lang="tr-TR" dirty="0" smtClean="0"/>
              <a:t>, </a:t>
            </a:r>
            <a:r>
              <a:rPr lang="tr-TR" dirty="0" err="1" smtClean="0"/>
              <a:t>desmopressin</a:t>
            </a:r>
            <a:r>
              <a:rPr lang="tr-TR" dirty="0" smtClean="0"/>
              <a:t> uygulanıyor)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Hemofili B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Christmas</a:t>
            </a:r>
            <a:r>
              <a:rPr lang="tr-TR" dirty="0" smtClean="0"/>
              <a:t> hastalığı  faktör IX eksik Cerrahi tedavi için seviyesinin 30-50% olması gerek, arındırılmış </a:t>
            </a:r>
            <a:r>
              <a:rPr lang="tr-TR" dirty="0" err="1" smtClean="0"/>
              <a:t>protrombin</a:t>
            </a:r>
            <a:r>
              <a:rPr lang="tr-TR" dirty="0" smtClean="0"/>
              <a:t> kompleks veya faktör IX konsantresi  veriliyor. 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Von</a:t>
            </a:r>
            <a:r>
              <a:rPr lang="tr-TR" dirty="0" smtClean="0"/>
              <a:t> </a:t>
            </a:r>
            <a:r>
              <a:rPr lang="tr-TR" dirty="0" err="1" smtClean="0"/>
              <a:t>Willebrands</a:t>
            </a:r>
            <a:r>
              <a:rPr lang="tr-TR" dirty="0" smtClean="0"/>
              <a:t> hastalığı: bu faktörün eksikliği ile ortaya çıkıyor. Üç </a:t>
            </a:r>
            <a:r>
              <a:rPr lang="tr-TR" dirty="0" err="1" smtClean="0"/>
              <a:t>major</a:t>
            </a:r>
            <a:r>
              <a:rPr lang="tr-TR" dirty="0" smtClean="0"/>
              <a:t> </a:t>
            </a:r>
            <a:r>
              <a:rPr lang="tr-TR" dirty="0" err="1" smtClean="0"/>
              <a:t>subtipi</a:t>
            </a:r>
            <a:r>
              <a:rPr lang="tr-TR" dirty="0" smtClean="0"/>
              <a:t> var </a:t>
            </a:r>
            <a:r>
              <a:rPr lang="tr-TR" dirty="0" err="1" smtClean="0"/>
              <a:t>Preop</a:t>
            </a:r>
            <a:r>
              <a:rPr lang="tr-TR" dirty="0" smtClean="0"/>
              <a:t> faktör VIII ,DDAVP </a:t>
            </a:r>
            <a:r>
              <a:rPr lang="tr-TR" dirty="0" err="1" smtClean="0"/>
              <a:t>periodontal</a:t>
            </a:r>
            <a:r>
              <a:rPr lang="tr-TR" dirty="0" smtClean="0"/>
              <a:t> işlem öncesi verilebiliyor.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 hastalarda </a:t>
            </a:r>
            <a:r>
              <a:rPr lang="tr-TR" dirty="0" err="1" smtClean="0"/>
              <a:t>periodontal</a:t>
            </a:r>
            <a:r>
              <a:rPr lang="tr-TR" dirty="0" smtClean="0"/>
              <a:t> tedavi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</a:t>
            </a:r>
            <a:r>
              <a:rPr lang="tr-TR" dirty="0" err="1" smtClean="0"/>
              <a:t>koagülasyon</a:t>
            </a:r>
            <a:r>
              <a:rPr lang="tr-TR" dirty="0" smtClean="0"/>
              <a:t> bozukluğuna sahip hastalarda   gerekli önlemler alınarak  </a:t>
            </a:r>
            <a:r>
              <a:rPr lang="tr-TR" dirty="0" err="1" smtClean="0"/>
              <a:t>periodontal</a:t>
            </a:r>
            <a:r>
              <a:rPr lang="tr-TR" dirty="0" smtClean="0"/>
              <a:t> </a:t>
            </a:r>
            <a:r>
              <a:rPr lang="tr-TR" dirty="0" err="1" smtClean="0"/>
              <a:t>ted</a:t>
            </a:r>
            <a:r>
              <a:rPr lang="tr-TR" dirty="0" smtClean="0"/>
              <a:t>. yapılabilir.</a:t>
            </a:r>
          </a:p>
          <a:p>
            <a:endParaRPr lang="tr-TR" dirty="0" smtClean="0"/>
          </a:p>
          <a:p>
            <a:r>
              <a:rPr lang="tr-TR" b="1" dirty="0" smtClean="0"/>
              <a:t>İlaç modifikasyonu gerektirmeyen durumlar</a:t>
            </a:r>
            <a:r>
              <a:rPr lang="tr-TR" dirty="0" smtClean="0"/>
              <a:t>: Sondalama, detartraj, </a:t>
            </a:r>
            <a:r>
              <a:rPr lang="tr-TR" dirty="0" err="1" smtClean="0"/>
              <a:t>profilaksi</a:t>
            </a:r>
            <a:endParaRPr lang="tr-TR" dirty="0" smtClean="0"/>
          </a:p>
          <a:p>
            <a:endParaRPr lang="tr-TR" dirty="0" smtClean="0"/>
          </a:p>
          <a:p>
            <a:r>
              <a:rPr lang="tr-TR" b="1" dirty="0" err="1" smtClean="0"/>
              <a:t>Konsultasyon</a:t>
            </a:r>
            <a:r>
              <a:rPr lang="tr-TR" b="1" dirty="0" smtClean="0"/>
              <a:t> gerektiren durumlar</a:t>
            </a:r>
            <a:r>
              <a:rPr lang="tr-TR" dirty="0" smtClean="0"/>
              <a:t>: lokal blok anestezi, kök düzlemesi </a:t>
            </a:r>
            <a:r>
              <a:rPr lang="tr-TR" dirty="0" err="1" smtClean="0"/>
              <a:t>küretaj</a:t>
            </a:r>
            <a:r>
              <a:rPr lang="tr-TR" dirty="0" smtClean="0"/>
              <a:t>  ve cerrahi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6100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tlik">
  <a:themeElements>
    <a:clrScheme name="Netlik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tli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1104</TotalTime>
  <Words>1927</Words>
  <Application>Microsoft Office PowerPoint</Application>
  <PresentationFormat>Ekran Gösterisi (4:3)</PresentationFormat>
  <Paragraphs>202</Paragraphs>
  <Slides>39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39</vt:i4>
      </vt:variant>
    </vt:vector>
  </HeadingPairs>
  <TitlesOfParts>
    <vt:vector size="40" baseType="lpstr">
      <vt:lpstr>Netlik</vt:lpstr>
      <vt:lpstr>Antikoagülan bifosfanat ve kortikosteroid kullanan hastalarda periodontal yaklaşım</vt:lpstr>
      <vt:lpstr>Hemorajik sorunu olan hasta grupları</vt:lpstr>
      <vt:lpstr>Hastanın sistemik anamnezinde</vt:lpstr>
      <vt:lpstr>Bu hastalar için klinik  ve laboratuvar incelemeler </vt:lpstr>
      <vt:lpstr>Kanama Bozuklukları</vt:lpstr>
      <vt:lpstr>Koagülasyon Bozukukları</vt:lpstr>
      <vt:lpstr>Hemofili A da:</vt:lpstr>
      <vt:lpstr>Hemofili B</vt:lpstr>
      <vt:lpstr>Bu hastalarda periodontal tedavi</vt:lpstr>
      <vt:lpstr>Tedavi süresince</vt:lpstr>
      <vt:lpstr>Antifibronilitik ajanlar</vt:lpstr>
      <vt:lpstr>Tüm koagülasyon bozuklukları herediter değildir.</vt:lpstr>
      <vt:lpstr>Karaciğer hastalığı olan hastalarda dental tedavi planlarken</vt:lpstr>
      <vt:lpstr>INR  international normalized ratio. “uluslararası standardize oran</vt:lpstr>
      <vt:lpstr>Slayt 15</vt:lpstr>
      <vt:lpstr>INR yüksekliği</vt:lpstr>
      <vt:lpstr>İNR düşüklüğü,</vt:lpstr>
      <vt:lpstr>Slayt 18</vt:lpstr>
      <vt:lpstr>Antikoagülan tedaviler</vt:lpstr>
      <vt:lpstr>Antikoagülan tedavi etkinliği</vt:lpstr>
      <vt:lpstr>Periodontal tedavi için tavsiyeler</vt:lpstr>
      <vt:lpstr>Tedavi sırasında ve sonrasında oluşacak kanama</vt:lpstr>
      <vt:lpstr>Slayt 23</vt:lpstr>
      <vt:lpstr>Antiplatelet  tedavi</vt:lpstr>
      <vt:lpstr>Asprin verilmeyecek hasta grupları:</vt:lpstr>
      <vt:lpstr>Trombositopenik purpura</vt:lpstr>
      <vt:lpstr>Lösemiler</vt:lpstr>
      <vt:lpstr>Slayt 28</vt:lpstr>
      <vt:lpstr>Bifosfanatlar</vt:lpstr>
      <vt:lpstr>Bifosfanatların hidrokiapatit kristallerine yüksek afinitesi vardır.</vt:lpstr>
      <vt:lpstr>Bifosfanatlar</vt:lpstr>
      <vt:lpstr>Bifosfanat yan etkisi</vt:lpstr>
      <vt:lpstr>Slayt 33</vt:lpstr>
      <vt:lpstr>American Assoc oral maxillo fac surgeons</vt:lpstr>
      <vt:lpstr>Slayt 35</vt:lpstr>
      <vt:lpstr>American Dental association</vt:lpstr>
      <vt:lpstr>Kortikosteroidler</vt:lpstr>
      <vt:lpstr>Slayt 38</vt:lpstr>
      <vt:lpstr>Sistemik kortikosteroid istenmeyen etkileri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Pc</dc:creator>
  <cp:lastModifiedBy>elif</cp:lastModifiedBy>
  <cp:revision>63</cp:revision>
  <dcterms:created xsi:type="dcterms:W3CDTF">2015-03-30T13:32:07Z</dcterms:created>
  <dcterms:modified xsi:type="dcterms:W3CDTF">2017-12-21T07:50:50Z</dcterms:modified>
</cp:coreProperties>
</file>