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3" r:id="rId4"/>
    <p:sldId id="1084" r:id="rId5"/>
    <p:sldId id="1085" r:id="rId6"/>
    <p:sldId id="1086" r:id="rId7"/>
    <p:sldId id="1087" r:id="rId8"/>
    <p:sldId id="1088" r:id="rId9"/>
    <p:sldId id="1089" r:id="rId10"/>
    <p:sldId id="1090"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4228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866572" y="2492991"/>
            <a:ext cx="7473756" cy="1274195"/>
          </a:xfrm>
          <a:prstGeom prst="rect">
            <a:avLst/>
          </a:prstGeom>
        </p:spPr>
        <p:txBody>
          <a:bodyPr wrap="square">
            <a:spAutoFit/>
          </a:bodyPr>
          <a:lstStyle/>
          <a:p>
            <a:pPr marL="0" lvl="1" algn="ctr">
              <a:spcBef>
                <a:spcPct val="20000"/>
              </a:spcBef>
              <a:buClr>
                <a:schemeClr val="accent1"/>
              </a:buClr>
            </a:pPr>
            <a:r>
              <a:rPr lang="tr-TR" sz="2400" b="1" dirty="0"/>
              <a:t>GGY306</a:t>
            </a:r>
          </a:p>
          <a:p>
            <a:pPr marL="0" lvl="1" algn="ctr">
              <a:spcBef>
                <a:spcPct val="20000"/>
              </a:spcBef>
              <a:buClr>
                <a:schemeClr val="accent1"/>
              </a:buClr>
            </a:pPr>
            <a:r>
              <a:rPr lang="tr-TR" sz="2400" b="1" dirty="0"/>
              <a:t>Temel Analiz, Firma Analizi, Firma Değerlemesi, Teknik Analiz, Finansal Matematik</a:t>
            </a:r>
          </a:p>
        </p:txBody>
      </p:sp>
    </p:spTree>
    <p:extLst>
      <p:ext uri="{BB962C8B-B14F-4D97-AF65-F5344CB8AC3E}">
        <p14:creationId xmlns:p14="http://schemas.microsoft.com/office/powerpoint/2010/main" val="2379986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7" y="1703100"/>
            <a:ext cx="7557471" cy="553998"/>
          </a:xfrm>
          <a:prstGeom prst="rect">
            <a:avLst/>
          </a:prstGeom>
        </p:spPr>
        <p:txBody>
          <a:bodyPr wrap="square">
            <a:spAutoFit/>
          </a:bodyPr>
          <a:lstStyle/>
          <a:p>
            <a:pPr algn="just">
              <a:spcBef>
                <a:spcPts val="450"/>
              </a:spcBef>
              <a:spcAft>
                <a:spcPts val="450"/>
              </a:spcAft>
            </a:pPr>
            <a:r>
              <a:rPr lang="tr-TR" sz="1500" dirty="0"/>
              <a:t>Temel analiz menkul kıymetlerin seçiminde kullanılan en yaygın teknik niteliğindedir ve üç aşamalı olarak yapılır: </a:t>
            </a:r>
          </a:p>
        </p:txBody>
      </p:sp>
      <p:pic>
        <p:nvPicPr>
          <p:cNvPr id="6" name="Resim 5"/>
          <p:cNvPicPr>
            <a:picLocks noChangeAspect="1"/>
          </p:cNvPicPr>
          <p:nvPr/>
        </p:nvPicPr>
        <p:blipFill>
          <a:blip r:embed="rId2"/>
          <a:stretch>
            <a:fillRect/>
          </a:stretch>
        </p:blipFill>
        <p:spPr>
          <a:xfrm>
            <a:off x="3077457" y="2435006"/>
            <a:ext cx="2804119" cy="2774756"/>
          </a:xfrm>
          <a:prstGeom prst="rect">
            <a:avLst/>
          </a:prstGeom>
        </p:spPr>
      </p:pic>
      <p:sp>
        <p:nvSpPr>
          <p:cNvPr id="14" name="Dikdörtgen 13"/>
          <p:cNvSpPr/>
          <p:nvPr/>
        </p:nvSpPr>
        <p:spPr>
          <a:xfrm>
            <a:off x="3717986" y="1152302"/>
            <a:ext cx="1386213" cy="369332"/>
          </a:xfrm>
          <a:prstGeom prst="rect">
            <a:avLst/>
          </a:prstGeom>
        </p:spPr>
        <p:txBody>
          <a:bodyPr wrap="none">
            <a:spAutoFit/>
          </a:bodyPr>
          <a:lstStyle/>
          <a:p>
            <a:pPr>
              <a:spcBef>
                <a:spcPts val="450"/>
              </a:spcBef>
              <a:spcAft>
                <a:spcPts val="450"/>
              </a:spcAft>
              <a:buClr>
                <a:srgbClr val="C00000"/>
              </a:buClr>
            </a:pPr>
            <a:r>
              <a:rPr lang="tr-TR" b="1" dirty="0"/>
              <a:t>Temel Analiz</a:t>
            </a:r>
          </a:p>
        </p:txBody>
      </p:sp>
    </p:spTree>
    <p:extLst>
      <p:ext uri="{BB962C8B-B14F-4D97-AF65-F5344CB8AC3E}">
        <p14:creationId xmlns:p14="http://schemas.microsoft.com/office/powerpoint/2010/main" val="2473964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6" y="1881506"/>
            <a:ext cx="7557472" cy="2387833"/>
          </a:xfrm>
          <a:prstGeom prst="rect">
            <a:avLst/>
          </a:prstGeom>
        </p:spPr>
        <p:txBody>
          <a:bodyPr wrap="square">
            <a:spAutoFit/>
          </a:bodyPr>
          <a:lstStyle/>
          <a:p>
            <a:pPr algn="just">
              <a:spcBef>
                <a:spcPts val="450"/>
              </a:spcBef>
              <a:spcAft>
                <a:spcPts val="450"/>
              </a:spcAft>
            </a:pPr>
            <a:r>
              <a:rPr lang="tr-TR" sz="1500" b="1" spc="-38" dirty="0">
                <a:solidFill>
                  <a:srgbClr val="000000"/>
                </a:solidFill>
                <a:ea typeface="Trebuchet MS" panose="020B0603020202020204" pitchFamily="34" charset="0"/>
                <a:cs typeface="Trebuchet MS" panose="020B0603020202020204" pitchFamily="34" charset="0"/>
              </a:rPr>
              <a:t>Global şartlar</a:t>
            </a:r>
          </a:p>
          <a:p>
            <a:pPr marL="214313" indent="-214313" algn="just">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Trebuchet MS" panose="020B0603020202020204" pitchFamily="34" charset="0"/>
              </a:rPr>
              <a:t>Benzer gelişmeler Avrupa Birliği (AB) genişleme sürecinde de görülmektedir. AB’ye 2004 yılında tam üye olacak aday ülkelere direk yabancı yatırımların akışı, bu ülkelerdeki ekonomik faaliyetleri ve performansları artırıcı etki yapmakta ve yabancı portföy yatırımlarının bu ülkelere girişi gözlemlenmektedir.</a:t>
            </a:r>
          </a:p>
          <a:p>
            <a:pPr marL="214313" indent="-214313" algn="just">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Trebuchet MS" panose="020B0603020202020204" pitchFamily="34" charset="0"/>
            </a:endParaRPr>
          </a:p>
          <a:p>
            <a:pPr algn="just">
              <a:spcBef>
                <a:spcPts val="450"/>
              </a:spcBef>
              <a:spcAft>
                <a:spcPts val="450"/>
              </a:spcAft>
            </a:pPr>
            <a:endParaRPr lang="tr-TR" sz="1500" spc="-38" dirty="0">
              <a:solidFill>
                <a:srgbClr val="000000"/>
              </a:solidFill>
              <a:ea typeface="Trebuchet MS" panose="020B0603020202020204" pitchFamily="34" charset="0"/>
              <a:cs typeface="Trebuchet MS" panose="020B0603020202020204" pitchFamily="34" charset="0"/>
            </a:endParaRPr>
          </a:p>
          <a:p>
            <a:endParaRPr lang="tr-TR" sz="1500" dirty="0"/>
          </a:p>
        </p:txBody>
      </p:sp>
      <p:pic>
        <p:nvPicPr>
          <p:cNvPr id="14" name="Resi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352" y="3121694"/>
            <a:ext cx="2801976" cy="2036168"/>
          </a:xfrm>
          <a:prstGeom prst="rect">
            <a:avLst/>
          </a:prstGeom>
        </p:spPr>
      </p:pic>
      <p:sp>
        <p:nvSpPr>
          <p:cNvPr id="15" name="Dikdörtgen 14"/>
          <p:cNvSpPr/>
          <p:nvPr/>
        </p:nvSpPr>
        <p:spPr>
          <a:xfrm>
            <a:off x="3384394" y="1169596"/>
            <a:ext cx="1386213" cy="369332"/>
          </a:xfrm>
          <a:prstGeom prst="rect">
            <a:avLst/>
          </a:prstGeom>
        </p:spPr>
        <p:txBody>
          <a:bodyPr wrap="none">
            <a:spAutoFit/>
          </a:bodyPr>
          <a:lstStyle/>
          <a:p>
            <a:pPr>
              <a:spcBef>
                <a:spcPts val="450"/>
              </a:spcBef>
              <a:spcAft>
                <a:spcPts val="450"/>
              </a:spcAft>
              <a:buClr>
                <a:srgbClr val="C00000"/>
              </a:buClr>
            </a:pPr>
            <a:r>
              <a:rPr lang="tr-TR" b="1" dirty="0"/>
              <a:t>Temel Analiz</a:t>
            </a:r>
          </a:p>
        </p:txBody>
      </p:sp>
    </p:spTree>
    <p:extLst>
      <p:ext uri="{BB962C8B-B14F-4D97-AF65-F5344CB8AC3E}">
        <p14:creationId xmlns:p14="http://schemas.microsoft.com/office/powerpoint/2010/main" val="1706722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6" y="2263213"/>
            <a:ext cx="7557471" cy="2708434"/>
          </a:xfrm>
          <a:prstGeom prst="rect">
            <a:avLst/>
          </a:prstGeom>
        </p:spPr>
        <p:txBody>
          <a:bodyPr wrap="square">
            <a:spAutoFit/>
          </a:bodyPr>
          <a:lstStyle/>
          <a:p>
            <a:pPr algn="just">
              <a:spcBef>
                <a:spcPts val="450"/>
              </a:spcBef>
              <a:spcAft>
                <a:spcPts val="450"/>
              </a:spcAft>
            </a:pPr>
            <a:r>
              <a:rPr lang="tr-TR" sz="1500" spc="-38" dirty="0">
                <a:solidFill>
                  <a:srgbClr val="000000"/>
                </a:solidFill>
                <a:latin typeface="Arial (gövde)"/>
              </a:rPr>
              <a:t>İnceleme konusu işletmelerin ekonomik ve sosyal yönleri ile birlikte değerlendirilmesine imkân veren ve indirgeme tekniğine dayanan analiz ölçütlerinin </a:t>
            </a:r>
            <a:r>
              <a:rPr lang="tr-TR" sz="1500" spc="-38" dirty="0" err="1">
                <a:solidFill>
                  <a:srgbClr val="000000"/>
                </a:solidFill>
                <a:latin typeface="Arial (gövde)"/>
              </a:rPr>
              <a:t>başlıcaları</a:t>
            </a:r>
            <a:r>
              <a:rPr lang="tr-TR" sz="1500" spc="-38" dirty="0">
                <a:solidFill>
                  <a:srgbClr val="000000"/>
                </a:solidFill>
                <a:latin typeface="Arial (gövde)"/>
              </a:rPr>
              <a:t> :</a:t>
            </a:r>
          </a:p>
          <a:p>
            <a:pPr algn="just">
              <a:spcBef>
                <a:spcPts val="450"/>
              </a:spcBef>
              <a:spcAft>
                <a:spcPts val="450"/>
              </a:spcAft>
            </a:pPr>
            <a:endParaRPr lang="tr-TR" sz="1500" spc="-38" dirty="0">
              <a:solidFill>
                <a:srgbClr val="000000"/>
              </a:solidFill>
              <a:latin typeface="Arial (gövde)"/>
            </a:endParaRPr>
          </a:p>
          <a:p>
            <a:pPr marL="214313" indent="-214313" algn="just">
              <a:spcBef>
                <a:spcPts val="450"/>
              </a:spcBef>
              <a:spcAft>
                <a:spcPts val="450"/>
              </a:spcAft>
              <a:buFont typeface="Wingdings" panose="05000000000000000000" pitchFamily="2" charset="2"/>
              <a:buChar char="Ø"/>
            </a:pPr>
            <a:r>
              <a:rPr lang="tr-TR" sz="1500" spc="-38" dirty="0">
                <a:solidFill>
                  <a:srgbClr val="000000"/>
                </a:solidFill>
                <a:latin typeface="Arial (gövde)"/>
              </a:rPr>
              <a:t>Net bugünkü değer – NBD (Net </a:t>
            </a:r>
            <a:r>
              <a:rPr lang="tr-TR" sz="1500" spc="-38" dirty="0" err="1">
                <a:solidFill>
                  <a:srgbClr val="000000"/>
                </a:solidFill>
                <a:latin typeface="Arial (gövde)"/>
              </a:rPr>
              <a:t>present</a:t>
            </a:r>
            <a:r>
              <a:rPr lang="tr-TR" sz="1500" spc="-38" dirty="0">
                <a:solidFill>
                  <a:srgbClr val="000000"/>
                </a:solidFill>
                <a:latin typeface="Arial (gövde)"/>
              </a:rPr>
              <a:t> </a:t>
            </a:r>
            <a:r>
              <a:rPr lang="tr-TR" sz="1500" spc="-38" dirty="0" err="1">
                <a:solidFill>
                  <a:srgbClr val="000000"/>
                </a:solidFill>
                <a:latin typeface="Arial (gövde)"/>
              </a:rPr>
              <a:t>value</a:t>
            </a:r>
            <a:r>
              <a:rPr lang="tr-TR" sz="1500" spc="-38" dirty="0">
                <a:solidFill>
                  <a:srgbClr val="000000"/>
                </a:solidFill>
                <a:latin typeface="Arial (gövde)"/>
              </a:rPr>
              <a:t> – NPV)</a:t>
            </a:r>
          </a:p>
          <a:p>
            <a:pPr marL="214313" indent="-214313" algn="just">
              <a:spcBef>
                <a:spcPts val="450"/>
              </a:spcBef>
              <a:spcAft>
                <a:spcPts val="450"/>
              </a:spcAft>
              <a:buFont typeface="Wingdings" panose="05000000000000000000" pitchFamily="2" charset="2"/>
              <a:buChar char="Ø"/>
            </a:pPr>
            <a:r>
              <a:rPr lang="tr-TR" sz="1500" spc="-38" dirty="0">
                <a:solidFill>
                  <a:srgbClr val="000000"/>
                </a:solidFill>
                <a:latin typeface="Arial (gövde)"/>
              </a:rPr>
              <a:t>İç verim (kârlılık) oranı - İVO (</a:t>
            </a:r>
            <a:r>
              <a:rPr lang="tr-TR" sz="1500" spc="-38" dirty="0" err="1">
                <a:solidFill>
                  <a:srgbClr val="000000"/>
                </a:solidFill>
                <a:latin typeface="Arial (gövde)"/>
              </a:rPr>
              <a:t>İnternal</a:t>
            </a:r>
            <a:r>
              <a:rPr lang="tr-TR" sz="1500" spc="-38" dirty="0">
                <a:solidFill>
                  <a:srgbClr val="000000"/>
                </a:solidFill>
                <a:latin typeface="Arial (gövde)"/>
              </a:rPr>
              <a:t> rate of </a:t>
            </a:r>
            <a:r>
              <a:rPr lang="tr-TR" sz="1500" spc="-38" dirty="0" err="1">
                <a:solidFill>
                  <a:srgbClr val="000000"/>
                </a:solidFill>
                <a:latin typeface="Arial (gövde)"/>
              </a:rPr>
              <a:t>return</a:t>
            </a:r>
            <a:r>
              <a:rPr lang="tr-TR" sz="1500" spc="-38" dirty="0">
                <a:solidFill>
                  <a:srgbClr val="000000"/>
                </a:solidFill>
                <a:latin typeface="Arial (gövde)"/>
              </a:rPr>
              <a:t> – IRR)</a:t>
            </a:r>
          </a:p>
          <a:p>
            <a:pPr marL="214313" indent="-214313" algn="just">
              <a:spcBef>
                <a:spcPts val="450"/>
              </a:spcBef>
              <a:spcAft>
                <a:spcPts val="450"/>
              </a:spcAft>
              <a:buFont typeface="Wingdings" panose="05000000000000000000" pitchFamily="2" charset="2"/>
              <a:buChar char="Ø"/>
            </a:pPr>
            <a:r>
              <a:rPr lang="tr-TR" sz="1500" spc="-38" dirty="0">
                <a:solidFill>
                  <a:srgbClr val="000000"/>
                </a:solidFill>
                <a:latin typeface="Arial (gövde)"/>
              </a:rPr>
              <a:t>Fayda/maliyet oranı – F/M (</a:t>
            </a:r>
            <a:r>
              <a:rPr lang="tr-TR" sz="1500" spc="-38" dirty="0" err="1">
                <a:solidFill>
                  <a:srgbClr val="000000"/>
                </a:solidFill>
                <a:latin typeface="Arial (gövde)"/>
              </a:rPr>
              <a:t>Benefit</a:t>
            </a:r>
            <a:r>
              <a:rPr lang="tr-TR" sz="1500" spc="-38" dirty="0">
                <a:solidFill>
                  <a:srgbClr val="000000"/>
                </a:solidFill>
                <a:latin typeface="Arial (gövde)"/>
              </a:rPr>
              <a:t>/</a:t>
            </a:r>
            <a:r>
              <a:rPr lang="tr-TR" sz="1500" spc="-38" dirty="0" err="1">
                <a:solidFill>
                  <a:srgbClr val="000000"/>
                </a:solidFill>
                <a:latin typeface="Arial (gövde)"/>
              </a:rPr>
              <a:t>cost</a:t>
            </a:r>
            <a:r>
              <a:rPr lang="tr-TR" sz="1500" spc="-38" dirty="0">
                <a:solidFill>
                  <a:srgbClr val="000000"/>
                </a:solidFill>
                <a:latin typeface="Arial (gövde)"/>
              </a:rPr>
              <a:t> </a:t>
            </a:r>
            <a:r>
              <a:rPr lang="tr-TR" sz="1500" spc="-38" dirty="0" err="1">
                <a:solidFill>
                  <a:srgbClr val="000000"/>
                </a:solidFill>
                <a:latin typeface="Arial (gövde)"/>
              </a:rPr>
              <a:t>ratio</a:t>
            </a:r>
            <a:r>
              <a:rPr lang="tr-TR" sz="1500" spc="-38" dirty="0">
                <a:solidFill>
                  <a:srgbClr val="000000"/>
                </a:solidFill>
                <a:latin typeface="Arial (gövde)"/>
              </a:rPr>
              <a:t> – B/C)</a:t>
            </a:r>
          </a:p>
          <a:p>
            <a:pPr marL="214313" indent="-214313" algn="just">
              <a:spcBef>
                <a:spcPts val="450"/>
              </a:spcBef>
              <a:spcAft>
                <a:spcPts val="450"/>
              </a:spcAft>
              <a:buFont typeface="Wingdings" panose="05000000000000000000" pitchFamily="2" charset="2"/>
              <a:buChar char="Ø"/>
            </a:pPr>
            <a:r>
              <a:rPr lang="tr-TR" sz="1500" spc="-38" dirty="0">
                <a:solidFill>
                  <a:srgbClr val="000000"/>
                </a:solidFill>
                <a:latin typeface="Arial (gövde)"/>
              </a:rPr>
              <a:t>Geri ödeme süresi (</a:t>
            </a:r>
            <a:r>
              <a:rPr lang="tr-TR" sz="1500" spc="-38" dirty="0" err="1">
                <a:solidFill>
                  <a:srgbClr val="000000"/>
                </a:solidFill>
                <a:latin typeface="Arial (gövde)"/>
              </a:rPr>
              <a:t>Payback</a:t>
            </a:r>
            <a:r>
              <a:rPr lang="tr-TR" sz="1500" spc="-38" dirty="0">
                <a:solidFill>
                  <a:srgbClr val="000000"/>
                </a:solidFill>
                <a:latin typeface="Arial (gövde)"/>
              </a:rPr>
              <a:t> </a:t>
            </a:r>
            <a:r>
              <a:rPr lang="tr-TR" sz="1500" spc="-38" dirty="0" err="1">
                <a:solidFill>
                  <a:srgbClr val="000000"/>
                </a:solidFill>
                <a:latin typeface="Arial (gövde)"/>
              </a:rPr>
              <a:t>period</a:t>
            </a:r>
            <a:r>
              <a:rPr lang="tr-TR" sz="1500" spc="-38" dirty="0">
                <a:solidFill>
                  <a:srgbClr val="000000"/>
                </a:solidFill>
                <a:latin typeface="Arial (gövde)"/>
              </a:rPr>
              <a:t>)</a:t>
            </a:r>
          </a:p>
          <a:p>
            <a:pPr algn="just">
              <a:spcBef>
                <a:spcPts val="450"/>
              </a:spcBef>
              <a:spcAft>
                <a:spcPts val="450"/>
              </a:spcAft>
            </a:pPr>
            <a:endParaRPr lang="tr-TR" sz="1500" spc="-38" dirty="0">
              <a:solidFill>
                <a:srgbClr val="000000"/>
              </a:solidFill>
              <a:latin typeface="Arial (gövde)"/>
            </a:endParaRPr>
          </a:p>
        </p:txBody>
      </p:sp>
      <p:sp>
        <p:nvSpPr>
          <p:cNvPr id="14" name="Dikdörtgen 13"/>
          <p:cNvSpPr/>
          <p:nvPr/>
        </p:nvSpPr>
        <p:spPr>
          <a:xfrm>
            <a:off x="1383396" y="1161651"/>
            <a:ext cx="6356393" cy="369332"/>
          </a:xfrm>
          <a:prstGeom prst="rect">
            <a:avLst/>
          </a:prstGeom>
        </p:spPr>
        <p:txBody>
          <a:bodyPr wrap="square">
            <a:spAutoFit/>
          </a:bodyPr>
          <a:lstStyle/>
          <a:p>
            <a:pPr marL="0" lvl="1" algn="ctr">
              <a:spcBef>
                <a:spcPct val="20000"/>
              </a:spcBef>
              <a:buClr>
                <a:schemeClr val="accent1"/>
              </a:buClr>
            </a:pPr>
            <a:r>
              <a:rPr lang="tr-TR" b="1" dirty="0"/>
              <a:t>Firma Değerlemesi</a:t>
            </a:r>
          </a:p>
        </p:txBody>
      </p:sp>
    </p:spTree>
    <p:extLst>
      <p:ext uri="{BB962C8B-B14F-4D97-AF65-F5344CB8AC3E}">
        <p14:creationId xmlns:p14="http://schemas.microsoft.com/office/powerpoint/2010/main" val="28604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46331"/>
          </a:xfrm>
          <a:prstGeom prst="rect">
            <a:avLst/>
          </a:prstGeom>
        </p:spPr>
        <p:txBody>
          <a:bodyPr wrap="square">
            <a:spAutoFit/>
          </a:bodyPr>
          <a:lstStyle/>
          <a:p>
            <a:pPr marL="0" lvl="1" algn="ctr">
              <a:spcBef>
                <a:spcPct val="20000"/>
              </a:spcBef>
              <a:buClr>
                <a:schemeClr val="accent1"/>
              </a:buClr>
            </a:pPr>
            <a:r>
              <a:rPr lang="tr-TR" b="1" dirty="0"/>
              <a:t>Temel Analiz, Firma Analizi, Firma Değerlemesi, Teknik Analiz, Finansal Matematik</a:t>
            </a:r>
          </a:p>
        </p:txBody>
      </p:sp>
      <p:sp>
        <p:nvSpPr>
          <p:cNvPr id="4" name="Dikdörtgen 3"/>
          <p:cNvSpPr/>
          <p:nvPr/>
        </p:nvSpPr>
        <p:spPr>
          <a:xfrm>
            <a:off x="473293" y="1703101"/>
            <a:ext cx="8012450" cy="757259"/>
          </a:xfrm>
          <a:prstGeom prst="rect">
            <a:avLst/>
          </a:prstGeom>
        </p:spPr>
        <p:txBody>
          <a:bodyPr wrap="square">
            <a:spAutoFit/>
          </a:bodyPr>
          <a:lstStyle/>
          <a:p>
            <a:pPr algn="ctr">
              <a:lnSpc>
                <a:spcPct val="150000"/>
              </a:lnSpc>
              <a:spcBef>
                <a:spcPts val="450"/>
              </a:spcBef>
              <a:spcAft>
                <a:spcPts val="450"/>
              </a:spcAft>
            </a:pPr>
            <a:r>
              <a:rPr lang="tr-TR" sz="1500" b="1" dirty="0"/>
              <a:t>Teknik Analiz</a:t>
            </a:r>
          </a:p>
          <a:p>
            <a:pPr algn="ctr">
              <a:lnSpc>
                <a:spcPct val="150000"/>
              </a:lnSpc>
              <a:spcBef>
                <a:spcPts val="450"/>
              </a:spcBef>
              <a:spcAft>
                <a:spcPts val="450"/>
              </a:spcAft>
            </a:pPr>
            <a:endParaRPr lang="tr-TR" sz="825" b="1" spc="-38" dirty="0">
              <a:solidFill>
                <a:srgbClr val="000000"/>
              </a:solidFill>
              <a:latin typeface="Arial (gövde)"/>
              <a:ea typeface="Trebuchet MS" panose="020B0603020202020204" pitchFamily="34" charset="0"/>
              <a:cs typeface="Trebuchet MS" panose="020B0603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922" y="2133074"/>
            <a:ext cx="4949190" cy="3229159"/>
          </a:xfrm>
          <a:prstGeom prst="rect">
            <a:avLst/>
          </a:prstGeom>
          <a:ln>
            <a:solidFill>
              <a:schemeClr val="tx1"/>
            </a:solidFill>
          </a:ln>
        </p:spPr>
      </p:pic>
    </p:spTree>
    <p:extLst>
      <p:ext uri="{BB962C8B-B14F-4D97-AF65-F5344CB8AC3E}">
        <p14:creationId xmlns:p14="http://schemas.microsoft.com/office/powerpoint/2010/main" val="3033359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46331"/>
          </a:xfrm>
          <a:prstGeom prst="rect">
            <a:avLst/>
          </a:prstGeom>
        </p:spPr>
        <p:txBody>
          <a:bodyPr wrap="square">
            <a:spAutoFit/>
          </a:bodyPr>
          <a:lstStyle/>
          <a:p>
            <a:pPr marL="0" lvl="1" algn="ctr">
              <a:spcBef>
                <a:spcPct val="20000"/>
              </a:spcBef>
              <a:buClr>
                <a:schemeClr val="accent1"/>
              </a:buClr>
            </a:pPr>
            <a:r>
              <a:rPr lang="tr-TR" b="1" dirty="0"/>
              <a:t>Temel Analiz, Firma Analizi, Firma Değerlemesi, Teknik Analiz, Finansal Matematik</a:t>
            </a:r>
          </a:p>
        </p:txBody>
      </p:sp>
      <p:sp>
        <p:nvSpPr>
          <p:cNvPr id="4" name="Dikdörtgen 3"/>
          <p:cNvSpPr/>
          <p:nvPr/>
        </p:nvSpPr>
        <p:spPr>
          <a:xfrm>
            <a:off x="782857" y="1703100"/>
            <a:ext cx="7488560" cy="2823850"/>
          </a:xfrm>
          <a:prstGeom prst="rect">
            <a:avLst/>
          </a:prstGeom>
        </p:spPr>
        <p:txBody>
          <a:bodyPr wrap="square">
            <a:spAutoFit/>
          </a:bodyPr>
          <a:lstStyle/>
          <a:p>
            <a:pPr algn="ctr">
              <a:lnSpc>
                <a:spcPct val="150000"/>
              </a:lnSpc>
              <a:spcBef>
                <a:spcPts val="450"/>
              </a:spcBef>
              <a:spcAft>
                <a:spcPts val="450"/>
              </a:spcAft>
            </a:pPr>
            <a:r>
              <a:rPr lang="tr-TR" sz="1500" b="1" dirty="0"/>
              <a:t>Temel ve Teknik Analiz Arasındaki Farklar</a:t>
            </a:r>
          </a:p>
          <a:p>
            <a:pPr algn="ctr">
              <a:lnSpc>
                <a:spcPct val="150000"/>
              </a:lnSpc>
              <a:spcBef>
                <a:spcPts val="450"/>
              </a:spcBef>
              <a:spcAft>
                <a:spcPts val="450"/>
              </a:spcAft>
            </a:pPr>
            <a:endParaRPr lang="tr-TR" sz="1500" b="1" spc="-38" dirty="0">
              <a:solidFill>
                <a:srgbClr val="000000"/>
              </a:solidFill>
              <a:latin typeface="Arial (gövde)"/>
              <a:ea typeface="Trebuchet MS" panose="020B0603020202020204" pitchFamily="34" charset="0"/>
              <a:cs typeface="Trebuchet MS" panose="020B0603020202020204" pitchFamily="34" charset="0"/>
            </a:endParaRPr>
          </a:p>
          <a:p>
            <a:pPr marL="214313" indent="-214313" algn="just">
              <a:buFont typeface="Wingdings" panose="05000000000000000000" pitchFamily="2" charset="2"/>
              <a:buChar char="Ø"/>
            </a:pPr>
            <a:r>
              <a:rPr lang="tr-TR" sz="1500" dirty="0"/>
              <a:t>Teknik analiz, daha çok, alımdan sonraki birkaç gün veya hafta içinde kazanmayı amaçlayan spekülatörler tarafından tercih edilir. Bu kişiler dışında uzun vadeli yatırımcılar da teknik analizi, temel analize ek olarak zamanlama için kullanırlar.</a:t>
            </a:r>
          </a:p>
          <a:p>
            <a:pPr marL="214313" indent="-214313" algn="just">
              <a:buFont typeface="Wingdings" panose="05000000000000000000" pitchFamily="2" charset="2"/>
              <a:buChar char="Ø"/>
            </a:pPr>
            <a:endParaRPr lang="tr-TR" sz="1500" dirty="0"/>
          </a:p>
          <a:p>
            <a:pPr marL="214313" indent="-214313" algn="just">
              <a:buFont typeface="Wingdings" panose="05000000000000000000" pitchFamily="2" charset="2"/>
              <a:buChar char="Ø"/>
            </a:pPr>
            <a:r>
              <a:rPr lang="tr-TR" sz="1500" dirty="0"/>
              <a:t>Temel analizi kullananların amacı genellikle uzun süreli yatırım sonucu temettü kazancı elde etmek, teknik analizcilerinki ise kısa süre içinde sermaye kazancı (hisse senedinin satış ile alış fiyatı arasındaki fark) sağlamaktır.</a:t>
            </a:r>
          </a:p>
          <a:p>
            <a:pPr marL="214313" indent="-214313" algn="just">
              <a:buFont typeface="Wingdings" panose="05000000000000000000" pitchFamily="2" charset="2"/>
              <a:buChar char="Ø"/>
            </a:pPr>
            <a:endParaRPr lang="tr-TR" sz="1500" dirty="0"/>
          </a:p>
        </p:txBody>
      </p:sp>
    </p:spTree>
    <p:extLst>
      <p:ext uri="{BB962C8B-B14F-4D97-AF65-F5344CB8AC3E}">
        <p14:creationId xmlns:p14="http://schemas.microsoft.com/office/powerpoint/2010/main" val="3467673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46331"/>
          </a:xfrm>
          <a:prstGeom prst="rect">
            <a:avLst/>
          </a:prstGeom>
        </p:spPr>
        <p:txBody>
          <a:bodyPr wrap="square">
            <a:spAutoFit/>
          </a:bodyPr>
          <a:lstStyle/>
          <a:p>
            <a:pPr marL="0" lvl="1" algn="ctr">
              <a:spcBef>
                <a:spcPct val="20000"/>
              </a:spcBef>
              <a:buClr>
                <a:schemeClr val="accent1"/>
              </a:buClr>
            </a:pPr>
            <a:r>
              <a:rPr lang="tr-TR" b="1" dirty="0"/>
              <a:t>Temel Analiz, Firma Analizi, Firma Değerlemesi, Teknik Analiz, Finansal Matematik</a:t>
            </a:r>
          </a:p>
        </p:txBody>
      </p:sp>
      <p:sp>
        <p:nvSpPr>
          <p:cNvPr id="4" name="Dikdörtgen 3"/>
          <p:cNvSpPr/>
          <p:nvPr/>
        </p:nvSpPr>
        <p:spPr>
          <a:xfrm>
            <a:off x="851768" y="1898195"/>
            <a:ext cx="7488560" cy="2349361"/>
          </a:xfrm>
          <a:prstGeom prst="rect">
            <a:avLst/>
          </a:prstGeom>
        </p:spPr>
        <p:txBody>
          <a:bodyPr wrap="square">
            <a:spAutoFit/>
          </a:bodyPr>
          <a:lstStyle/>
          <a:p>
            <a:pPr algn="ctr">
              <a:lnSpc>
                <a:spcPct val="150000"/>
              </a:lnSpc>
              <a:spcBef>
                <a:spcPts val="450"/>
              </a:spcBef>
              <a:spcAft>
                <a:spcPts val="450"/>
              </a:spcAft>
            </a:pPr>
            <a:r>
              <a:rPr lang="tr-TR" sz="1500" b="1" dirty="0"/>
              <a:t>Temel ve Teknik Analiz Arasındaki Farklar</a:t>
            </a:r>
          </a:p>
          <a:p>
            <a:pPr marL="214313" indent="-214313" algn="just">
              <a:buFont typeface="Wingdings" panose="05000000000000000000" pitchFamily="2" charset="2"/>
              <a:buChar char="Ø"/>
            </a:pPr>
            <a:r>
              <a:rPr lang="tr-TR" sz="1500" dirty="0"/>
              <a:t>Temel analizciler teknik analizcilere göre daha çok veriyle ilgilenirler ve genellikle belli bir sektörde uzmanlaşırlar. Teknik analizciler ise bir sektörde tamamen uzman olmamaları sebebiyle, temel analizcilere göre daha kolay sektör ve piyasa değiştirip, analiz yapabilirler. </a:t>
            </a:r>
          </a:p>
          <a:p>
            <a:pPr marL="214313" indent="-214313" algn="just">
              <a:buFont typeface="Wingdings" panose="05000000000000000000" pitchFamily="2" charset="2"/>
              <a:buChar char="Ø"/>
            </a:pPr>
            <a:r>
              <a:rPr lang="tr-TR" sz="1500" dirty="0"/>
              <a:t>Temel analizciler, ilgilendikleri şirketlerin hisse senetlerinin "gerçek </a:t>
            </a:r>
            <a:r>
              <a:rPr lang="tr-TR" sz="1500" dirty="0" err="1"/>
              <a:t>değeri"ni</a:t>
            </a:r>
            <a:r>
              <a:rPr lang="tr-TR" sz="1500" dirty="0"/>
              <a:t> hesaplayıp piyasada oluşan fiyatlarla karşılaştırırlar ve buna göre alım-satım kararı verirler. Bir hisse senedinin gerçek değeri, şirketin finansal tablolarındaki kalemlerin, şirket yönetiminin, geçmiş dönemdekine ek olarak özellikle gelecekteki kâr ve temettü rakamlarının ve çeşitli risklerin incelenip yorumlanması sonucu bulunur. </a:t>
            </a:r>
          </a:p>
        </p:txBody>
      </p:sp>
    </p:spTree>
    <p:extLst>
      <p:ext uri="{BB962C8B-B14F-4D97-AF65-F5344CB8AC3E}">
        <p14:creationId xmlns:p14="http://schemas.microsoft.com/office/powerpoint/2010/main" val="95801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46331"/>
          </a:xfrm>
          <a:prstGeom prst="rect">
            <a:avLst/>
          </a:prstGeom>
        </p:spPr>
        <p:txBody>
          <a:bodyPr wrap="square">
            <a:spAutoFit/>
          </a:bodyPr>
          <a:lstStyle/>
          <a:p>
            <a:pPr marL="0" lvl="1" algn="ctr">
              <a:spcBef>
                <a:spcPct val="20000"/>
              </a:spcBef>
              <a:buClr>
                <a:schemeClr val="accent1"/>
              </a:buClr>
            </a:pPr>
            <a:r>
              <a:rPr lang="tr-TR" b="1" dirty="0"/>
              <a:t>Temel Analiz, Firma Analizi, Firma Değerlemesi, Teknik Analiz, Finansal Matematik</a:t>
            </a:r>
          </a:p>
        </p:txBody>
      </p:sp>
      <p:sp>
        <p:nvSpPr>
          <p:cNvPr id="4" name="Dikdörtgen 3"/>
          <p:cNvSpPr/>
          <p:nvPr/>
        </p:nvSpPr>
        <p:spPr>
          <a:xfrm>
            <a:off x="782857" y="1703100"/>
            <a:ext cx="7557471" cy="3106620"/>
          </a:xfrm>
          <a:prstGeom prst="rect">
            <a:avLst/>
          </a:prstGeom>
        </p:spPr>
        <p:txBody>
          <a:bodyPr wrap="square">
            <a:spAutoFit/>
          </a:bodyPr>
          <a:lstStyle/>
          <a:p>
            <a:pPr algn="just">
              <a:lnSpc>
                <a:spcPct val="150000"/>
              </a:lnSpc>
              <a:spcBef>
                <a:spcPts val="450"/>
              </a:spcBef>
              <a:spcAft>
                <a:spcPts val="450"/>
              </a:spcAft>
            </a:pPr>
            <a:r>
              <a:rPr lang="tr-TR" sz="1500" b="1" dirty="0"/>
              <a:t>Finansal Matematik</a:t>
            </a:r>
          </a:p>
          <a:p>
            <a:pPr algn="just">
              <a:lnSpc>
                <a:spcPct val="150000"/>
              </a:lnSpc>
              <a:spcBef>
                <a:spcPts val="450"/>
              </a:spcBef>
              <a:spcAft>
                <a:spcPts val="450"/>
              </a:spcAft>
            </a:pPr>
            <a:endParaRPr lang="tr-TR" sz="825" b="1" spc="-38" dirty="0">
              <a:solidFill>
                <a:srgbClr val="000000"/>
              </a:solidFill>
              <a:latin typeface="Arial (gövde)"/>
              <a:ea typeface="Trebuchet MS" panose="020B0603020202020204" pitchFamily="34" charset="0"/>
              <a:cs typeface="Trebuchet MS" panose="020B0603020202020204" pitchFamily="34" charset="0"/>
            </a:endParaRPr>
          </a:p>
          <a:p>
            <a:pPr algn="just"/>
            <a:r>
              <a:rPr lang="tr-TR" sz="1350" dirty="0"/>
              <a:t>Genel olarak piyasalar, malların paraya veya paranın mala dönüştüğü yerlerdir. Finansal piyasalar ise fon arz ve talebi söz konusu olduğunda fon akımlarını düzenleyen kurumlar ve bunları düzenleyen kurallardan oluşan piyasalardır. En geniş anlatımla finansal piyasalar, menkul kıymetlerin değişime uğradığı yerler olarak tanımlanabilir. Finansal piyasaların fonksiyonlarını şu şekilde özetlemek mümkündür:</a:t>
            </a:r>
          </a:p>
          <a:p>
            <a:pPr algn="just"/>
            <a:endParaRPr lang="tr-TR" sz="1350" dirty="0"/>
          </a:p>
          <a:p>
            <a:pPr marL="214313" indent="-214313" algn="just">
              <a:buFont typeface="Wingdings" panose="05000000000000000000" pitchFamily="2" charset="2"/>
              <a:buChar char="Ø"/>
            </a:pPr>
            <a:r>
              <a:rPr lang="tr-TR" sz="1350" dirty="0"/>
              <a:t>Fonların, arz edenlerden talep edenlere akışını sağlamak,</a:t>
            </a:r>
          </a:p>
          <a:p>
            <a:pPr marL="214313" indent="-214313" algn="just">
              <a:buFont typeface="Wingdings" panose="05000000000000000000" pitchFamily="2" charset="2"/>
              <a:buChar char="Ø"/>
            </a:pPr>
            <a:r>
              <a:rPr lang="tr-TR" sz="1350" dirty="0"/>
              <a:t>Menkul kıymetleri daha likit hale getirmek,</a:t>
            </a:r>
          </a:p>
          <a:p>
            <a:pPr marL="214313" indent="-214313" algn="just">
              <a:buFont typeface="Wingdings" panose="05000000000000000000" pitchFamily="2" charset="2"/>
              <a:buChar char="Ø"/>
            </a:pPr>
            <a:r>
              <a:rPr lang="tr-TR" sz="1350" dirty="0"/>
              <a:t>Menkul kıymetlerin el değiştirmesini kolaylaştırmak ve el değiştirme maliyetini düşürmek,</a:t>
            </a:r>
          </a:p>
          <a:p>
            <a:pPr marL="214313" indent="-214313" algn="just">
              <a:buFont typeface="Wingdings" panose="05000000000000000000" pitchFamily="2" charset="2"/>
              <a:buChar char="Ø"/>
            </a:pPr>
            <a:r>
              <a:rPr lang="tr-TR" sz="1350" dirty="0"/>
              <a:t>Menkul kıymetlerin fiyatını oluşturmak,</a:t>
            </a:r>
          </a:p>
          <a:p>
            <a:pPr marL="214313" indent="-214313" algn="just">
              <a:buFont typeface="Wingdings" panose="05000000000000000000" pitchFamily="2" charset="2"/>
              <a:buChar char="Ø"/>
            </a:pPr>
            <a:r>
              <a:rPr lang="tr-TR" sz="1350" dirty="0"/>
              <a:t>Fon arz eden ve talep edenin risk dağılımına yardımcı olmak,</a:t>
            </a:r>
          </a:p>
          <a:p>
            <a:pPr marL="214313" indent="-214313" algn="just">
              <a:buFont typeface="Wingdings" panose="05000000000000000000" pitchFamily="2" charset="2"/>
              <a:buChar char="Ø"/>
            </a:pPr>
            <a:r>
              <a:rPr lang="tr-TR" sz="1350" dirty="0"/>
              <a:t> Fonları ve ekonomik kaynakları tahsis etmektir.</a:t>
            </a:r>
          </a:p>
        </p:txBody>
      </p:sp>
    </p:spTree>
    <p:extLst>
      <p:ext uri="{BB962C8B-B14F-4D97-AF65-F5344CB8AC3E}">
        <p14:creationId xmlns:p14="http://schemas.microsoft.com/office/powerpoint/2010/main" val="294345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13854"/>
            <a:ext cx="8012450" cy="438582"/>
          </a:xfrm>
          <a:prstGeom prst="rect">
            <a:avLst/>
          </a:prstGeom>
        </p:spPr>
        <p:txBody>
          <a:bodyPr wrap="square">
            <a:spAutoFit/>
          </a:bodyPr>
          <a:lstStyle/>
          <a:p>
            <a:pPr algn="ctr">
              <a:lnSpc>
                <a:spcPct val="150000"/>
              </a:lnSpc>
              <a:spcBef>
                <a:spcPts val="450"/>
              </a:spcBef>
              <a:spcAft>
                <a:spcPts val="450"/>
              </a:spcAft>
            </a:pPr>
            <a:r>
              <a:rPr lang="tr-TR" sz="1500" b="1" dirty="0"/>
              <a:t>Kaynaklar</a:t>
            </a:r>
            <a:endParaRPr lang="tr-TR" sz="1350" dirty="0"/>
          </a:p>
        </p:txBody>
      </p:sp>
      <p:sp>
        <p:nvSpPr>
          <p:cNvPr id="6" name="Dikdörtgen 5"/>
          <p:cNvSpPr/>
          <p:nvPr/>
        </p:nvSpPr>
        <p:spPr>
          <a:xfrm>
            <a:off x="782858" y="1465949"/>
            <a:ext cx="7557470" cy="4039567"/>
          </a:xfrm>
          <a:prstGeom prst="rect">
            <a:avLst/>
          </a:prstGeom>
        </p:spPr>
        <p:txBody>
          <a:bodyPr wrap="square">
            <a:spAutoFit/>
          </a:bodyPr>
          <a:lstStyle/>
          <a:p>
            <a:pPr marL="214313" indent="-214313" algn="just">
              <a:buClr>
                <a:srgbClr val="C00000"/>
              </a:buClr>
              <a:buFont typeface="Arial" panose="020B0604020202020204" pitchFamily="34" charset="0"/>
              <a:buChar char="•"/>
            </a:pPr>
            <a:r>
              <a:rPr lang="tr-TR" sz="1350" dirty="0"/>
              <a:t>Aral, N. Ve Aytaç, M., 2018.Türkiye’de İşsizliğin Mekânsal Analizi, Marmara Üniversitesi Öneri Dergisi, Cilt: 13, Sayı:48</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Ağaç, G., vd., 2015. Çok Kriterli Karar Verme Tekniklerini Kullanarak Serbest Bölge Yer Seçimi: Doğu Anadolu Bölgesi Örneği, İİBF Dergisi, Cilt:30, Sayı:1, </a:t>
            </a:r>
            <a:r>
              <a:rPr lang="tr-TR" sz="1350" dirty="0" err="1"/>
              <a:t>ss</a:t>
            </a:r>
            <a:r>
              <a:rPr lang="tr-TR" sz="1350" dirty="0"/>
              <a:t>. 79-113. </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Cebecioğlu, C. 2006. </a:t>
            </a:r>
            <a:r>
              <a:rPr lang="tr-TR" sz="1350" dirty="0" err="1"/>
              <a:t>Swot</a:t>
            </a:r>
            <a:r>
              <a:rPr lang="tr-TR" sz="1350" dirty="0"/>
              <a:t> Analizi Ve Bir İşletme Üzerine Uygulama, Gebze Yüksek Teknoloji Enstitüsü Sosyal Bilimler Enstitüsü, Gebze.</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Çetinkaya, Ö. 2006. Rekabet Stratejilerinin Belirlenmesinde Portföy Analizi Ve Tariş Üzerine Bir Araştırma, Gazi </a:t>
            </a:r>
            <a:r>
              <a:rPr lang="tr-TR" sz="1350" dirty="0" err="1"/>
              <a:t>Universitesi</a:t>
            </a:r>
            <a:r>
              <a:rPr lang="tr-TR" sz="1350" dirty="0"/>
              <a:t> </a:t>
            </a:r>
            <a:r>
              <a:rPr lang="tr-TR" sz="1350" dirty="0" err="1"/>
              <a:t>Iktisadi</a:t>
            </a:r>
            <a:r>
              <a:rPr lang="tr-TR" sz="1350" dirty="0"/>
              <a:t> ve </a:t>
            </a:r>
            <a:r>
              <a:rPr lang="tr-TR" sz="1350" dirty="0" err="1"/>
              <a:t>Idari</a:t>
            </a:r>
            <a:r>
              <a:rPr lang="tr-TR" sz="1350" dirty="0"/>
              <a:t> Bilimler </a:t>
            </a:r>
            <a:r>
              <a:rPr lang="tr-TR" sz="1350" dirty="0" err="1"/>
              <a:t>Fakultesi</a:t>
            </a:r>
            <a:r>
              <a:rPr lang="tr-TR" sz="1350" dirty="0"/>
              <a:t> Dergisi; Ankara </a:t>
            </a:r>
            <a:r>
              <a:rPr lang="tr-TR" sz="1350" dirty="0" err="1"/>
              <a:t>Vol</a:t>
            </a:r>
            <a:r>
              <a:rPr lang="tr-TR" sz="1350" dirty="0"/>
              <a:t>. 8, </a:t>
            </a:r>
            <a:r>
              <a:rPr lang="tr-TR" sz="1350" dirty="0" err="1"/>
              <a:t>Iss</a:t>
            </a:r>
            <a:r>
              <a:rPr lang="tr-TR" sz="1350" dirty="0"/>
              <a:t>. 3</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Doğan, U., 2017. Dokuz Eylül Üniversitesi, Endüstri Mühendisliği Ders Notları.</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Okay, H. 2015. Pazar Araştırması. Web Sitesi: https://www.dunya.com/kose-yazisi/pazar-arastirmasi/25420. Erişim Tarihi: 30.01.2019.</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Torlak, Ö. Ve </a:t>
            </a:r>
            <a:r>
              <a:rPr lang="tr-TR" sz="1350" dirty="0" err="1"/>
              <a:t>Altunışık</a:t>
            </a:r>
            <a:r>
              <a:rPr lang="tr-TR" sz="1350" dirty="0"/>
              <a:t>. R. 2009. Pazarlama Stratejileri – Yönetsel Bir Yaklaşım. Beta Yayınları, İstanbul</a:t>
            </a:r>
          </a:p>
          <a:p>
            <a:pPr marL="214313" indent="-214313" algn="just">
              <a:buClr>
                <a:srgbClr val="C00000"/>
              </a:buClr>
              <a:buFont typeface="Arial" panose="020B0604020202020204" pitchFamily="34" charset="0"/>
              <a:buChar char="•"/>
            </a:pPr>
            <a:endParaRPr lang="tr-TR" sz="1350" dirty="0"/>
          </a:p>
        </p:txBody>
      </p:sp>
    </p:spTree>
    <p:extLst>
      <p:ext uri="{BB962C8B-B14F-4D97-AF65-F5344CB8AC3E}">
        <p14:creationId xmlns:p14="http://schemas.microsoft.com/office/powerpoint/2010/main" val="2238927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12440</TotalTime>
  <Words>666</Words>
  <Application>Microsoft Office PowerPoint</Application>
  <PresentationFormat>Ekran Gösterisi (4:3)</PresentationFormat>
  <Paragraphs>52</Paragraphs>
  <Slides>9</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9</vt:i4>
      </vt:variant>
    </vt:vector>
  </HeadingPairs>
  <TitlesOfParts>
    <vt:vector size="18" baseType="lpstr">
      <vt:lpstr>ＭＳ Ｐゴシック</vt:lpstr>
      <vt:lpstr>Arial</vt:lpstr>
      <vt:lpstr>Arial (gövde)</vt:lpstr>
      <vt:lpstr>Calibri</vt:lpstr>
      <vt:lpstr>Trebuchet MS</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Taşınmaz</cp:lastModifiedBy>
  <cp:revision>811</cp:revision>
  <cp:lastPrinted>2016-10-24T07:53:35Z</cp:lastPrinted>
  <dcterms:created xsi:type="dcterms:W3CDTF">2016-09-18T09:35:24Z</dcterms:created>
  <dcterms:modified xsi:type="dcterms:W3CDTF">2020-02-25T08:44:39Z</dcterms:modified>
</cp:coreProperties>
</file>