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2" d="100"/>
          <a:sy n="72" d="100"/>
        </p:scale>
        <p:origin x="-109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67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4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97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48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01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06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7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269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091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508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240E3-17F6-9446-9097-789CA82B6575}" type="datetimeFigureOut">
              <a:rPr lang="en-US" smtClean="0"/>
              <a:t>4/30/2020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EC6BE-EA03-7C46-94F6-58CAB8B74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95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7</a:t>
            </a:r>
            <a:r>
              <a:rPr lang="en-US" smtClean="0"/>
              <a:t>.</a:t>
            </a:r>
            <a:r>
              <a:rPr lang="en-US" dirty="0" err="1" smtClean="0"/>
              <a:t>Hafta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AY </a:t>
            </a:r>
            <a:r>
              <a:rPr lang="tr-TR" dirty="0"/>
              <a:t>m.</a:t>
            </a:r>
            <a:r>
              <a:rPr lang="tr-TR" dirty="0" smtClean="0"/>
              <a:t>159</a:t>
            </a:r>
          </a:p>
          <a:p>
            <a:r>
              <a:rPr lang="tr-TR" dirty="0" smtClean="0"/>
              <a:t> </a:t>
            </a:r>
            <a:r>
              <a:rPr lang="tr-TR" dirty="0"/>
              <a:t>– 13 üye – 7 üye </a:t>
            </a:r>
            <a:r>
              <a:rPr lang="tr-TR" dirty="0" smtClean="0"/>
              <a:t>TBMM– </a:t>
            </a:r>
            <a:r>
              <a:rPr lang="tr-TR" dirty="0"/>
              <a:t>6 üye CB (Adalet Bakanı ve Bakan </a:t>
            </a:r>
            <a:r>
              <a:rPr lang="tr-TR" dirty="0" err="1"/>
              <a:t>yrd.</a:t>
            </a:r>
            <a:r>
              <a:rPr lang="tr-TR" dirty="0"/>
              <a:t> Doğal üye)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Hakim </a:t>
            </a:r>
            <a:r>
              <a:rPr lang="tr-TR" dirty="0"/>
              <a:t>savcıların atama, naklen atama, yer değiştirme, ceza soruşturması, disiplin soruşturması ve cezaları, Yargıtay ve Danıştay’a üye seçme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488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İdarenin</a:t>
            </a:r>
            <a:r>
              <a:rPr lang="en-US" dirty="0" smtClean="0"/>
              <a:t> </a:t>
            </a:r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Teşkilat</a:t>
            </a:r>
            <a:r>
              <a:rPr lang="tr-TR" dirty="0"/>
              <a:t>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1339362"/>
            <a:ext cx="8229600" cy="4699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A- İl  İdaresi </a:t>
            </a:r>
          </a:p>
          <a:p>
            <a:pPr marL="114300" indent="0">
              <a:buNone/>
            </a:pPr>
            <a:r>
              <a:rPr lang="tr-TR" dirty="0" smtClean="0"/>
              <a:t>1-Vali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2- </a:t>
            </a:r>
            <a:r>
              <a:rPr lang="tr-TR" dirty="0"/>
              <a:t>İl İdare Şube </a:t>
            </a:r>
            <a:r>
              <a:rPr lang="tr-TR" dirty="0" smtClean="0"/>
              <a:t>Başkanları</a:t>
            </a:r>
          </a:p>
          <a:p>
            <a:pPr marL="114300" indent="0">
              <a:buNone/>
            </a:pPr>
            <a:r>
              <a:rPr lang="tr-TR" dirty="0" smtClean="0"/>
              <a:t>3- İl </a:t>
            </a:r>
            <a:r>
              <a:rPr lang="tr-TR" dirty="0"/>
              <a:t>İdare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611486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İdarenin</a:t>
            </a:r>
            <a:r>
              <a:rPr lang="en-US" dirty="0" smtClean="0"/>
              <a:t> </a:t>
            </a:r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Teşkilat</a:t>
            </a:r>
            <a:r>
              <a:rPr lang="tr-TR" dirty="0"/>
              <a:t>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277" y="1339362"/>
            <a:ext cx="8229600" cy="46990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B- İlçe </a:t>
            </a:r>
            <a:r>
              <a:rPr lang="tr-TR" dirty="0" smtClean="0"/>
              <a:t>İdaresi</a:t>
            </a:r>
          </a:p>
          <a:p>
            <a:pPr marL="114300" indent="0">
              <a:buNone/>
            </a:pPr>
            <a:r>
              <a:rPr lang="tr-TR" dirty="0" smtClean="0"/>
              <a:t>1-  Kaymakam</a:t>
            </a:r>
          </a:p>
          <a:p>
            <a:pPr marL="114300" indent="0">
              <a:buNone/>
            </a:pPr>
            <a:r>
              <a:rPr lang="tr-TR" dirty="0" smtClean="0"/>
              <a:t>2- </a:t>
            </a:r>
            <a:r>
              <a:rPr lang="tr-TR" dirty="0"/>
              <a:t>İlçe İdare Şube </a:t>
            </a:r>
            <a:r>
              <a:rPr lang="tr-TR" dirty="0" smtClean="0"/>
              <a:t>Başkanları</a:t>
            </a:r>
          </a:p>
          <a:p>
            <a:pPr marL="114300" indent="0">
              <a:buNone/>
            </a:pPr>
            <a:r>
              <a:rPr lang="tr-TR" dirty="0" smtClean="0"/>
              <a:t>3-  </a:t>
            </a:r>
            <a:r>
              <a:rPr lang="tr-TR" dirty="0"/>
              <a:t>İlçe İdare </a:t>
            </a:r>
            <a:r>
              <a:rPr lang="tr-TR" dirty="0" smtClean="0"/>
              <a:t>Kurulu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620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Mahalli</a:t>
            </a:r>
            <a:r>
              <a:rPr lang="en-US" dirty="0" smtClean="0"/>
              <a:t> </a:t>
            </a:r>
            <a:r>
              <a:rPr lang="tr-TR" dirty="0" err="1"/>
              <a:t>İ</a:t>
            </a:r>
            <a:r>
              <a:rPr lang="en-US" dirty="0" err="1" smtClean="0"/>
              <a:t>dareler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A</a:t>
            </a:r>
            <a:r>
              <a:rPr lang="tr-TR" dirty="0" smtClean="0"/>
              <a:t>- İL ÖZEL </a:t>
            </a:r>
            <a:r>
              <a:rPr lang="tr-TR" dirty="0" smtClean="0"/>
              <a:t>İDARELERİ</a:t>
            </a:r>
            <a:endParaRPr lang="tr-TR" dirty="0"/>
          </a:p>
          <a:p>
            <a:pPr marL="114300" indent="0">
              <a:buNone/>
            </a:pPr>
            <a:r>
              <a:rPr lang="en-US" dirty="0" smtClean="0"/>
              <a:t>B- </a:t>
            </a:r>
            <a:r>
              <a:rPr lang="tr-TR" dirty="0" smtClean="0"/>
              <a:t>BELEDİYE </a:t>
            </a:r>
            <a:r>
              <a:rPr lang="tr-TR" dirty="0" smtClean="0"/>
              <a:t>İDARELERİ</a:t>
            </a:r>
            <a:endParaRPr lang="tr-TR" dirty="0"/>
          </a:p>
          <a:p>
            <a:pPr marL="114300" indent="0">
              <a:buNone/>
            </a:pPr>
            <a:r>
              <a:rPr lang="tr-TR" dirty="0" smtClean="0"/>
              <a:t>	1- </a:t>
            </a:r>
            <a:r>
              <a:rPr lang="tr-TR" dirty="0" smtClean="0"/>
              <a:t>BELEDİYELER</a:t>
            </a:r>
            <a:endParaRPr lang="tr-TR" dirty="0"/>
          </a:p>
          <a:p>
            <a:pPr marL="114300" indent="0">
              <a:buNone/>
            </a:pPr>
            <a:r>
              <a:rPr lang="tr-TR" dirty="0" smtClean="0"/>
              <a:t>	2-  BÜYÜKŞEHİR </a:t>
            </a:r>
            <a:r>
              <a:rPr lang="tr-TR" dirty="0" smtClean="0"/>
              <a:t>BELEDİYELER</a:t>
            </a: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C- </a:t>
            </a:r>
            <a:r>
              <a:rPr lang="en-US" dirty="0" smtClean="0"/>
              <a:t>KÖYLER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28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Mahalli</a:t>
            </a:r>
            <a:r>
              <a:rPr lang="en-US" dirty="0" smtClean="0"/>
              <a:t> </a:t>
            </a:r>
            <a:r>
              <a:rPr lang="tr-TR" dirty="0" err="1"/>
              <a:t>İ</a:t>
            </a:r>
            <a:r>
              <a:rPr lang="en-US" dirty="0" err="1" smtClean="0"/>
              <a:t>dareler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4300" indent="0">
              <a:buNone/>
            </a:pPr>
            <a:r>
              <a:rPr lang="en-US" dirty="0" smtClean="0"/>
              <a:t>A</a:t>
            </a:r>
            <a:r>
              <a:rPr lang="tr-TR" dirty="0" smtClean="0"/>
              <a:t>- İL ÖZEL </a:t>
            </a:r>
            <a:r>
              <a:rPr lang="tr-TR" dirty="0" smtClean="0"/>
              <a:t>İDARELERİ</a:t>
            </a:r>
          </a:p>
          <a:p>
            <a:pPr marL="114300" indent="0">
              <a:buNone/>
            </a:pPr>
            <a:endParaRPr lang="tr-TR" sz="5100" dirty="0"/>
          </a:p>
          <a:p>
            <a:pPr marL="114300" indent="0">
              <a:buNone/>
            </a:pPr>
            <a:r>
              <a:rPr lang="tr-TR" sz="3300" dirty="0" smtClean="0"/>
              <a:t>a) İl </a:t>
            </a:r>
            <a:r>
              <a:rPr lang="tr-TR" sz="3300" dirty="0"/>
              <a:t>Genel </a:t>
            </a:r>
            <a:r>
              <a:rPr lang="tr-TR" sz="3300" dirty="0" smtClean="0"/>
              <a:t>Meclisi</a:t>
            </a:r>
          </a:p>
          <a:p>
            <a:pPr marL="114300" indent="0">
              <a:buNone/>
            </a:pPr>
            <a:r>
              <a:rPr lang="tr-TR" sz="3300" dirty="0" smtClean="0"/>
              <a:t>b</a:t>
            </a:r>
            <a:r>
              <a:rPr lang="tr-TR" sz="3300" dirty="0"/>
              <a:t>) İl Encümeni </a:t>
            </a:r>
            <a:r>
              <a:rPr lang="tr-TR" sz="3300" dirty="0" smtClean="0"/>
              <a:t>; </a:t>
            </a:r>
          </a:p>
          <a:p>
            <a:pPr marL="114300" indent="0">
              <a:buNone/>
            </a:pPr>
            <a:r>
              <a:rPr lang="tr-TR" sz="3300" dirty="0" smtClean="0"/>
              <a:t>c</a:t>
            </a:r>
            <a:r>
              <a:rPr lang="tr-TR" sz="3300" dirty="0"/>
              <a:t>) Vali </a:t>
            </a:r>
            <a:endParaRPr lang="tr-TR" sz="3300" dirty="0" smtClean="0"/>
          </a:p>
          <a:p>
            <a:pPr marL="571500" indent="-457200">
              <a:buAutoNum type="alphaLcParenR"/>
            </a:pPr>
            <a:endParaRPr lang="tr-TR" dirty="0"/>
          </a:p>
          <a:p>
            <a:pPr marL="114300" indent="0">
              <a:buNone/>
            </a:pPr>
            <a:r>
              <a:rPr lang="en-US" dirty="0" smtClean="0"/>
              <a:t>B- </a:t>
            </a:r>
            <a:r>
              <a:rPr lang="tr-TR" dirty="0" smtClean="0"/>
              <a:t>BELEDİYE İDARELERİ</a:t>
            </a:r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	1- BELEDİYELER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sz="3400" dirty="0" smtClean="0"/>
              <a:t>a</a:t>
            </a:r>
            <a:r>
              <a:rPr lang="tr-TR" sz="3400" dirty="0"/>
              <a:t>) Belediye Meclisi </a:t>
            </a:r>
            <a:endParaRPr lang="tr-TR" sz="3400" dirty="0"/>
          </a:p>
          <a:p>
            <a:pPr marL="114300" indent="0">
              <a:buNone/>
            </a:pPr>
            <a:r>
              <a:rPr lang="tr-TR" sz="3400" dirty="0" smtClean="0"/>
              <a:t>b</a:t>
            </a:r>
            <a:r>
              <a:rPr lang="tr-TR" sz="3400" dirty="0"/>
              <a:t>) Belediye </a:t>
            </a:r>
            <a:r>
              <a:rPr lang="tr-TR" sz="3400" dirty="0" smtClean="0"/>
              <a:t>Encümeni</a:t>
            </a:r>
          </a:p>
          <a:p>
            <a:pPr marL="114300" indent="0">
              <a:buNone/>
            </a:pPr>
            <a:r>
              <a:rPr lang="tr-TR" sz="3400" dirty="0" smtClean="0"/>
              <a:t>c</a:t>
            </a:r>
            <a:r>
              <a:rPr lang="tr-TR" sz="3400" dirty="0"/>
              <a:t>) </a:t>
            </a:r>
            <a:r>
              <a:rPr lang="tr-TR" sz="3400" dirty="0" smtClean="0"/>
              <a:t>Belediye </a:t>
            </a:r>
            <a:r>
              <a:rPr lang="tr-TR" sz="3400" dirty="0"/>
              <a:t>Başkanı </a:t>
            </a:r>
            <a:endParaRPr lang="tr-TR" sz="3400" dirty="0" smtClean="0"/>
          </a:p>
          <a:p>
            <a:pPr marL="114300" indent="0">
              <a:buNone/>
            </a:pPr>
            <a:endParaRPr lang="tr-TR" dirty="0"/>
          </a:p>
          <a:p>
            <a:pPr marL="114300" indent="0">
              <a:buNone/>
            </a:pPr>
            <a:r>
              <a:rPr lang="tr-TR" dirty="0" smtClean="0"/>
              <a:t>	2-  BÜYÜKŞEHİR BELEDİYELER</a:t>
            </a:r>
          </a:p>
          <a:p>
            <a:pPr marL="114300" indent="0">
              <a:buNone/>
            </a:pPr>
            <a:endParaRPr lang="tr-TR" dirty="0" smtClean="0"/>
          </a:p>
          <a:p>
            <a:pPr marL="114300" indent="0">
              <a:buNone/>
            </a:pPr>
            <a:r>
              <a:rPr lang="tr-TR" dirty="0" smtClean="0"/>
              <a:t>C- </a:t>
            </a:r>
            <a:r>
              <a:rPr lang="en-US" dirty="0" smtClean="0"/>
              <a:t>KÖYLER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35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Hizmet Yönünden Yerinden Yönetim Kuruluşları Kamu Kurumları)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</a:t>
            </a:r>
            <a:r>
              <a:rPr lang="tr-TR" dirty="0"/>
              <a:t>. İdarî Kamu </a:t>
            </a:r>
            <a:r>
              <a:rPr lang="tr-TR" dirty="0" smtClean="0"/>
              <a:t>Kurumları</a:t>
            </a:r>
          </a:p>
          <a:p>
            <a:r>
              <a:rPr lang="tr-TR" dirty="0" smtClean="0"/>
              <a:t>2. İktisadî </a:t>
            </a:r>
            <a:r>
              <a:rPr lang="tr-TR" dirty="0"/>
              <a:t>Kamu Kurumları: KİT'ler </a:t>
            </a:r>
            <a:endParaRPr lang="tr-TR" dirty="0" smtClean="0"/>
          </a:p>
          <a:p>
            <a:r>
              <a:rPr lang="tr-TR" dirty="0" smtClean="0"/>
              <a:t>3</a:t>
            </a:r>
            <a:r>
              <a:rPr lang="tr-TR" dirty="0"/>
              <a:t>. Sosyal Kamu </a:t>
            </a:r>
            <a:r>
              <a:rPr lang="tr-TR" dirty="0" smtClean="0"/>
              <a:t>Kurumları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4. Bilimsel, Teknik ve Kültürel Kamu Kurumları </a:t>
            </a:r>
            <a:endParaRPr lang="tr-TR" dirty="0" smtClean="0"/>
          </a:p>
          <a:p>
            <a:r>
              <a:rPr lang="tr-TR" dirty="0" smtClean="0"/>
              <a:t>5</a:t>
            </a:r>
            <a:r>
              <a:rPr lang="tr-TR" dirty="0"/>
              <a:t>. Düzenleyici ve Denetleyici Kamu Kurumları: Bağımsız İdarî Otoriteler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13061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10344"/>
            <a:ext cx="8260672" cy="1039427"/>
          </a:xfrm>
        </p:spPr>
        <p:txBody>
          <a:bodyPr>
            <a:normAutofit fontScale="90000"/>
          </a:bodyPr>
          <a:lstStyle/>
          <a:p>
            <a:r>
              <a:rPr lang="tr-TR" dirty="0"/>
              <a:t>Kamu Kurumu Niteliğinde Meslek </a:t>
            </a:r>
            <a:r>
              <a:rPr lang="tr-TR" dirty="0" smtClean="0"/>
              <a:t>Kuruluşları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ÖZELLİKLERİ</a:t>
            </a:r>
          </a:p>
          <a:p>
            <a:endParaRPr lang="en-US" dirty="0"/>
          </a:p>
          <a:p>
            <a:r>
              <a:rPr lang="en-US" dirty="0" smtClean="0"/>
              <a:t>GÖREV VE YETKİLERİ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037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175</Words>
  <Application>Microsoft Office PowerPoint</Application>
  <PresentationFormat>Ekran Gösterisi 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Theme</vt:lpstr>
      <vt:lpstr>7.Hafta </vt:lpstr>
      <vt:lpstr>HSK</vt:lpstr>
      <vt:lpstr>Merkezi İdarenin Taşra Teşkilatı</vt:lpstr>
      <vt:lpstr>Merkezi İdarenin Taşra Teşkilatı</vt:lpstr>
      <vt:lpstr>Mahalli İdareler</vt:lpstr>
      <vt:lpstr>Mahalli İdareler</vt:lpstr>
      <vt:lpstr>Hizmet Yönünden Yerinden Yönetim Kuruluşları Kamu Kurumları) </vt:lpstr>
      <vt:lpstr>Kamu Kurumu Niteliğinde Meslek Kuruluşları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apple</dc:creator>
  <cp:lastModifiedBy>user</cp:lastModifiedBy>
  <cp:revision>5</cp:revision>
  <dcterms:created xsi:type="dcterms:W3CDTF">2020-03-27T12:18:14Z</dcterms:created>
  <dcterms:modified xsi:type="dcterms:W3CDTF">2020-04-29T22:27:27Z</dcterms:modified>
</cp:coreProperties>
</file>