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6"/>
  </p:notesMasterIdLst>
  <p:handoutMasterIdLst>
    <p:handoutMasterId r:id="rId17"/>
  </p:handoutMasterIdLst>
  <p:sldIdLst>
    <p:sldId id="670" r:id="rId4"/>
    <p:sldId id="673" r:id="rId5"/>
    <p:sldId id="674" r:id="rId6"/>
    <p:sldId id="675" r:id="rId7"/>
    <p:sldId id="676" r:id="rId8"/>
    <p:sldId id="677" r:id="rId9"/>
    <p:sldId id="678" r:id="rId10"/>
    <p:sldId id="679" r:id="rId11"/>
    <p:sldId id="680" r:id="rId12"/>
    <p:sldId id="681" r:id="rId13"/>
    <p:sldId id="682" r:id="rId14"/>
    <p:sldId id="68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GGY401</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Gayrimenkul ve Varlık Değerleme 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11754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570482"/>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Akerson</a:t>
            </a:r>
            <a:r>
              <a:rPr lang="tr-TR" sz="1400" spc="-50" dirty="0" smtClean="0">
                <a:solidFill>
                  <a:srgbClr val="000000"/>
                </a:solidFill>
                <a:ea typeface="Trebuchet MS" panose="020B0603020202020204" pitchFamily="34" charset="0"/>
                <a:cs typeface="Trebuchet MS" panose="020B0603020202020204" pitchFamily="34" charset="0"/>
              </a:rPr>
              <a:t>, B.C., 1980.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Appraiser’s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Workbook</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Institute</a:t>
            </a:r>
            <a:r>
              <a:rPr lang="tr-TR" sz="1400" spc="-50" dirty="0" smtClean="0">
                <a:solidFill>
                  <a:srgbClr val="000000"/>
                </a:solidFill>
                <a:ea typeface="Trebuchet MS" panose="020B0603020202020204" pitchFamily="34" charset="0"/>
                <a:cs typeface="Trebuchet MS" panose="020B0603020202020204" pitchFamily="34" charset="0"/>
              </a:rPr>
              <a:t>, Chicago,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Baum</a:t>
            </a:r>
            <a:r>
              <a:rPr lang="tr-TR" sz="1400" spc="-50" dirty="0" smtClean="0">
                <a:solidFill>
                  <a:srgbClr val="000000"/>
                </a:solidFill>
                <a:ea typeface="Trebuchet MS" panose="020B0603020202020204" pitchFamily="34" charset="0"/>
                <a:cs typeface="Trebuchet MS" panose="020B0603020202020204" pitchFamily="34" charset="0"/>
              </a:rPr>
              <a:t>, A., </a:t>
            </a:r>
            <a:r>
              <a:rPr lang="tr-TR" sz="1400" spc="-50" dirty="0" err="1" smtClean="0">
                <a:solidFill>
                  <a:srgbClr val="000000"/>
                </a:solidFill>
                <a:ea typeface="Trebuchet MS" panose="020B0603020202020204" pitchFamily="34" charset="0"/>
                <a:cs typeface="Trebuchet MS" panose="020B0603020202020204" pitchFamily="34" charset="0"/>
              </a:rPr>
              <a:t>Mackmin</a:t>
            </a:r>
            <a:r>
              <a:rPr lang="tr-TR" sz="1400" spc="-50" dirty="0" smtClean="0">
                <a:solidFill>
                  <a:srgbClr val="000000"/>
                </a:solidFill>
                <a:ea typeface="Trebuchet MS" panose="020B0603020202020204" pitchFamily="34" charset="0"/>
                <a:cs typeface="Trebuchet MS" panose="020B0603020202020204" pitchFamily="34" charset="0"/>
              </a:rPr>
              <a:t>, D.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Nunnington</a:t>
            </a:r>
            <a:r>
              <a:rPr lang="tr-TR" sz="1400" spc="-50" dirty="0" smtClean="0">
                <a:solidFill>
                  <a:srgbClr val="000000"/>
                </a:solidFill>
                <a:ea typeface="Trebuchet MS" panose="020B0603020202020204" pitchFamily="34" charset="0"/>
                <a:cs typeface="Trebuchet MS" panose="020B0603020202020204" pitchFamily="34" charset="0"/>
              </a:rPr>
              <a:t>, N., 1997.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Approach</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to</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Property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Edition 4, International </a:t>
            </a:r>
            <a:r>
              <a:rPr lang="tr-TR" sz="1400" spc="-50" dirty="0" err="1" smtClean="0">
                <a:solidFill>
                  <a:srgbClr val="000000"/>
                </a:solidFill>
                <a:ea typeface="Trebuchet MS" panose="020B0603020202020204" pitchFamily="34" charset="0"/>
                <a:cs typeface="Trebuchet MS" panose="020B0603020202020204" pitchFamily="34" charset="0"/>
              </a:rPr>
              <a:t>Thomson</a:t>
            </a:r>
            <a:r>
              <a:rPr lang="tr-TR" sz="1400" spc="-50" dirty="0" smtClean="0">
                <a:solidFill>
                  <a:srgbClr val="000000"/>
                </a:solidFill>
                <a:ea typeface="Trebuchet MS" panose="020B0603020202020204" pitchFamily="34" charset="0"/>
                <a:cs typeface="Trebuchet MS" panose="020B0603020202020204" pitchFamily="34" charset="0"/>
              </a:rPr>
              <a:t> Business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London</a:t>
            </a:r>
            <a:r>
              <a:rPr lang="tr-TR" sz="1400" spc="-50" dirty="0" smtClean="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Casler</a:t>
            </a:r>
            <a:r>
              <a:rPr lang="tr-TR" sz="1400" spc="-50" dirty="0" smtClean="0">
                <a:solidFill>
                  <a:srgbClr val="000000"/>
                </a:solidFill>
                <a:ea typeface="Trebuchet MS" panose="020B0603020202020204" pitchFamily="34" charset="0"/>
                <a:cs typeface="Trebuchet MS" panose="020B0603020202020204" pitchFamily="34" charset="0"/>
              </a:rPr>
              <a:t>, G.L.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White, G.B., 1982. </a:t>
            </a:r>
            <a:r>
              <a:rPr lang="tr-TR" sz="1400" spc="-50" dirty="0" err="1" smtClean="0">
                <a:solidFill>
                  <a:srgbClr val="000000"/>
                </a:solidFill>
                <a:ea typeface="Trebuchet MS" panose="020B0603020202020204" pitchFamily="34" charset="0"/>
                <a:cs typeface="Trebuchet MS" panose="020B0603020202020204" pitchFamily="34" charset="0"/>
              </a:rPr>
              <a:t>Alternative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Methods</a:t>
            </a:r>
            <a:r>
              <a:rPr lang="tr-TR" sz="1400" spc="-50" dirty="0" smtClean="0">
                <a:solidFill>
                  <a:srgbClr val="000000"/>
                </a:solidFill>
                <a:ea typeface="Trebuchet MS" panose="020B0603020202020204" pitchFamily="34" charset="0"/>
                <a:cs typeface="Trebuchet MS" panose="020B0603020202020204" pitchFamily="34" charset="0"/>
              </a:rPr>
              <a:t> of </a:t>
            </a:r>
            <a:r>
              <a:rPr lang="tr-TR" sz="1400" spc="-50" dirty="0" err="1" smtClean="0">
                <a:solidFill>
                  <a:srgbClr val="000000"/>
                </a:solidFill>
                <a:ea typeface="Trebuchet MS" panose="020B0603020202020204" pitchFamily="34" charset="0"/>
                <a:cs typeface="Trebuchet MS" panose="020B0603020202020204" pitchFamily="34" charset="0"/>
              </a:rPr>
              <a:t>Capitalizing</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Income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From</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Orchard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Groves</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Vineyards</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Staff</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Paper</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July</a:t>
            </a:r>
            <a:r>
              <a:rPr lang="tr-TR" sz="1400" spc="-50" dirty="0" smtClean="0">
                <a:solidFill>
                  <a:srgbClr val="000000"/>
                </a:solidFill>
                <a:ea typeface="Trebuchet MS" panose="020B0603020202020204" pitchFamily="34" charset="0"/>
                <a:cs typeface="Trebuchet MS" panose="020B0603020202020204" pitchFamily="34" charset="0"/>
              </a:rPr>
              <a:t> 1982, No: 82-22,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Conneman</a:t>
            </a:r>
            <a:r>
              <a:rPr lang="tr-TR" sz="1400" spc="-50" dirty="0" smtClean="0">
                <a:solidFill>
                  <a:srgbClr val="000000"/>
                </a:solidFill>
                <a:ea typeface="Trebuchet MS" panose="020B0603020202020204" pitchFamily="34" charset="0"/>
                <a:cs typeface="Trebuchet MS" panose="020B0603020202020204" pitchFamily="34" charset="0"/>
              </a:rPr>
              <a:t>,, G.J.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Handbook</a:t>
            </a:r>
            <a:r>
              <a:rPr lang="tr-TR" sz="1400" spc="-50" dirty="0" smtClean="0">
                <a:solidFill>
                  <a:srgbClr val="000000"/>
                </a:solidFill>
                <a:ea typeface="Trebuchet MS" panose="020B0603020202020204" pitchFamily="34" charset="0"/>
                <a:cs typeface="Trebuchet MS" panose="020B0603020202020204" pitchFamily="34" charset="0"/>
              </a:rPr>
              <a:t>, Cornell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Ithaca</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Newyork</a:t>
            </a:r>
            <a:r>
              <a:rPr lang="tr-TR" sz="1400" spc="-50" dirty="0" smtClean="0">
                <a:solidFill>
                  <a:srgbClr val="000000"/>
                </a:solidFill>
                <a:ea typeface="Trebuchet MS" panose="020B0603020202020204" pitchFamily="34" charset="0"/>
                <a:cs typeface="Trebuchet MS" panose="020B0603020202020204" pitchFamily="34" charset="0"/>
              </a:rPr>
              <a:t>, USA.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Murray</a:t>
            </a:r>
            <a:r>
              <a:rPr lang="tr-TR" sz="1400" spc="-50" dirty="0" smtClean="0">
                <a:solidFill>
                  <a:srgbClr val="000000"/>
                </a:solidFill>
                <a:ea typeface="Trebuchet MS" panose="020B0603020202020204" pitchFamily="34" charset="0"/>
                <a:cs typeface="Trebuchet MS" panose="020B0603020202020204" pitchFamily="34" charset="0"/>
              </a:rPr>
              <a:t>, W.G., </a:t>
            </a:r>
            <a:r>
              <a:rPr lang="tr-TR" sz="1400" spc="-50" dirty="0" err="1" smtClean="0">
                <a:solidFill>
                  <a:srgbClr val="000000"/>
                </a:solidFill>
                <a:ea typeface="Trebuchet MS" panose="020B0603020202020204" pitchFamily="34" charset="0"/>
                <a:cs typeface="Trebuchet MS" panose="020B0603020202020204" pitchFamily="34" charset="0"/>
              </a:rPr>
              <a:t>Hariss</a:t>
            </a:r>
            <a:r>
              <a:rPr lang="tr-TR" sz="1400" spc="-50" dirty="0" smtClean="0">
                <a:solidFill>
                  <a:srgbClr val="000000"/>
                </a:solidFill>
                <a:ea typeface="Trebuchet MS" panose="020B0603020202020204" pitchFamily="34" charset="0"/>
                <a:cs typeface="Trebuchet MS" panose="020B0603020202020204" pitchFamily="34" charset="0"/>
              </a:rPr>
              <a:t>, D.G., Miller, G.A.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Thompson</a:t>
            </a:r>
            <a:r>
              <a:rPr lang="tr-TR" sz="1400" spc="-50" dirty="0" smtClean="0">
                <a:solidFill>
                  <a:srgbClr val="000000"/>
                </a:solidFill>
                <a:ea typeface="Trebuchet MS" panose="020B0603020202020204" pitchFamily="34" charset="0"/>
                <a:cs typeface="Trebuchet MS" panose="020B0603020202020204" pitchFamily="34" charset="0"/>
              </a:rPr>
              <a:t>, N.S., 1983. Farm </a:t>
            </a:r>
            <a:r>
              <a:rPr lang="tr-TR" sz="1400" spc="-50" dirty="0" err="1" smtClean="0">
                <a:solidFill>
                  <a:srgbClr val="000000"/>
                </a:solidFill>
                <a:ea typeface="Trebuchet MS" panose="020B0603020202020204" pitchFamily="34" charset="0"/>
                <a:cs typeface="Trebuchet MS" panose="020B0603020202020204" pitchFamily="34" charset="0"/>
              </a:rPr>
              <a:t>Appraisal</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and</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Valuation</a:t>
            </a:r>
            <a:r>
              <a:rPr lang="tr-TR" sz="1400" spc="-50" dirty="0" smtClean="0">
                <a:solidFill>
                  <a:srgbClr val="000000"/>
                </a:solidFill>
                <a:ea typeface="Trebuchet MS" panose="020B0603020202020204" pitchFamily="34" charset="0"/>
                <a:cs typeface="Trebuchet MS" panose="020B0603020202020204" pitchFamily="34" charset="0"/>
              </a:rPr>
              <a:t>, , </a:t>
            </a:r>
            <a:r>
              <a:rPr lang="tr-TR" sz="1400" spc="-50" dirty="0" err="1" smtClean="0">
                <a:solidFill>
                  <a:srgbClr val="000000"/>
                </a:solidFill>
                <a:ea typeface="Trebuchet MS" panose="020B0603020202020204" pitchFamily="34" charset="0"/>
                <a:cs typeface="Trebuchet MS" panose="020B0603020202020204" pitchFamily="34" charset="0"/>
              </a:rPr>
              <a:t>Sixth</a:t>
            </a:r>
            <a:r>
              <a:rPr lang="tr-TR" sz="1400" spc="-50" dirty="0" smtClean="0">
                <a:solidFill>
                  <a:srgbClr val="000000"/>
                </a:solidFill>
                <a:ea typeface="Trebuchet MS" panose="020B0603020202020204" pitchFamily="34" charset="0"/>
                <a:cs typeface="Trebuchet MS" panose="020B0603020202020204" pitchFamily="34" charset="0"/>
              </a:rPr>
              <a:t> Edition, </a:t>
            </a: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Iowa </a:t>
            </a:r>
            <a:r>
              <a:rPr lang="tr-TR" sz="1400" spc="-50" dirty="0" err="1" smtClean="0">
                <a:solidFill>
                  <a:srgbClr val="000000"/>
                </a:solidFill>
                <a:ea typeface="Trebuchet MS" panose="020B0603020202020204" pitchFamily="34" charset="0"/>
                <a:cs typeface="Trebuchet MS" panose="020B0603020202020204" pitchFamily="34" charset="0"/>
              </a:rPr>
              <a:t>State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University</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smtClean="0">
                <a:solidFill>
                  <a:srgbClr val="000000"/>
                </a:solidFill>
                <a:ea typeface="Trebuchet MS" panose="020B0603020202020204" pitchFamily="34" charset="0"/>
                <a:cs typeface="Trebuchet MS" panose="020B0603020202020204" pitchFamily="34" charset="0"/>
              </a:rPr>
              <a:t>Press</a:t>
            </a:r>
            <a:r>
              <a:rPr lang="tr-TR" sz="1400" spc="-50" dirty="0" smtClean="0">
                <a:solidFill>
                  <a:srgbClr val="000000"/>
                </a:solidFill>
                <a:ea typeface="Trebuchet MS" panose="020B0603020202020204" pitchFamily="34" charset="0"/>
                <a:cs typeface="Trebuchet MS" panose="020B0603020202020204" pitchFamily="34" charset="0"/>
              </a:rPr>
              <a:t>, Iowa, USA.</a:t>
            </a:r>
          </a:p>
          <a:p>
            <a:pPr marL="342900" indent="-342900">
              <a:lnSpc>
                <a:spcPct val="150000"/>
              </a:lnSpc>
              <a:spcBef>
                <a:spcPts val="600"/>
              </a:spcBef>
              <a:spcAft>
                <a:spcPts val="600"/>
              </a:spcAft>
              <a:buFont typeface="Wingdings" panose="05000000000000000000" pitchFamily="2" charset="2"/>
              <a:buChar char="Ø"/>
            </a:pPr>
            <a:r>
              <a:rPr lang="tr-TR" sz="1400" spc="-50" dirty="0" smtClean="0">
                <a:solidFill>
                  <a:srgbClr val="000000"/>
                </a:solidFill>
                <a:ea typeface="Trebuchet MS" panose="020B0603020202020204" pitchFamily="34" charset="0"/>
                <a:cs typeface="Trebuchet MS" panose="020B0603020202020204" pitchFamily="34" charset="0"/>
              </a:rPr>
              <a:t>Mülayim, Z.G., 2001. Tarımsal Değer Biçme ve Bilirkişilik, Yenilenmiş ve Genişletilmiş, II. Baskı, Yetkin Yayınları, Ankara.</a:t>
            </a:r>
          </a:p>
        </p:txBody>
      </p:sp>
    </p:spTree>
    <p:extLst>
      <p:ext uri="{BB962C8B-B14F-4D97-AF65-F5344CB8AC3E}">
        <p14:creationId xmlns:p14="http://schemas.microsoft.com/office/powerpoint/2010/main" val="4019269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4416594"/>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Nix</a:t>
            </a:r>
            <a:r>
              <a:rPr lang="tr-TR" sz="1400" spc="-50" dirty="0">
                <a:solidFill>
                  <a:srgbClr val="000000"/>
                </a:solidFill>
                <a:ea typeface="Trebuchet MS" panose="020B0603020202020204" pitchFamily="34" charset="0"/>
                <a:cs typeface="Trebuchet MS" panose="020B0603020202020204" pitchFamily="34" charset="0"/>
              </a:rPr>
              <a:t>, J. </a:t>
            </a:r>
            <a:r>
              <a:rPr lang="tr-TR" sz="1400" spc="-50" dirty="0" err="1">
                <a:solidFill>
                  <a:srgbClr val="000000"/>
                </a:solidFill>
                <a:ea typeface="Trebuchet MS" panose="020B0603020202020204" pitchFamily="34" charset="0"/>
                <a:cs typeface="Trebuchet MS" panose="020B0603020202020204" pitchFamily="34" charset="0"/>
              </a:rPr>
              <a:t>Hill</a:t>
            </a:r>
            <a:r>
              <a:rPr lang="tr-TR" sz="1400" spc="-50" dirty="0">
                <a:solidFill>
                  <a:srgbClr val="000000"/>
                </a:solidFill>
                <a:ea typeface="Trebuchet MS" panose="020B0603020202020204" pitchFamily="34" charset="0"/>
                <a:cs typeface="Trebuchet MS" panose="020B0603020202020204" pitchFamily="34" charset="0"/>
              </a:rPr>
              <a:t>, P. Williams N.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Bough</a:t>
            </a:r>
            <a:r>
              <a:rPr lang="tr-TR" sz="1400" spc="-50" dirty="0">
                <a:solidFill>
                  <a:srgbClr val="000000"/>
                </a:solidFill>
                <a:ea typeface="Trebuchet MS" panose="020B0603020202020204" pitchFamily="34" charset="0"/>
                <a:cs typeface="Trebuchet MS" panose="020B0603020202020204" pitchFamily="34" charset="0"/>
              </a:rPr>
              <a:t> J., 1999. Land </a:t>
            </a:r>
            <a:r>
              <a:rPr lang="tr-TR" sz="1400" spc="-50" dirty="0" err="1">
                <a:solidFill>
                  <a:srgbClr val="000000"/>
                </a:solidFill>
                <a:ea typeface="Trebuchet MS" panose="020B0603020202020204" pitchFamily="34" charset="0"/>
                <a:cs typeface="Trebuchet MS" panose="020B0603020202020204" pitchFamily="34" charset="0"/>
              </a:rPr>
              <a:t>and</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Management, , Packard Publishing Limited, Third Edition, </a:t>
            </a:r>
            <a:r>
              <a:rPr lang="tr-TR" sz="1400" spc="-50" dirty="0" err="1">
                <a:solidFill>
                  <a:srgbClr val="000000"/>
                </a:solidFill>
                <a:ea typeface="Trebuchet MS" panose="020B0603020202020204" pitchFamily="34" charset="0"/>
                <a:cs typeface="Trebuchet MS" panose="020B0603020202020204" pitchFamily="34" charset="0"/>
              </a:rPr>
              <a:t>Chichester</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Scarette</a:t>
            </a:r>
            <a:r>
              <a:rPr lang="tr-TR" sz="1400" spc="-50" dirty="0">
                <a:solidFill>
                  <a:srgbClr val="000000"/>
                </a:solidFill>
                <a:ea typeface="Trebuchet MS" panose="020B0603020202020204" pitchFamily="34" charset="0"/>
                <a:cs typeface="Trebuchet MS" panose="020B0603020202020204" pitchFamily="34" charset="0"/>
              </a:rPr>
              <a:t>, D., 1991.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Valuation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The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Five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Methods</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London</a:t>
            </a:r>
            <a:r>
              <a:rPr lang="tr-TR" sz="1400" spc="-50" dirty="0">
                <a:solidFill>
                  <a:srgbClr val="000000"/>
                </a:solidFill>
                <a:ea typeface="Trebuchet MS" panose="020B0603020202020204" pitchFamily="34" charset="0"/>
                <a:cs typeface="Trebuchet MS" panose="020B0603020202020204" pitchFamily="34" charset="0"/>
              </a:rPr>
              <a:t>, UK.</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Gündoğmuş, E. ve Demirci, R., 2004. Arazilerin Kamulaştırma Bedellerinin Takdiri Tarım Arazilerinin Kamulaştırma Bedellerinin Takdirinde Kullanılabilecek </a:t>
            </a:r>
            <a:r>
              <a:rPr lang="tr-TR" sz="1400" spc="-50" dirty="0" err="1">
                <a:solidFill>
                  <a:srgbClr val="000000"/>
                </a:solidFill>
                <a:ea typeface="Trebuchet MS" panose="020B0603020202020204" pitchFamily="34" charset="0"/>
                <a:cs typeface="Trebuchet MS" panose="020B0603020202020204" pitchFamily="34" charset="0"/>
              </a:rPr>
              <a:t>Kapitalizasyon</a:t>
            </a:r>
            <a:r>
              <a:rPr lang="tr-TR" sz="1400" spc="-50" dirty="0">
                <a:solidFill>
                  <a:srgbClr val="000000"/>
                </a:solidFill>
                <a:ea typeface="Trebuchet MS" panose="020B0603020202020204" pitchFamily="34" charset="0"/>
                <a:cs typeface="Trebuchet MS" panose="020B0603020202020204" pitchFamily="34" charset="0"/>
              </a:rPr>
              <a:t> Faiz Oranları, Arazi Gelirleri ve Arazi Birim Değerleri, EDUSER Limited Şirketi, Ankara.</a:t>
            </a:r>
          </a:p>
          <a:p>
            <a:pPr marL="342900" indent="-342900">
              <a:lnSpc>
                <a:spcPct val="150000"/>
              </a:lnSpc>
              <a:spcBef>
                <a:spcPts val="600"/>
              </a:spcBef>
              <a:spcAft>
                <a:spcPts val="600"/>
              </a:spcAft>
              <a:buFont typeface="Wingdings" panose="05000000000000000000" pitchFamily="2" charset="2"/>
              <a:buChar char="Ø"/>
            </a:pPr>
            <a:r>
              <a:rPr lang="tr-TR" sz="1400" spc="-50" dirty="0" err="1">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H.,2008. Taşınmaz Değerlemede Gelir Çarpanları Yaklaşımı ve Türkiye’de Kentsel ve Kırsal Taşınmaz Değerleme Uygulamalarında Kullanım Olanakları, , Vergi Sorunları Dergisi, Sayı:241:106-148, İstanbul.</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866869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82858" y="967636"/>
            <a:ext cx="7557470" cy="3293209"/>
          </a:xfrm>
          <a:prstGeom prst="rect">
            <a:avLst/>
          </a:prstGeom>
        </p:spPr>
        <p:txBody>
          <a:bodyPr wrap="square">
            <a:spAutoFit/>
          </a:bodyPr>
          <a:lstStyle/>
          <a:p>
            <a:pPr algn="ctr">
              <a:lnSpc>
                <a:spcPct val="150000"/>
              </a:lnSpc>
              <a:spcBef>
                <a:spcPts val="600"/>
              </a:spcBef>
              <a:spcAft>
                <a:spcPts val="600"/>
              </a:spcAft>
            </a:pPr>
            <a:r>
              <a:rPr lang="tr-TR" sz="1400" b="1" spc="-50" dirty="0">
                <a:solidFill>
                  <a:srgbClr val="000000"/>
                </a:solidFill>
                <a:ea typeface="Trebuchet MS" panose="020B0603020202020204" pitchFamily="34" charset="0"/>
                <a:cs typeface="Trebuchet MS" panose="020B0603020202020204" pitchFamily="34" charset="0"/>
              </a:rPr>
              <a:t>Kaynaklar</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a:t>
            </a:r>
            <a:r>
              <a:rPr lang="tr-TR" sz="1400" spc="-50" dirty="0" err="1">
                <a:solidFill>
                  <a:srgbClr val="000000"/>
                </a:solidFill>
                <a:ea typeface="Trebuchet MS" panose="020B0603020202020204" pitchFamily="34" charset="0"/>
                <a:cs typeface="Trebuchet MS" panose="020B0603020202020204" pitchFamily="34" charset="0"/>
              </a:rPr>
              <a:t>Aliefendioğlu</a:t>
            </a:r>
            <a:r>
              <a:rPr lang="tr-TR" sz="1400" spc="-50" dirty="0">
                <a:solidFill>
                  <a:srgbClr val="000000"/>
                </a:solidFill>
                <a:ea typeface="Trebuchet MS" panose="020B0603020202020204" pitchFamily="34" charset="0"/>
                <a:cs typeface="Trebuchet MS" panose="020B0603020202020204" pitchFamily="34" charset="0"/>
              </a:rPr>
              <a:t> Y., 2008. Yapı Değerlemesinin Teorik Esasları ve Uygulamaları: Türkiye’de Kamulaştırma, Emlak Vergisi ve İmar Düzenlemeleri Yönünden Bir İnceleme, , Türk Kooperatifçilik Kurumu, Üçüncü Sektör Kooperatifçilik, Cilt (2008):43, Sayı:4:88-111,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Tanrıvermiş</a:t>
            </a:r>
            <a:r>
              <a:rPr lang="tr-TR" sz="1400" spc="-50" dirty="0">
                <a:solidFill>
                  <a:srgbClr val="000000"/>
                </a:solidFill>
                <a:ea typeface="Trebuchet MS" panose="020B0603020202020204" pitchFamily="34" charset="0"/>
                <a:cs typeface="Trebuchet MS" panose="020B0603020202020204" pitchFamily="34" charset="0"/>
              </a:rPr>
              <a:t>, H. ve Şanlı, H. 2008. Tarım Politikalarının Arazi Değerlerine Etkilerinin Değerlendirilmesi, Türk Kooperatifçilik Kurumu, Üçüncü Sektör Kooperatifçilik, Cilt (2008):43, Sayı:1:88-111, Ankara.</a:t>
            </a:r>
          </a:p>
          <a:p>
            <a:pPr marL="342900" indent="-342900">
              <a:lnSpc>
                <a:spcPct val="150000"/>
              </a:lnSpc>
              <a:spcBef>
                <a:spcPts val="600"/>
              </a:spcBef>
              <a:spcAft>
                <a:spcPts val="600"/>
              </a:spcAft>
              <a:buFont typeface="Wingdings" panose="05000000000000000000" pitchFamily="2" charset="2"/>
              <a:buChar char="Ø"/>
            </a:pPr>
            <a:r>
              <a:rPr lang="tr-TR" sz="1400" spc="-50" dirty="0" err="1" smtClean="0">
                <a:solidFill>
                  <a:srgbClr val="000000"/>
                </a:solidFill>
                <a:ea typeface="Trebuchet MS" panose="020B0603020202020204" pitchFamily="34" charset="0"/>
                <a:cs typeface="Trebuchet MS" panose="020B0603020202020204" pitchFamily="34" charset="0"/>
              </a:rPr>
              <a:t>The</a:t>
            </a:r>
            <a:r>
              <a:rPr lang="tr-TR" sz="1400" spc="-50" dirty="0" smtClean="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Appraisal</a:t>
            </a:r>
            <a:r>
              <a:rPr lang="tr-TR" sz="1400" spc="-50" dirty="0">
                <a:solidFill>
                  <a:srgbClr val="000000"/>
                </a:solidFill>
                <a:ea typeface="Trebuchet MS" panose="020B0603020202020204" pitchFamily="34" charset="0"/>
                <a:cs typeface="Trebuchet MS" panose="020B0603020202020204" pitchFamily="34" charset="0"/>
              </a:rPr>
              <a:t> of </a:t>
            </a:r>
            <a:r>
              <a:rPr lang="tr-TR" sz="1400" spc="-50" dirty="0" err="1">
                <a:solidFill>
                  <a:srgbClr val="000000"/>
                </a:solidFill>
                <a:ea typeface="Trebuchet MS" panose="020B0603020202020204" pitchFamily="34" charset="0"/>
                <a:cs typeface="Trebuchet MS" panose="020B0603020202020204" pitchFamily="34" charset="0"/>
              </a:rPr>
              <a:t>Rural</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Property</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American</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Institute</a:t>
            </a:r>
            <a:r>
              <a:rPr lang="tr-TR" sz="1400" spc="-50" dirty="0">
                <a:solidFill>
                  <a:srgbClr val="000000"/>
                </a:solidFill>
                <a:ea typeface="Trebuchet MS" panose="020B0603020202020204" pitchFamily="34" charset="0"/>
                <a:cs typeface="Trebuchet MS" panose="020B0603020202020204" pitchFamily="34" charset="0"/>
              </a:rPr>
              <a:t> of Real </a:t>
            </a:r>
            <a:r>
              <a:rPr lang="tr-TR" sz="1400" spc="-50" dirty="0" err="1">
                <a:solidFill>
                  <a:srgbClr val="000000"/>
                </a:solidFill>
                <a:ea typeface="Trebuchet MS" panose="020B0603020202020204" pitchFamily="34" charset="0"/>
                <a:cs typeface="Trebuchet MS" panose="020B0603020202020204" pitchFamily="34" charset="0"/>
              </a:rPr>
              <a:t>Estate</a:t>
            </a:r>
            <a:r>
              <a:rPr lang="tr-TR" sz="1400" spc="-50" dirty="0">
                <a:solidFill>
                  <a:srgbClr val="000000"/>
                </a:solidFill>
                <a:ea typeface="Trebuchet MS" panose="020B0603020202020204" pitchFamily="34" charset="0"/>
                <a:cs typeface="Trebuchet MS" panose="020B0603020202020204" pitchFamily="34" charset="0"/>
              </a:rPr>
              <a:t> </a:t>
            </a:r>
            <a:r>
              <a:rPr lang="tr-TR" sz="1400" spc="-50" dirty="0" err="1">
                <a:solidFill>
                  <a:srgbClr val="000000"/>
                </a:solidFill>
                <a:ea typeface="Trebuchet MS" panose="020B0603020202020204" pitchFamily="34" charset="0"/>
                <a:cs typeface="Trebuchet MS" panose="020B0603020202020204" pitchFamily="34" charset="0"/>
              </a:rPr>
              <a:t>Appraisers</a:t>
            </a:r>
            <a:r>
              <a:rPr lang="tr-TR" sz="1400" spc="-50" dirty="0">
                <a:solidFill>
                  <a:srgbClr val="000000"/>
                </a:solidFill>
                <a:ea typeface="Trebuchet MS" panose="020B0603020202020204" pitchFamily="34" charset="0"/>
                <a:cs typeface="Trebuchet MS" panose="020B0603020202020204" pitchFamily="34" charset="0"/>
              </a:rPr>
              <a:t>, Chicago, Illinois, USA, 1983.</a:t>
            </a:r>
          </a:p>
          <a:p>
            <a:pPr marL="342900" indent="-342900">
              <a:lnSpc>
                <a:spcPct val="150000"/>
              </a:lnSpc>
              <a:spcBef>
                <a:spcPts val="600"/>
              </a:spcBef>
              <a:spcAft>
                <a:spcPts val="600"/>
              </a:spcAft>
              <a:buFont typeface="Wingdings" panose="05000000000000000000" pitchFamily="2" charset="2"/>
              <a:buChar char="Ø"/>
            </a:pPr>
            <a:endParaRPr lang="tr-TR" sz="1400" b="1" spc="-50" dirty="0" smtClean="0">
              <a:solidFill>
                <a:srgbClr val="000000"/>
              </a:solidFill>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70847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30887"/>
          </a:xfrm>
          <a:prstGeom prst="rect">
            <a:avLst/>
          </a:prstGeom>
        </p:spPr>
        <p:txBody>
          <a:bodyPr wrap="square">
            <a:spAutoFit/>
          </a:bodyPr>
          <a:lstStyle/>
          <a:p>
            <a:pPr marL="0" lvl="1" algn="ctr">
              <a:spcBef>
                <a:spcPct val="20000"/>
              </a:spcBef>
              <a:buClr>
                <a:schemeClr val="accent1"/>
              </a:buClr>
            </a:pPr>
            <a:r>
              <a:rPr lang="tr-TR" sz="2200" b="1" dirty="0">
                <a:solidFill>
                  <a:schemeClr val="tx2"/>
                </a:solidFill>
              </a:rPr>
              <a:t>MALİYETE GÖRE YAPI DEĞERLEMESİ</a:t>
            </a:r>
          </a:p>
        </p:txBody>
      </p:sp>
      <p:sp>
        <p:nvSpPr>
          <p:cNvPr id="4" name="Dikdörtgen 3"/>
          <p:cNvSpPr/>
          <p:nvPr/>
        </p:nvSpPr>
        <p:spPr>
          <a:xfrm>
            <a:off x="782858" y="967635"/>
            <a:ext cx="7557470" cy="4616648"/>
          </a:xfrm>
          <a:prstGeom prst="rect">
            <a:avLst/>
          </a:prstGeom>
        </p:spPr>
        <p:txBody>
          <a:bodyPr wrap="square">
            <a:spAutoFit/>
          </a:bodyPr>
          <a:lstStyle/>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Kat İrtifaklı ve Kat Mülkiyetli Bağımsız </a:t>
            </a:r>
            <a:r>
              <a:rPr lang="tr-TR" sz="2200" spc="-50" dirty="0" smtClean="0">
                <a:ea typeface="Trebuchet MS" panose="020B0603020202020204" pitchFamily="34" charset="0"/>
                <a:cs typeface="Trebuchet MS" panose="020B0603020202020204" pitchFamily="34" charset="0"/>
              </a:rPr>
              <a:t>Bölümde</a:t>
            </a:r>
            <a:endParaRPr lang="tr-TR" sz="2200" spc="-50" dirty="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Brüt Kullanım Alanı Tanımı: Merdiven evi, sığınak, kapalı otopark, kapıcı dairesi vb. ortak mahallerden bağımsız bölümün payına düşen alanlar ile depo, kömürlük vb. gibi eklenti şeklindeki alanlar hariç, bağımsız bölümün iç ve dış duvarlarla birlikte balkonlarını da içeren alanları dahil, müstakil binada zemine oturan teraslar (verandalar) hariç alanı</a:t>
            </a:r>
            <a:r>
              <a:rPr lang="tr-TR" sz="2200" spc="-50" dirty="0" smtClean="0">
                <a:ea typeface="Trebuchet MS" panose="020B0603020202020204" pitchFamily="34" charset="0"/>
                <a:cs typeface="Trebuchet MS" panose="020B0603020202020204" pitchFamily="34" charset="0"/>
              </a:rPr>
              <a:t>?</a:t>
            </a:r>
            <a:endParaRPr lang="tr-TR" sz="2200" spc="-50" dirty="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200" spc="-50" dirty="0">
                <a:ea typeface="Trebuchet MS" panose="020B0603020202020204" pitchFamily="34" charset="0"/>
                <a:cs typeface="Trebuchet MS" panose="020B0603020202020204" pitchFamily="34" charset="0"/>
              </a:rPr>
              <a:t>Taşınmazın çatı katlarındaki büyük alanlı teraslar ile binanın etrafını dönen çepeçevre balkonlar brüt alana dahil edilmeyecektir. Teras ve eklenti alanları var ise bu alanların kullanım alanı ayrı ayrı belirtilmelidir.</a:t>
            </a:r>
          </a:p>
          <a:p>
            <a:pPr marL="342900" indent="-342900" algn="just">
              <a:spcBef>
                <a:spcPts val="600"/>
              </a:spcBef>
              <a:spcAft>
                <a:spcPts val="600"/>
              </a:spcAft>
              <a:buFont typeface="Wingdings" panose="05000000000000000000" pitchFamily="2" charset="2"/>
              <a:buChar char="Ø"/>
            </a:pPr>
            <a:endParaRPr lang="tr-TR" sz="22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629562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30887"/>
          </a:xfrm>
          <a:prstGeom prst="rect">
            <a:avLst/>
          </a:prstGeom>
        </p:spPr>
        <p:txBody>
          <a:bodyPr wrap="square">
            <a:spAutoFit/>
          </a:bodyPr>
          <a:lstStyle/>
          <a:p>
            <a:pPr marL="0" lvl="1" algn="ctr">
              <a:spcBef>
                <a:spcPct val="20000"/>
              </a:spcBef>
              <a:buClr>
                <a:schemeClr val="accent1"/>
              </a:buClr>
            </a:pPr>
            <a:r>
              <a:rPr lang="tr-TR" sz="2200" b="1" dirty="0">
                <a:solidFill>
                  <a:schemeClr val="tx2"/>
                </a:solidFill>
              </a:rPr>
              <a:t>MALİYETE GÖRE YAPI DEĞERLEMESİ</a:t>
            </a:r>
          </a:p>
        </p:txBody>
      </p:sp>
      <p:sp>
        <p:nvSpPr>
          <p:cNvPr id="4" name="Dikdörtgen 3"/>
          <p:cNvSpPr/>
          <p:nvPr/>
        </p:nvSpPr>
        <p:spPr>
          <a:xfrm>
            <a:off x="782858" y="967636"/>
            <a:ext cx="7557470" cy="5478423"/>
          </a:xfrm>
          <a:prstGeom prst="rect">
            <a:avLst/>
          </a:prstGeom>
        </p:spPr>
        <p:txBody>
          <a:bodyPr wrap="square">
            <a:spAutoFit/>
          </a:bodyPr>
          <a:lstStyle/>
          <a:p>
            <a:pPr algn="just">
              <a:spcBef>
                <a:spcPts val="600"/>
              </a:spcBef>
              <a:spcAft>
                <a:spcPts val="600"/>
              </a:spcAft>
            </a:pPr>
            <a:r>
              <a:rPr lang="tr-TR" sz="2000" spc="-50" dirty="0">
                <a:ea typeface="Trebuchet MS" panose="020B0603020202020204" pitchFamily="34" charset="0"/>
                <a:cs typeface="Trebuchet MS" panose="020B0603020202020204" pitchFamily="34" charset="0"/>
              </a:rPr>
              <a:t>Brüt Alan </a:t>
            </a:r>
            <a:r>
              <a:rPr lang="tr-TR" sz="2000" spc="-50" dirty="0" smtClean="0">
                <a:ea typeface="Trebuchet MS" panose="020B0603020202020204" pitchFamily="34" charset="0"/>
                <a:cs typeface="Trebuchet MS" panose="020B0603020202020204" pitchFamily="34" charset="0"/>
              </a:rPr>
              <a:t>Analizi</a:t>
            </a:r>
            <a:endParaRPr lang="tr-TR" sz="2000" spc="-50" dirty="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Konutlar: Müstakil ve katta bağımsız bölümü</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Dükkan, Büro, Ofis...vb. işyerleri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Sanayi / Depolama / İmalathane...türü taşınmazlar</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Akaryakıt İstasyonları</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Konaklama Tesisleri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Özel Nitelikli </a:t>
            </a:r>
            <a:r>
              <a:rPr lang="tr-TR" sz="2000" spc="-50" dirty="0" smtClean="0">
                <a:ea typeface="Trebuchet MS" panose="020B0603020202020204" pitchFamily="34" charset="0"/>
                <a:cs typeface="Trebuchet MS" panose="020B0603020202020204" pitchFamily="34" charset="0"/>
              </a:rPr>
              <a:t>Taşınmazlar</a:t>
            </a:r>
            <a:endParaRPr lang="tr-TR" sz="2000" spc="-50" dirty="0">
              <a:ea typeface="Trebuchet MS" panose="020B0603020202020204" pitchFamily="34" charset="0"/>
              <a:cs typeface="Trebuchet MS" panose="020B0603020202020204" pitchFamily="34" charset="0"/>
            </a:endParaRPr>
          </a:p>
          <a:p>
            <a:pPr algn="just">
              <a:spcBef>
                <a:spcPts val="600"/>
              </a:spcBef>
              <a:spcAft>
                <a:spcPts val="600"/>
              </a:spcAft>
            </a:pPr>
            <a:r>
              <a:rPr lang="tr-TR" sz="2000" spc="-50" dirty="0">
                <a:ea typeface="Trebuchet MS" panose="020B0603020202020204" pitchFamily="34" charset="0"/>
                <a:cs typeface="Trebuchet MS" panose="020B0603020202020204" pitchFamily="34" charset="0"/>
              </a:rPr>
              <a:t>634 Sayılı Kat Mülkiyet Kanunu?</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Değerleme Uygulamaları</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Para ve sermaye piyasası işlemleri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Resmi değerleme işlemleri</a:t>
            </a:r>
          </a:p>
          <a:p>
            <a:pPr marL="342900" indent="-342900" algn="just">
              <a:spcBef>
                <a:spcPts val="600"/>
              </a:spcBef>
              <a:spcAft>
                <a:spcPts val="600"/>
              </a:spcAft>
              <a:buFont typeface="Wingdings" panose="05000000000000000000" pitchFamily="2" charset="2"/>
              <a:buChar char="Ø"/>
            </a:pPr>
            <a:r>
              <a:rPr lang="tr-TR" sz="2000" spc="-50" dirty="0">
                <a:ea typeface="Trebuchet MS" panose="020B0603020202020204" pitchFamily="34" charset="0"/>
                <a:cs typeface="Trebuchet MS" panose="020B0603020202020204" pitchFamily="34" charset="0"/>
              </a:rPr>
              <a:t>Kentsel dönüşüm </a:t>
            </a:r>
            <a:r>
              <a:rPr lang="tr-TR" sz="2000" spc="-50" dirty="0" smtClean="0">
                <a:ea typeface="Trebuchet MS" panose="020B0603020202020204" pitchFamily="34" charset="0"/>
                <a:cs typeface="Trebuchet MS" panose="020B0603020202020204" pitchFamily="34" charset="0"/>
              </a:rPr>
              <a:t>uygulamaları</a:t>
            </a:r>
            <a:endParaRPr lang="tr-TR" sz="2200" spc="-50" dirty="0">
              <a:ea typeface="Trebuchet MS" panose="020B0603020202020204" pitchFamily="34" charset="0"/>
              <a:cs typeface="Trebuchet MS" panose="020B0603020202020204" pitchFamily="34" charset="0"/>
            </a:endParaRPr>
          </a:p>
        </p:txBody>
      </p:sp>
      <p:pic>
        <p:nvPicPr>
          <p:cNvPr id="11" name="Resim 10"/>
          <p:cNvPicPr>
            <a:picLocks noChangeAspect="1"/>
          </p:cNvPicPr>
          <p:nvPr/>
        </p:nvPicPr>
        <p:blipFill>
          <a:blip r:embed="rId2">
            <a:extLst>
              <a:ext uri="{BEBA8EAE-BF5A-486C-A8C5-ECC9F3942E4B}">
                <a14:imgProps xmlns:a14="http://schemas.microsoft.com/office/drawing/2010/main">
                  <a14:imgLayer r:embed="rId3">
                    <a14:imgEffect>
                      <a14:backgroundRemoval t="307" b="100000" l="0" r="100000">
                        <a14:foregroundMark x1="15200" y1="19632" x2="24600" y2="11043"/>
                        <a14:foregroundMark x1="38400" y1="3988" x2="65800" y2="21779"/>
                        <a14:foregroundMark x1="79200" y1="30982" x2="88600" y2="36810"/>
                        <a14:foregroundMark x1="6200" y1="27301" x2="17600" y2="17791"/>
                        <a14:foregroundMark x1="4600" y1="30368" x2="7000" y2="27301"/>
                      </a14:backgroundRemoval>
                    </a14:imgEffect>
                  </a14:imgLayer>
                </a14:imgProps>
              </a:ext>
              <a:ext uri="{28A0092B-C50C-407E-A947-70E740481C1C}">
                <a14:useLocalDpi xmlns:a14="http://schemas.microsoft.com/office/drawing/2010/main"/>
              </a:ext>
            </a:extLst>
          </a:blip>
          <a:stretch>
            <a:fillRect/>
          </a:stretch>
        </p:blipFill>
        <p:spPr>
          <a:xfrm>
            <a:off x="4979123" y="2203791"/>
            <a:ext cx="3284816" cy="2855599"/>
          </a:xfrm>
          <a:prstGeom prst="rect">
            <a:avLst/>
          </a:prstGeom>
        </p:spPr>
      </p:pic>
    </p:spTree>
    <p:extLst>
      <p:ext uri="{BB962C8B-B14F-4D97-AF65-F5344CB8AC3E}">
        <p14:creationId xmlns:p14="http://schemas.microsoft.com/office/powerpoint/2010/main" val="1003362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30887"/>
          </a:xfrm>
          <a:prstGeom prst="rect">
            <a:avLst/>
          </a:prstGeom>
        </p:spPr>
        <p:txBody>
          <a:bodyPr wrap="square">
            <a:spAutoFit/>
          </a:bodyPr>
          <a:lstStyle/>
          <a:p>
            <a:pPr marL="0" lvl="1" algn="ctr">
              <a:spcBef>
                <a:spcPct val="20000"/>
              </a:spcBef>
              <a:buClr>
                <a:schemeClr val="accent1"/>
              </a:buClr>
            </a:pPr>
            <a:r>
              <a:rPr lang="tr-TR" sz="2200" b="1" dirty="0">
                <a:solidFill>
                  <a:schemeClr val="tx2"/>
                </a:solidFill>
              </a:rPr>
              <a:t>MALİYETE GÖRE YAPI DEĞERLEMESİ</a:t>
            </a:r>
          </a:p>
        </p:txBody>
      </p:sp>
      <p:sp>
        <p:nvSpPr>
          <p:cNvPr id="4" name="Dikdörtgen 3"/>
          <p:cNvSpPr/>
          <p:nvPr/>
        </p:nvSpPr>
        <p:spPr>
          <a:xfrm>
            <a:off x="782858" y="967635"/>
            <a:ext cx="7557470" cy="5047536"/>
          </a:xfrm>
          <a:prstGeom prst="rect">
            <a:avLst/>
          </a:prstGeom>
        </p:spPr>
        <p:txBody>
          <a:bodyPr wrap="square">
            <a:spAutoFit/>
          </a:bodyPr>
          <a:lstStyle/>
          <a:p>
            <a:pPr algn="just">
              <a:spcBef>
                <a:spcPts val="600"/>
              </a:spcBef>
              <a:spcAft>
                <a:spcPts val="600"/>
              </a:spcAft>
            </a:pPr>
            <a:r>
              <a:rPr lang="tr-TR" sz="2000" spc="-50" dirty="0" err="1">
                <a:ea typeface="Trebuchet MS" panose="020B0603020202020204" pitchFamily="34" charset="0"/>
                <a:cs typeface="Trebuchet MS" panose="020B0603020202020204" pitchFamily="34" charset="0"/>
              </a:rPr>
              <a:t>Anataşınmaz</a:t>
            </a:r>
            <a:r>
              <a:rPr lang="tr-TR" sz="2000" spc="-50" dirty="0">
                <a:ea typeface="Trebuchet MS" panose="020B0603020202020204" pitchFamily="34" charset="0"/>
                <a:cs typeface="Trebuchet MS" panose="020B0603020202020204" pitchFamily="34" charset="0"/>
              </a:rPr>
              <a:t> ve bağımsız bölüm değerlemesinde;</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Yapının brüt alanı - net kullanım alanı</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Bağımsız bölüm arsa payı</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Yapının inşaat tarzı</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Yapı sınıfı ve grubu</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Yapım yılı</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Yapı nizamı</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Arsanın deprem derecesi ve deprem hasar durumu bilgileri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İnşaat seviyesi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Malzeme ve işçilik kalitesi</a:t>
            </a:r>
          </a:p>
          <a:p>
            <a:pPr marL="342900" indent="-342900" algn="just">
              <a:spcBef>
                <a:spcPts val="600"/>
              </a:spcBef>
              <a:spcAft>
                <a:spcPts val="600"/>
              </a:spcAft>
              <a:buFont typeface="Wingdings" panose="05000000000000000000" pitchFamily="2" charset="2"/>
              <a:buChar char="Ø"/>
            </a:pPr>
            <a:endParaRPr lang="tr-TR" sz="22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763312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30887"/>
          </a:xfrm>
          <a:prstGeom prst="rect">
            <a:avLst/>
          </a:prstGeom>
        </p:spPr>
        <p:txBody>
          <a:bodyPr wrap="square">
            <a:spAutoFit/>
          </a:bodyPr>
          <a:lstStyle/>
          <a:p>
            <a:pPr marL="0" lvl="1" algn="ctr">
              <a:spcBef>
                <a:spcPct val="20000"/>
              </a:spcBef>
              <a:buClr>
                <a:schemeClr val="accent1"/>
              </a:buClr>
            </a:pPr>
            <a:r>
              <a:rPr lang="tr-TR" sz="2200" b="1" dirty="0">
                <a:solidFill>
                  <a:schemeClr val="tx2"/>
                </a:solidFill>
              </a:rPr>
              <a:t>MALİYETE GÖRE YAPI DEĞERLEMESİ</a:t>
            </a:r>
          </a:p>
        </p:txBody>
      </p:sp>
      <p:sp>
        <p:nvSpPr>
          <p:cNvPr id="4" name="Dikdörtgen 3"/>
          <p:cNvSpPr/>
          <p:nvPr/>
        </p:nvSpPr>
        <p:spPr>
          <a:xfrm>
            <a:off x="782858" y="967635"/>
            <a:ext cx="7557470" cy="4124206"/>
          </a:xfrm>
          <a:prstGeom prst="rect">
            <a:avLst/>
          </a:prstGeom>
        </p:spPr>
        <p:txBody>
          <a:bodyPr wrap="square">
            <a:spAutoFit/>
          </a:bodyPr>
          <a:lstStyle/>
          <a:p>
            <a:pPr algn="just">
              <a:spcBef>
                <a:spcPts val="600"/>
              </a:spcBef>
              <a:spcAft>
                <a:spcPts val="600"/>
              </a:spcAft>
            </a:pPr>
            <a:r>
              <a:rPr lang="tr-TR" sz="2000" spc="-50" dirty="0" err="1">
                <a:ea typeface="Trebuchet MS" panose="020B0603020202020204" pitchFamily="34" charset="0"/>
                <a:cs typeface="Trebuchet MS" panose="020B0603020202020204" pitchFamily="34" charset="0"/>
              </a:rPr>
              <a:t>Anataşınmaz</a:t>
            </a:r>
            <a:r>
              <a:rPr lang="tr-TR" sz="2000" spc="-50" dirty="0">
                <a:ea typeface="Trebuchet MS" panose="020B0603020202020204" pitchFamily="34" charset="0"/>
                <a:cs typeface="Trebuchet MS" panose="020B0603020202020204" pitchFamily="34" charset="0"/>
              </a:rPr>
              <a:t> ve bağımsız bölüm değerlemesinde;</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İç ve dış mekan malzeme özellikleri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Arsa kullanımı ve semtin gelişim trendi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Binanın fiziki kondisyonunun durumu (tavan akması, </a:t>
            </a:r>
            <a:r>
              <a:rPr lang="tr-TR" sz="2000" spc="-50" dirty="0" err="1">
                <a:ea typeface="Trebuchet MS" panose="020B0603020202020204" pitchFamily="34" charset="0"/>
                <a:cs typeface="Trebuchet MS" panose="020B0603020202020204" pitchFamily="34" charset="0"/>
              </a:rPr>
              <a:t>rutubet.vb</a:t>
            </a:r>
            <a:r>
              <a:rPr lang="tr-TR" sz="2000" spc="-50" dirty="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Alternatif kullanım imkanı</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Mimari stile bağlı oluşan yapının prestiji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Genel gider miktarı (konutlar ve OSB deki tesisler için aidat...)</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Yeşil sertifikalı bina olup olmaması</a:t>
            </a:r>
          </a:p>
          <a:p>
            <a:pPr marL="342900" indent="-342900" algn="just">
              <a:spcBef>
                <a:spcPts val="600"/>
              </a:spcBef>
              <a:spcAft>
                <a:spcPts val="600"/>
              </a:spcAft>
              <a:buFont typeface="Wingdings" panose="05000000000000000000" pitchFamily="2" charset="2"/>
              <a:buChar char="Ø"/>
            </a:pPr>
            <a:endParaRPr lang="tr-TR" sz="22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829116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9"/>
            <a:ext cx="6356393" cy="430887"/>
          </a:xfrm>
          <a:prstGeom prst="rect">
            <a:avLst/>
          </a:prstGeom>
        </p:spPr>
        <p:txBody>
          <a:bodyPr wrap="square">
            <a:spAutoFit/>
          </a:bodyPr>
          <a:lstStyle/>
          <a:p>
            <a:pPr marL="0" lvl="1" algn="ctr">
              <a:spcBef>
                <a:spcPct val="20000"/>
              </a:spcBef>
              <a:buClr>
                <a:schemeClr val="accent1"/>
              </a:buClr>
            </a:pPr>
            <a:r>
              <a:rPr lang="tr-TR" sz="2200" b="1" dirty="0">
                <a:solidFill>
                  <a:schemeClr val="tx2"/>
                </a:solidFill>
              </a:rPr>
              <a:t>MALİYETE GÖRE YAPI DEĞERLEMESİ</a:t>
            </a:r>
          </a:p>
        </p:txBody>
      </p:sp>
      <p:sp>
        <p:nvSpPr>
          <p:cNvPr id="4" name="Dikdörtgen 3"/>
          <p:cNvSpPr/>
          <p:nvPr/>
        </p:nvSpPr>
        <p:spPr>
          <a:xfrm>
            <a:off x="782858" y="967635"/>
            <a:ext cx="7557470" cy="4124206"/>
          </a:xfrm>
          <a:prstGeom prst="rect">
            <a:avLst/>
          </a:prstGeom>
        </p:spPr>
        <p:txBody>
          <a:bodyPr wrap="square">
            <a:spAutoFit/>
          </a:bodyPr>
          <a:lstStyle/>
          <a:p>
            <a:pPr algn="just">
              <a:spcBef>
                <a:spcPts val="600"/>
              </a:spcBef>
              <a:spcAft>
                <a:spcPts val="600"/>
              </a:spcAft>
            </a:pPr>
            <a:r>
              <a:rPr lang="tr-TR" sz="2000" spc="-50" dirty="0" err="1">
                <a:ea typeface="Trebuchet MS" panose="020B0603020202020204" pitchFamily="34" charset="0"/>
                <a:cs typeface="Trebuchet MS" panose="020B0603020202020204" pitchFamily="34" charset="0"/>
              </a:rPr>
              <a:t>Anataşınmaz</a:t>
            </a:r>
            <a:r>
              <a:rPr lang="tr-TR" sz="2000" spc="-50" dirty="0">
                <a:ea typeface="Trebuchet MS" panose="020B0603020202020204" pitchFamily="34" charset="0"/>
                <a:cs typeface="Trebuchet MS" panose="020B0603020202020204" pitchFamily="34" charset="0"/>
              </a:rPr>
              <a:t> ve bağımsız bölüm değerlemesinde;</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İç ve dış mekan malzeme özellikleri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Arsa kullanımı ve semtin gelişim trendi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Binanın fiziki kondisyonunun durumu (tavan akması, </a:t>
            </a:r>
            <a:r>
              <a:rPr lang="tr-TR" sz="2000" spc="-50" dirty="0" err="1">
                <a:ea typeface="Trebuchet MS" panose="020B0603020202020204" pitchFamily="34" charset="0"/>
                <a:cs typeface="Trebuchet MS" panose="020B0603020202020204" pitchFamily="34" charset="0"/>
              </a:rPr>
              <a:t>rutubet.vb</a:t>
            </a:r>
            <a:r>
              <a:rPr lang="tr-TR" sz="2000" spc="-50" dirty="0">
                <a:ea typeface="Trebuchet MS" panose="020B0603020202020204" pitchFamily="34" charset="0"/>
                <a:cs typeface="Trebuchet MS" panose="020B0603020202020204" pitchFamily="34" charset="0"/>
              </a:rPr>
              <a:t>)</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Alternatif kullanım imkanı</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Mimari stile bağlı oluşan yapının prestiji</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Genel gider miktarı (konutlar ve OSB deki tesisler için aidat...)</a:t>
            </a:r>
          </a:p>
          <a:p>
            <a:pPr marL="342900" indent="-342900" algn="just">
              <a:spcBef>
                <a:spcPts val="600"/>
              </a:spcBef>
              <a:spcAft>
                <a:spcPts val="600"/>
              </a:spcAft>
              <a:buFont typeface="Arial" panose="020B0604020202020204" pitchFamily="34" charset="0"/>
              <a:buChar char="•"/>
            </a:pPr>
            <a:r>
              <a:rPr lang="tr-TR" sz="2000" spc="-50" dirty="0">
                <a:ea typeface="Trebuchet MS" panose="020B0603020202020204" pitchFamily="34" charset="0"/>
                <a:cs typeface="Trebuchet MS" panose="020B0603020202020204" pitchFamily="34" charset="0"/>
              </a:rPr>
              <a:t>Yeşil sertifikalı bina olup olmaması</a:t>
            </a:r>
          </a:p>
          <a:p>
            <a:pPr marL="342900" indent="-342900" algn="just">
              <a:spcBef>
                <a:spcPts val="600"/>
              </a:spcBef>
              <a:spcAft>
                <a:spcPts val="600"/>
              </a:spcAft>
              <a:buFont typeface="Wingdings" panose="05000000000000000000" pitchFamily="2" charset="2"/>
              <a:buChar char="Ø"/>
            </a:pPr>
            <a:endParaRPr lang="tr-TR" sz="22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3203117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8"/>
            <a:ext cx="6356393" cy="400110"/>
          </a:xfrm>
          <a:prstGeom prst="rect">
            <a:avLst/>
          </a:prstGeom>
        </p:spPr>
        <p:txBody>
          <a:bodyPr wrap="square">
            <a:spAutoFit/>
          </a:bodyPr>
          <a:lstStyle/>
          <a:p>
            <a:pPr marL="0" lvl="1" algn="ctr">
              <a:spcBef>
                <a:spcPct val="20000"/>
              </a:spcBef>
              <a:buClr>
                <a:schemeClr val="accent1"/>
              </a:buClr>
            </a:pPr>
            <a:r>
              <a:rPr lang="tr-TR" sz="2000" b="1" dirty="0"/>
              <a:t>Piyasa Koşulları</a:t>
            </a:r>
          </a:p>
        </p:txBody>
      </p:sp>
      <p:sp>
        <p:nvSpPr>
          <p:cNvPr id="4" name="Dikdörtgen 3"/>
          <p:cNvSpPr/>
          <p:nvPr/>
        </p:nvSpPr>
        <p:spPr>
          <a:xfrm>
            <a:off x="782858" y="967636"/>
            <a:ext cx="7557470" cy="3447098"/>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200" spc="-50" dirty="0">
                <a:ea typeface="Trebuchet MS" panose="020B0603020202020204" pitchFamily="34" charset="0"/>
                <a:cs typeface="Trebuchet MS" panose="020B0603020202020204" pitchFamily="34" charset="0"/>
              </a:rPr>
              <a:t>Pazar Koşulları (Piyasa Koşulları): Karşılaştırılabilir bir mülkün satış işlemi sırasındaki pazar şartları, değerlemesi yapılan mülkün değerleme tarihindeki pazar koşullarından farklı olabilir. </a:t>
            </a:r>
            <a:endParaRPr lang="tr-TR" sz="2200" spc="-50" dirty="0" smtClean="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Arial" panose="020B0604020202020204" pitchFamily="34" charset="0"/>
              <a:buChar char="•"/>
            </a:pPr>
            <a:r>
              <a:rPr lang="tr-TR" sz="2200" spc="-50" dirty="0" smtClean="0">
                <a:ea typeface="Trebuchet MS" panose="020B0603020202020204" pitchFamily="34" charset="0"/>
                <a:cs typeface="Trebuchet MS" panose="020B0603020202020204" pitchFamily="34" charset="0"/>
              </a:rPr>
              <a:t>Pazar </a:t>
            </a:r>
            <a:r>
              <a:rPr lang="tr-TR" sz="2200" spc="-50" dirty="0">
                <a:ea typeface="Trebuchet MS" panose="020B0603020202020204" pitchFamily="34" charset="0"/>
                <a:cs typeface="Trebuchet MS" panose="020B0603020202020204" pitchFamily="34" charset="0"/>
              </a:rPr>
              <a:t>koşullarını etkileyen faktörler arasında hızla değer kazanan veya kaybeden mülk değerleri, vergi mevzuatındaki değişiklikler, bina kısıtlamaları veya moratoryumlar, arz ve talepteki dalgalanmalar veya pazar koşullarının bir günden bir güne değişimine yol açan çeşitli faktörler yer alır. </a:t>
            </a:r>
          </a:p>
          <a:p>
            <a:pPr marL="342900" indent="-342900" algn="just">
              <a:spcBef>
                <a:spcPts val="600"/>
              </a:spcBef>
              <a:spcAft>
                <a:spcPts val="600"/>
              </a:spcAft>
              <a:buFont typeface="Wingdings" panose="05000000000000000000" pitchFamily="2" charset="2"/>
              <a:buChar char="Ø"/>
            </a:pPr>
            <a:endParaRPr lang="tr-TR" sz="22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2305577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8"/>
            <a:ext cx="6356393" cy="400110"/>
          </a:xfrm>
          <a:prstGeom prst="rect">
            <a:avLst/>
          </a:prstGeom>
        </p:spPr>
        <p:txBody>
          <a:bodyPr wrap="square">
            <a:spAutoFit/>
          </a:bodyPr>
          <a:lstStyle/>
          <a:p>
            <a:pPr marL="0" lvl="1" algn="ctr">
              <a:spcBef>
                <a:spcPct val="20000"/>
              </a:spcBef>
              <a:buClr>
                <a:schemeClr val="accent1"/>
              </a:buClr>
            </a:pPr>
            <a:r>
              <a:rPr lang="tr-TR" sz="2000" b="1" dirty="0"/>
              <a:t>DEĞERLEMEDE KULLANILACAK YÖNTEMLERİN SEÇİMİ</a:t>
            </a:r>
          </a:p>
        </p:txBody>
      </p:sp>
      <p:sp>
        <p:nvSpPr>
          <p:cNvPr id="4" name="Dikdörtgen 3"/>
          <p:cNvSpPr/>
          <p:nvPr/>
        </p:nvSpPr>
        <p:spPr>
          <a:xfrm>
            <a:off x="782858" y="967635"/>
            <a:ext cx="7557470" cy="5293757"/>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r>
              <a:rPr lang="tr-TR" sz="2200" b="1" spc="-50" dirty="0">
                <a:ea typeface="Trebuchet MS" panose="020B0603020202020204" pitchFamily="34" charset="0"/>
                <a:cs typeface="Trebuchet MS" panose="020B0603020202020204" pitchFamily="34" charset="0"/>
              </a:rPr>
              <a:t>Taşınmaz Piyasaları ve Değerleme Verileri: </a:t>
            </a:r>
            <a:r>
              <a:rPr lang="tr-TR" sz="2200" spc="-50" dirty="0">
                <a:ea typeface="Trebuchet MS" panose="020B0603020202020204" pitchFamily="34" charset="0"/>
                <a:cs typeface="Trebuchet MS" panose="020B0603020202020204" pitchFamily="34" charset="0"/>
              </a:rPr>
              <a:t>Kırsal ve kentsel gayrimenkul piyasalarında veri kaynakları, piyasa verilerinin toplanması: yöntemleri ve uygulamaları, verilerin güvenirlik düzeylerinin kontrolü, veri analizi ve değerleme sürecinde kullanımı.</a:t>
            </a:r>
          </a:p>
          <a:p>
            <a:pPr marL="342900" indent="-342900" algn="just">
              <a:spcBef>
                <a:spcPts val="600"/>
              </a:spcBef>
              <a:spcAft>
                <a:spcPts val="600"/>
              </a:spcAft>
              <a:buFont typeface="Arial" panose="020B0604020202020204" pitchFamily="34" charset="0"/>
              <a:buChar char="•"/>
            </a:pPr>
            <a:r>
              <a:rPr lang="tr-TR" sz="2200" b="1" spc="-50" dirty="0">
                <a:ea typeface="Trebuchet MS" panose="020B0603020202020204" pitchFamily="34" charset="0"/>
                <a:cs typeface="Trebuchet MS" panose="020B0603020202020204" pitchFamily="34" charset="0"/>
              </a:rPr>
              <a:t>Taşınmaz Değerleme Yöntemleri: </a:t>
            </a:r>
            <a:r>
              <a:rPr lang="tr-TR" sz="2200" spc="-50" dirty="0">
                <a:ea typeface="Trebuchet MS" panose="020B0603020202020204" pitchFamily="34" charset="0"/>
                <a:cs typeface="Trebuchet MS" panose="020B0603020202020204" pitchFamily="34" charset="0"/>
              </a:rPr>
              <a:t>Değerleme yöntemlerinin seçimi ve bunu etkileyen faktörler: farklı amaçlar, yasal düzenlemeler, veri kaynakları ve piyasa koşullarının yöntem seçimine etkileri, değerleme yöntemlerinin sınıflandırılması ve başlıca değerleme yöntemlerinin kullanım alanları: değerleme konusu olan mallar, yasal düzenlemeler ve amaçlar yönünden analiz.</a:t>
            </a:r>
          </a:p>
          <a:p>
            <a:pPr marL="342900" indent="-342900" algn="just">
              <a:spcBef>
                <a:spcPts val="600"/>
              </a:spcBef>
              <a:spcAft>
                <a:spcPts val="600"/>
              </a:spcAft>
              <a:buFont typeface="Arial" panose="020B0604020202020204" pitchFamily="34" charset="0"/>
              <a:buChar char="•"/>
            </a:pPr>
            <a:endParaRPr lang="tr-TR" sz="2200" spc="-50" dirty="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endParaRPr lang="tr-TR" sz="2200" spc="-50" dirty="0">
              <a:ea typeface="Trebuchet MS" panose="020B0603020202020204" pitchFamily="34" charset="0"/>
              <a:cs typeface="Trebuchet MS" panose="020B0603020202020204" pitchFamily="34" charset="0"/>
            </a:endParaRPr>
          </a:p>
        </p:txBody>
      </p:sp>
    </p:spTree>
    <p:extLst>
      <p:ext uri="{BB962C8B-B14F-4D97-AF65-F5344CB8AC3E}">
        <p14:creationId xmlns:p14="http://schemas.microsoft.com/office/powerpoint/2010/main" val="1741882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83396" y="407578"/>
            <a:ext cx="6356393" cy="400110"/>
          </a:xfrm>
          <a:prstGeom prst="rect">
            <a:avLst/>
          </a:prstGeom>
        </p:spPr>
        <p:txBody>
          <a:bodyPr wrap="square">
            <a:spAutoFit/>
          </a:bodyPr>
          <a:lstStyle/>
          <a:p>
            <a:pPr marL="0" lvl="1" algn="ctr">
              <a:spcBef>
                <a:spcPct val="20000"/>
              </a:spcBef>
              <a:buClr>
                <a:schemeClr val="accent1"/>
              </a:buClr>
            </a:pPr>
            <a:r>
              <a:rPr lang="tr-TR" sz="2000" b="1" dirty="0"/>
              <a:t>DEĞERLEMEDE KULLANILACAK YÖNTEMLERİN SEÇİMİ</a:t>
            </a:r>
          </a:p>
        </p:txBody>
      </p:sp>
      <p:sp>
        <p:nvSpPr>
          <p:cNvPr id="4" name="Dikdörtgen 3"/>
          <p:cNvSpPr/>
          <p:nvPr/>
        </p:nvSpPr>
        <p:spPr>
          <a:xfrm>
            <a:off x="782858" y="967635"/>
            <a:ext cx="7557470" cy="923330"/>
          </a:xfrm>
          <a:prstGeom prst="rect">
            <a:avLst/>
          </a:prstGeom>
        </p:spPr>
        <p:txBody>
          <a:bodyPr wrap="square">
            <a:spAutoFit/>
          </a:bodyPr>
          <a:lstStyle/>
          <a:p>
            <a:pPr marL="342900" indent="-342900" algn="just">
              <a:spcBef>
                <a:spcPts val="600"/>
              </a:spcBef>
              <a:spcAft>
                <a:spcPts val="600"/>
              </a:spcAft>
              <a:buFont typeface="Arial" panose="020B0604020202020204" pitchFamily="34" charset="0"/>
              <a:buChar char="•"/>
            </a:pPr>
            <a:endParaRPr lang="tr-TR" sz="2200" spc="-50" dirty="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endParaRPr lang="tr-TR" sz="2200" spc="-50" dirty="0">
              <a:ea typeface="Trebuchet MS" panose="020B0603020202020204" pitchFamily="34" charset="0"/>
              <a:cs typeface="Trebuchet MS" panose="020B0603020202020204" pitchFamily="34" charset="0"/>
            </a:endParaRPr>
          </a:p>
        </p:txBody>
      </p:sp>
      <p:sp>
        <p:nvSpPr>
          <p:cNvPr id="11" name="Yuvarlatılmış Dikdörtgen 10"/>
          <p:cNvSpPr/>
          <p:nvPr/>
        </p:nvSpPr>
        <p:spPr>
          <a:xfrm>
            <a:off x="1834404" y="1231999"/>
            <a:ext cx="501319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Genel İlkeler</a:t>
            </a:r>
            <a:endParaRPr lang="tr-TR" dirty="0"/>
          </a:p>
        </p:txBody>
      </p:sp>
      <p:sp>
        <p:nvSpPr>
          <p:cNvPr id="15" name="Yuvarlatılmış Dikdörtgen 14"/>
          <p:cNvSpPr/>
          <p:nvPr/>
        </p:nvSpPr>
        <p:spPr>
          <a:xfrm>
            <a:off x="389578" y="3512316"/>
            <a:ext cx="28017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Veri Kaynakları ve Nitelikleri </a:t>
            </a:r>
            <a:endParaRPr lang="tr-TR" dirty="0"/>
          </a:p>
        </p:txBody>
      </p:sp>
      <p:sp>
        <p:nvSpPr>
          <p:cNvPr id="17" name="Sağ Ok 16"/>
          <p:cNvSpPr/>
          <p:nvPr/>
        </p:nvSpPr>
        <p:spPr>
          <a:xfrm>
            <a:off x="3452437" y="3727200"/>
            <a:ext cx="7338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Yuvarlatılmış Dikdörtgen 18"/>
          <p:cNvSpPr/>
          <p:nvPr/>
        </p:nvSpPr>
        <p:spPr>
          <a:xfrm>
            <a:off x="4494853" y="2396742"/>
            <a:ext cx="3538053" cy="3630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tr-TR" dirty="0" smtClean="0"/>
              <a:t>Gelir Yöntemi için her bir yıl için detaylı gelir ve maliyet verilerinin bilinmesi gerekir. .</a:t>
            </a:r>
          </a:p>
          <a:p>
            <a:pPr marL="285750" indent="-285750" algn="just">
              <a:buFont typeface="Wingdings" panose="05000000000000000000" pitchFamily="2" charset="2"/>
              <a:buChar char="ü"/>
            </a:pPr>
            <a:r>
              <a:rPr lang="tr-TR" dirty="0" smtClean="0"/>
              <a:t>Maliyet Yöntemi için fiziki ve parasal verilerin bilinmesi gerekir.</a:t>
            </a:r>
          </a:p>
          <a:p>
            <a:pPr marL="285750" indent="-285750" algn="just">
              <a:buFont typeface="Wingdings" panose="05000000000000000000" pitchFamily="2" charset="2"/>
              <a:buChar char="ü"/>
            </a:pPr>
            <a:r>
              <a:rPr lang="tr-TR" dirty="0" smtClean="0"/>
              <a:t>Pazar Yönteminde detaylı piyasa verilerinin toplanması gerekir.</a:t>
            </a:r>
            <a:endParaRPr lang="tr-TR" dirty="0"/>
          </a:p>
        </p:txBody>
      </p:sp>
    </p:spTree>
    <p:extLst>
      <p:ext uri="{BB962C8B-B14F-4D97-AF65-F5344CB8AC3E}">
        <p14:creationId xmlns:p14="http://schemas.microsoft.com/office/powerpoint/2010/main" val="323845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17067</TotalTime>
  <Words>927</Words>
  <Application>Microsoft Office PowerPoint</Application>
  <PresentationFormat>Ekran Gösterisi (4:3)</PresentationFormat>
  <Paragraphs>77</Paragraphs>
  <Slides>12</Slides>
  <Notes>0</Notes>
  <HiddenSlides>0</HiddenSlides>
  <MMClips>0</MMClips>
  <ScaleCrop>false</ScaleCrop>
  <HeadingPairs>
    <vt:vector size="4" baseType="variant">
      <vt:variant>
        <vt:lpstr>Tema</vt:lpstr>
      </vt:variant>
      <vt:variant>
        <vt:i4>3</vt:i4>
      </vt:variant>
      <vt:variant>
        <vt:lpstr>Slayt Başlıkları</vt:lpstr>
      </vt:variant>
      <vt:variant>
        <vt:i4>12</vt:i4>
      </vt:variant>
    </vt:vector>
  </HeadingPairs>
  <TitlesOfParts>
    <vt:vector size="15"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844</cp:revision>
  <cp:lastPrinted>2016-10-24T07:53:35Z</cp:lastPrinted>
  <dcterms:created xsi:type="dcterms:W3CDTF">2016-09-18T09:35:24Z</dcterms:created>
  <dcterms:modified xsi:type="dcterms:W3CDTF">2020-02-24T07:30:11Z</dcterms:modified>
</cp:coreProperties>
</file>