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5AC117F7-D32D-4425-9ACC-302EB0C63153}"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976BC22-AFC5-4384-9606-BBED72619300}" type="slidenum">
              <a:rPr lang="tr-TR" smtClean="0"/>
              <a:t>‹#›</a:t>
            </a:fld>
            <a:endParaRPr lang="tr-TR"/>
          </a:p>
        </p:txBody>
      </p:sp>
    </p:spTree>
    <p:extLst>
      <p:ext uri="{BB962C8B-B14F-4D97-AF65-F5344CB8AC3E}">
        <p14:creationId xmlns:p14="http://schemas.microsoft.com/office/powerpoint/2010/main" val="4054137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C117F7-D32D-4425-9ACC-302EB0C63153}"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976BC22-AFC5-4384-9606-BBED72619300}" type="slidenum">
              <a:rPr lang="tr-TR" smtClean="0"/>
              <a:t>‹#›</a:t>
            </a:fld>
            <a:endParaRPr lang="tr-TR"/>
          </a:p>
        </p:txBody>
      </p:sp>
    </p:spTree>
    <p:extLst>
      <p:ext uri="{BB962C8B-B14F-4D97-AF65-F5344CB8AC3E}">
        <p14:creationId xmlns:p14="http://schemas.microsoft.com/office/powerpoint/2010/main" val="19492300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C117F7-D32D-4425-9ACC-302EB0C63153}"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976BC22-AFC5-4384-9606-BBED72619300}" type="slidenum">
              <a:rPr lang="tr-TR" smtClean="0"/>
              <a:t>‹#›</a:t>
            </a:fld>
            <a:endParaRPr lang="tr-TR"/>
          </a:p>
        </p:txBody>
      </p:sp>
    </p:spTree>
    <p:extLst>
      <p:ext uri="{BB962C8B-B14F-4D97-AF65-F5344CB8AC3E}">
        <p14:creationId xmlns:p14="http://schemas.microsoft.com/office/powerpoint/2010/main" val="40676791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C117F7-D32D-4425-9ACC-302EB0C63153}"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976BC22-AFC5-4384-9606-BBED72619300}" type="slidenum">
              <a:rPr lang="tr-TR" smtClean="0"/>
              <a:t>‹#›</a:t>
            </a:fld>
            <a:endParaRPr lang="tr-TR"/>
          </a:p>
        </p:txBody>
      </p:sp>
    </p:spTree>
    <p:extLst>
      <p:ext uri="{BB962C8B-B14F-4D97-AF65-F5344CB8AC3E}">
        <p14:creationId xmlns:p14="http://schemas.microsoft.com/office/powerpoint/2010/main" val="10423142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5AC117F7-D32D-4425-9ACC-302EB0C63153}"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976BC22-AFC5-4384-9606-BBED72619300}" type="slidenum">
              <a:rPr lang="tr-TR" smtClean="0"/>
              <a:t>‹#›</a:t>
            </a:fld>
            <a:endParaRPr lang="tr-TR"/>
          </a:p>
        </p:txBody>
      </p:sp>
    </p:spTree>
    <p:extLst>
      <p:ext uri="{BB962C8B-B14F-4D97-AF65-F5344CB8AC3E}">
        <p14:creationId xmlns:p14="http://schemas.microsoft.com/office/powerpoint/2010/main" val="34669861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AC117F7-D32D-4425-9ACC-302EB0C63153}" type="datetimeFigureOut">
              <a:rPr lang="tr-TR" smtClean="0"/>
              <a:t>18.03.2020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976BC22-AFC5-4384-9606-BBED72619300}" type="slidenum">
              <a:rPr lang="tr-TR" smtClean="0"/>
              <a:t>‹#›</a:t>
            </a:fld>
            <a:endParaRPr lang="tr-TR"/>
          </a:p>
        </p:txBody>
      </p:sp>
    </p:spTree>
    <p:extLst>
      <p:ext uri="{BB962C8B-B14F-4D97-AF65-F5344CB8AC3E}">
        <p14:creationId xmlns:p14="http://schemas.microsoft.com/office/powerpoint/2010/main" val="29318078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AC117F7-D32D-4425-9ACC-302EB0C63153}" type="datetimeFigureOut">
              <a:rPr lang="tr-TR" smtClean="0"/>
              <a:t>18.03.2020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976BC22-AFC5-4384-9606-BBED72619300}" type="slidenum">
              <a:rPr lang="tr-TR" smtClean="0"/>
              <a:t>‹#›</a:t>
            </a:fld>
            <a:endParaRPr lang="tr-TR"/>
          </a:p>
        </p:txBody>
      </p:sp>
    </p:spTree>
    <p:extLst>
      <p:ext uri="{BB962C8B-B14F-4D97-AF65-F5344CB8AC3E}">
        <p14:creationId xmlns:p14="http://schemas.microsoft.com/office/powerpoint/2010/main" val="18214261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AC117F7-D32D-4425-9ACC-302EB0C63153}" type="datetimeFigureOut">
              <a:rPr lang="tr-TR" smtClean="0"/>
              <a:t>18.03.2020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976BC22-AFC5-4384-9606-BBED72619300}" type="slidenum">
              <a:rPr lang="tr-TR" smtClean="0"/>
              <a:t>‹#›</a:t>
            </a:fld>
            <a:endParaRPr lang="tr-TR"/>
          </a:p>
        </p:txBody>
      </p:sp>
    </p:spTree>
    <p:extLst>
      <p:ext uri="{BB962C8B-B14F-4D97-AF65-F5344CB8AC3E}">
        <p14:creationId xmlns:p14="http://schemas.microsoft.com/office/powerpoint/2010/main" val="13078102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AC117F7-D32D-4425-9ACC-302EB0C63153}" type="datetimeFigureOut">
              <a:rPr lang="tr-TR" smtClean="0"/>
              <a:t>18.03.2020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976BC22-AFC5-4384-9606-BBED72619300}" type="slidenum">
              <a:rPr lang="tr-TR" smtClean="0"/>
              <a:t>‹#›</a:t>
            </a:fld>
            <a:endParaRPr lang="tr-TR"/>
          </a:p>
        </p:txBody>
      </p:sp>
    </p:spTree>
    <p:extLst>
      <p:ext uri="{BB962C8B-B14F-4D97-AF65-F5344CB8AC3E}">
        <p14:creationId xmlns:p14="http://schemas.microsoft.com/office/powerpoint/2010/main" val="25367685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AC117F7-D32D-4425-9ACC-302EB0C63153}" type="datetimeFigureOut">
              <a:rPr lang="tr-TR" smtClean="0"/>
              <a:t>18.03.2020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976BC22-AFC5-4384-9606-BBED72619300}" type="slidenum">
              <a:rPr lang="tr-TR" smtClean="0"/>
              <a:t>‹#›</a:t>
            </a:fld>
            <a:endParaRPr lang="tr-TR"/>
          </a:p>
        </p:txBody>
      </p:sp>
    </p:spTree>
    <p:extLst>
      <p:ext uri="{BB962C8B-B14F-4D97-AF65-F5344CB8AC3E}">
        <p14:creationId xmlns:p14="http://schemas.microsoft.com/office/powerpoint/2010/main" val="7501047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AC117F7-D32D-4425-9ACC-302EB0C63153}" type="datetimeFigureOut">
              <a:rPr lang="tr-TR" smtClean="0"/>
              <a:t>18.03.2020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976BC22-AFC5-4384-9606-BBED72619300}" type="slidenum">
              <a:rPr lang="tr-TR" smtClean="0"/>
              <a:t>‹#›</a:t>
            </a:fld>
            <a:endParaRPr lang="tr-TR"/>
          </a:p>
        </p:txBody>
      </p:sp>
    </p:spTree>
    <p:extLst>
      <p:ext uri="{BB962C8B-B14F-4D97-AF65-F5344CB8AC3E}">
        <p14:creationId xmlns:p14="http://schemas.microsoft.com/office/powerpoint/2010/main" val="12816556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C117F7-D32D-4425-9ACC-302EB0C63153}" type="datetimeFigureOut">
              <a:rPr lang="tr-TR" smtClean="0"/>
              <a:t>18.03.2020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76BC22-AFC5-4384-9606-BBED72619300}" type="slidenum">
              <a:rPr lang="tr-TR" smtClean="0"/>
              <a:t>‹#›</a:t>
            </a:fld>
            <a:endParaRPr lang="tr-TR"/>
          </a:p>
        </p:txBody>
      </p:sp>
    </p:spTree>
    <p:extLst>
      <p:ext uri="{BB962C8B-B14F-4D97-AF65-F5344CB8AC3E}">
        <p14:creationId xmlns:p14="http://schemas.microsoft.com/office/powerpoint/2010/main" val="39392818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6. ders: Göstergenin özellikleri</a:t>
            </a:r>
            <a:endParaRPr lang="tr-TR" dirty="0"/>
          </a:p>
        </p:txBody>
      </p:sp>
    </p:spTree>
    <p:extLst>
      <p:ext uri="{BB962C8B-B14F-4D97-AF65-F5344CB8AC3E}">
        <p14:creationId xmlns:p14="http://schemas.microsoft.com/office/powerpoint/2010/main" val="39134293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Göstergenin değişmezliği</a:t>
            </a:r>
          </a:p>
        </p:txBody>
      </p:sp>
      <p:sp>
        <p:nvSpPr>
          <p:cNvPr id="3" name="İçerik Yer Tutucusu 2"/>
          <p:cNvSpPr>
            <a:spLocks noGrp="1"/>
          </p:cNvSpPr>
          <p:nvPr>
            <p:ph idx="1"/>
          </p:nvPr>
        </p:nvSpPr>
        <p:spPr/>
        <p:txBody>
          <a:bodyPr/>
          <a:lstStyle/>
          <a:p>
            <a:pPr marL="0" indent="0">
              <a:buNone/>
            </a:pPr>
            <a:r>
              <a:rPr lang="tr-TR" dirty="0"/>
              <a:t>4. </a:t>
            </a:r>
            <a:r>
              <a:rPr lang="tr-TR" i="1" dirty="0"/>
              <a:t>Toplumsal devinimsizliğin her türlü dilsel yenileştirmeye karşı direnmesi: Dil her an herkesi ilgilendirir. Gözlemlerimizin en önemlisi de bu. Toplumda yaygı olan, toplumca kullanılan dilden bütün bireyler gün boyu yararlanır. Bu konuda diller öbür kurumlar arasında hiçbir karşılaştırma yapılamaz”. </a:t>
            </a:r>
            <a:endParaRPr lang="tr-TR" dirty="0"/>
          </a:p>
          <a:p>
            <a:pPr marL="0" indent="0">
              <a:buNone/>
            </a:pPr>
            <a:endParaRPr lang="tr-TR" dirty="0"/>
          </a:p>
        </p:txBody>
      </p:sp>
    </p:spTree>
    <p:extLst>
      <p:ext uri="{BB962C8B-B14F-4D97-AF65-F5344CB8AC3E}">
        <p14:creationId xmlns:p14="http://schemas.microsoft.com/office/powerpoint/2010/main" val="35173733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Göstergenin değişmezliği</a:t>
            </a:r>
          </a:p>
        </p:txBody>
      </p:sp>
      <p:sp>
        <p:nvSpPr>
          <p:cNvPr id="3" name="2 İçerik Yer Tutucusu"/>
          <p:cNvSpPr>
            <a:spLocks noGrp="1"/>
          </p:cNvSpPr>
          <p:nvPr>
            <p:ph idx="1"/>
          </p:nvPr>
        </p:nvSpPr>
        <p:spPr/>
        <p:txBody>
          <a:bodyPr>
            <a:normAutofit/>
          </a:bodyPr>
          <a:lstStyle/>
          <a:p>
            <a:pPr marL="0" indent="0">
              <a:buNone/>
            </a:pPr>
            <a:r>
              <a:rPr lang="tr-TR" dirty="0" smtClean="0"/>
              <a:t>“Dilin değişmezliği yalnız toplumun ağırlığından ileri gelmez; zaman içinde yer alışının da ürünüdür. Bu iki olgu birbirinden ayrılamaz. Her an, geçmişe bağlılık seçme özgürlüğünü köstekler. </a:t>
            </a:r>
            <a:endParaRPr lang="tr-TR" i="1" dirty="0" smtClean="0"/>
          </a:p>
        </p:txBody>
      </p:sp>
    </p:spTree>
    <p:extLst>
      <p:ext uri="{BB962C8B-B14F-4D97-AF65-F5344CB8AC3E}">
        <p14:creationId xmlns:p14="http://schemas.microsoft.com/office/powerpoint/2010/main" val="39011910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Göstergenin değişmezliği</a:t>
            </a:r>
          </a:p>
        </p:txBody>
      </p:sp>
      <p:sp>
        <p:nvSpPr>
          <p:cNvPr id="3" name="İçerik Yer Tutucusu 2"/>
          <p:cNvSpPr>
            <a:spLocks noGrp="1"/>
          </p:cNvSpPr>
          <p:nvPr>
            <p:ph idx="1"/>
          </p:nvPr>
        </p:nvSpPr>
        <p:spPr/>
        <p:txBody>
          <a:bodyPr/>
          <a:lstStyle/>
          <a:p>
            <a:pPr marL="0" indent="0">
              <a:buNone/>
            </a:pPr>
            <a:r>
              <a:rPr lang="tr-TR" i="1" dirty="0"/>
              <a:t>İnsan diyoruz, köpek diyoruz, neden? Bizden öncekiler öyle demiş de ondan. Bu durum olayın bütünü içinde iki karşıt etken arasında bir bağ bulunmasını önlemez: Seçimi özgür kılan nedensiz anlaşma ve seçimi değişmez kılan zaman” (</a:t>
            </a:r>
            <a:r>
              <a:rPr lang="tr-TR" i="1" dirty="0" err="1"/>
              <a:t>Saussure</a:t>
            </a:r>
            <a:r>
              <a:rPr lang="tr-TR" i="1" dirty="0"/>
              <a:t>, 1916/1998). </a:t>
            </a:r>
          </a:p>
          <a:p>
            <a:pPr marL="0" indent="0">
              <a:buNone/>
            </a:pPr>
            <a:endParaRPr lang="tr-TR" dirty="0"/>
          </a:p>
        </p:txBody>
      </p:sp>
    </p:spTree>
    <p:extLst>
      <p:ext uri="{BB962C8B-B14F-4D97-AF65-F5344CB8AC3E}">
        <p14:creationId xmlns:p14="http://schemas.microsoft.com/office/powerpoint/2010/main" val="23070061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Göstergenin değişmezliği</a:t>
            </a:r>
          </a:p>
        </p:txBody>
      </p:sp>
      <p:sp>
        <p:nvSpPr>
          <p:cNvPr id="3" name="İçerik Yer Tutucusu 2"/>
          <p:cNvSpPr>
            <a:spLocks noGrp="1"/>
          </p:cNvSpPr>
          <p:nvPr>
            <p:ph idx="1"/>
          </p:nvPr>
        </p:nvSpPr>
        <p:spPr/>
        <p:txBody>
          <a:bodyPr/>
          <a:lstStyle/>
          <a:p>
            <a:pPr marL="0" indent="0">
              <a:buNone/>
            </a:pPr>
            <a:r>
              <a:rPr lang="tr-TR" dirty="0" err="1" smtClean="0"/>
              <a:t>Saussure</a:t>
            </a:r>
            <a:r>
              <a:rPr lang="tr-TR" dirty="0" smtClean="0"/>
              <a:t>, burada </a:t>
            </a:r>
            <a:r>
              <a:rPr lang="tr-TR" dirty="0"/>
              <a:t>iki temel karşıtlıktan bahsederken aslında bu iki karşıtlık arasında bir bağ olduğunu belirtmiştir. </a:t>
            </a:r>
            <a:r>
              <a:rPr lang="tr-TR" dirty="0">
                <a:solidFill>
                  <a:srgbClr val="FF0000"/>
                </a:solidFill>
              </a:rPr>
              <a:t>Bir kavram dizgeye dönüşürken seçilen dizgenin nedensiz olduğunu ve bu yüzden de özgür olduğunu belirtmiştir. </a:t>
            </a:r>
          </a:p>
        </p:txBody>
      </p:sp>
    </p:spTree>
    <p:extLst>
      <p:ext uri="{BB962C8B-B14F-4D97-AF65-F5344CB8AC3E}">
        <p14:creationId xmlns:p14="http://schemas.microsoft.com/office/powerpoint/2010/main" val="27841424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Göstergenin değişmezliği</a:t>
            </a:r>
          </a:p>
        </p:txBody>
      </p:sp>
      <p:sp>
        <p:nvSpPr>
          <p:cNvPr id="3" name="İçerik Yer Tutucusu 2"/>
          <p:cNvSpPr>
            <a:spLocks noGrp="1"/>
          </p:cNvSpPr>
          <p:nvPr>
            <p:ph idx="1"/>
          </p:nvPr>
        </p:nvSpPr>
        <p:spPr/>
        <p:txBody>
          <a:bodyPr/>
          <a:lstStyle/>
          <a:p>
            <a:pPr marL="0" indent="0">
              <a:buNone/>
            </a:pPr>
            <a:r>
              <a:rPr lang="tr-TR" dirty="0"/>
              <a:t>Örneğin beynimizdeki “çiçek” kavramına “çiçek” dememizin bir nedeni yoktur. Bu işitim imgesini seçerken özgürüz fakat bizden öncekiler bu kavrama “çiçek” dediği için biz de “çiçek” diyoruz bu yüzden de bu işitim imgesiyle ilgili seçimimiz değişmezdir. </a:t>
            </a:r>
          </a:p>
          <a:p>
            <a:pPr marL="0" indent="0">
              <a:buNone/>
            </a:pPr>
            <a:endParaRPr lang="tr-TR" dirty="0"/>
          </a:p>
        </p:txBody>
      </p:sp>
    </p:spTree>
    <p:extLst>
      <p:ext uri="{BB962C8B-B14F-4D97-AF65-F5344CB8AC3E}">
        <p14:creationId xmlns:p14="http://schemas.microsoft.com/office/powerpoint/2010/main" val="33909684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Göstergenin değişebilirliği</a:t>
            </a:r>
            <a:endParaRPr lang="tr-TR" dirty="0"/>
          </a:p>
        </p:txBody>
      </p:sp>
      <p:sp>
        <p:nvSpPr>
          <p:cNvPr id="3" name="2 İçerik Yer Tutucusu"/>
          <p:cNvSpPr>
            <a:spLocks noGrp="1"/>
          </p:cNvSpPr>
          <p:nvPr>
            <p:ph idx="1"/>
          </p:nvPr>
        </p:nvSpPr>
        <p:spPr/>
        <p:txBody>
          <a:bodyPr>
            <a:normAutofit/>
          </a:bodyPr>
          <a:lstStyle/>
          <a:p>
            <a:r>
              <a:rPr lang="tr-TR" dirty="0" err="1" smtClean="0"/>
              <a:t>Martinet’e</a:t>
            </a:r>
            <a:r>
              <a:rPr lang="tr-TR" dirty="0" smtClean="0"/>
              <a:t> (1979/1998) göre “bir Fransız’ın </a:t>
            </a:r>
            <a:r>
              <a:rPr lang="tr-TR" i="1" dirty="0" smtClean="0"/>
              <a:t>la </a:t>
            </a:r>
            <a:r>
              <a:rPr lang="tr-TR" i="1" dirty="0" err="1" smtClean="0"/>
              <a:t>Chanson</a:t>
            </a:r>
            <a:r>
              <a:rPr lang="tr-TR" i="1" dirty="0" smtClean="0"/>
              <a:t> de </a:t>
            </a:r>
            <a:r>
              <a:rPr lang="tr-TR" i="1" dirty="0" err="1" smtClean="0"/>
              <a:t>Roland’ı</a:t>
            </a:r>
            <a:r>
              <a:rPr lang="tr-TR" i="1" dirty="0" smtClean="0"/>
              <a:t> (</a:t>
            </a:r>
            <a:r>
              <a:rPr lang="tr-TR" i="1" dirty="0" err="1" smtClean="0"/>
              <a:t>Roland</a:t>
            </a:r>
            <a:r>
              <a:rPr lang="tr-TR" i="1" dirty="0" smtClean="0"/>
              <a:t> Destanı) şöyle bir gözden geçirmesi ya da, o denli gerilere uzanmadan, </a:t>
            </a:r>
            <a:r>
              <a:rPr lang="tr-TR" i="1" dirty="0" err="1" smtClean="0"/>
              <a:t>Rabelais</a:t>
            </a:r>
            <a:r>
              <a:rPr lang="tr-TR" i="1" dirty="0" smtClean="0"/>
              <a:t> ya da Montaigne’in özgün betiklerinden okuması dillerin süre içinde değiştiğini kuşkuya yer bırakmayacak biçimde anlaması için yeterlidir. </a:t>
            </a:r>
          </a:p>
        </p:txBody>
      </p:sp>
    </p:spTree>
    <p:extLst>
      <p:ext uri="{BB962C8B-B14F-4D97-AF65-F5344CB8AC3E}">
        <p14:creationId xmlns:p14="http://schemas.microsoft.com/office/powerpoint/2010/main" val="37606350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Göstergenin </a:t>
            </a:r>
            <a:r>
              <a:rPr lang="tr-TR" dirty="0" err="1"/>
              <a:t>değişebilirliği</a:t>
            </a:r>
            <a:endParaRPr lang="tr-TR" dirty="0"/>
          </a:p>
        </p:txBody>
      </p:sp>
      <p:sp>
        <p:nvSpPr>
          <p:cNvPr id="3" name="İçerik Yer Tutucusu 2"/>
          <p:cNvSpPr>
            <a:spLocks noGrp="1"/>
          </p:cNvSpPr>
          <p:nvPr>
            <p:ph idx="1"/>
          </p:nvPr>
        </p:nvSpPr>
        <p:spPr/>
        <p:txBody>
          <a:bodyPr/>
          <a:lstStyle/>
          <a:p>
            <a:pPr marL="0" indent="0">
              <a:buNone/>
            </a:pPr>
            <a:r>
              <a:rPr lang="tr-TR" i="1" dirty="0"/>
              <a:t>Ne var ki hiçbir Fransız da konuştuğu dilin, yaşamı sırasında değiştiği ya da bir arada bulunan değişik kuşakların tek biçimde konuşmadıkları izlenimi uyanmaz. Her şey, yazılı biçimin değişmezliği, resmi ve yazınsal dilin tutuculuğu, bireylerin on yıl ya da yirmi yıl önce nasıl konuştuklarını anımsayamamaları, kişiyi kullandığı dilin olduğu gibi kaldığına ve türdeşlik gösterdiğine inanmaya sürükler. </a:t>
            </a:r>
            <a:r>
              <a:rPr lang="tr-TR" i="1" dirty="0">
                <a:solidFill>
                  <a:srgbClr val="FF0000"/>
                </a:solidFill>
              </a:rPr>
              <a:t>Ne var ki her dilin her an bir evrim süreci içinde olduğu bir gerçektir</a:t>
            </a:r>
            <a:r>
              <a:rPr lang="tr-TR" i="1" dirty="0"/>
              <a:t>”. </a:t>
            </a:r>
          </a:p>
          <a:p>
            <a:pPr marL="0" indent="0">
              <a:buNone/>
            </a:pPr>
            <a:endParaRPr lang="tr-TR" dirty="0"/>
          </a:p>
        </p:txBody>
      </p:sp>
    </p:spTree>
    <p:extLst>
      <p:ext uri="{BB962C8B-B14F-4D97-AF65-F5344CB8AC3E}">
        <p14:creationId xmlns:p14="http://schemas.microsoft.com/office/powerpoint/2010/main" val="14492878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Göstergenin </a:t>
            </a:r>
            <a:r>
              <a:rPr lang="tr-TR" dirty="0" err="1"/>
              <a:t>değişebilirliği</a:t>
            </a:r>
            <a:endParaRPr lang="tr-TR" dirty="0"/>
          </a:p>
        </p:txBody>
      </p:sp>
      <p:sp>
        <p:nvSpPr>
          <p:cNvPr id="3" name="İçerik Yer Tutucusu 2"/>
          <p:cNvSpPr>
            <a:spLocks noGrp="1"/>
          </p:cNvSpPr>
          <p:nvPr>
            <p:ph idx="1"/>
          </p:nvPr>
        </p:nvSpPr>
        <p:spPr/>
        <p:txBody>
          <a:bodyPr/>
          <a:lstStyle/>
          <a:p>
            <a:pPr marL="0" indent="0">
              <a:buNone/>
            </a:pPr>
            <a:r>
              <a:rPr lang="tr-TR" dirty="0"/>
              <a:t>H</a:t>
            </a:r>
            <a:r>
              <a:rPr lang="tr-TR" dirty="0" smtClean="0"/>
              <a:t>er </a:t>
            </a:r>
            <a:r>
              <a:rPr lang="tr-TR" dirty="0"/>
              <a:t>dil zaman içinde mutlaka değişime uğrar ve bu değişimi, o dili kullanan toplum fark edemez. </a:t>
            </a:r>
            <a:r>
              <a:rPr lang="tr-TR" dirty="0" smtClean="0"/>
              <a:t>Geçmiş yıllara ait eserleri ya da gazeteleri okuduğumuzda dilin </a:t>
            </a:r>
            <a:r>
              <a:rPr lang="tr-TR" dirty="0" err="1" smtClean="0"/>
              <a:t>değişebilirliğinin</a:t>
            </a:r>
            <a:r>
              <a:rPr lang="tr-TR" dirty="0" smtClean="0"/>
              <a:t> örneklerini görebiliriz.</a:t>
            </a:r>
            <a:endParaRPr lang="tr-TR" dirty="0"/>
          </a:p>
          <a:p>
            <a:pPr marL="0" indent="0">
              <a:buNone/>
            </a:pPr>
            <a:endParaRPr lang="tr-TR" dirty="0"/>
          </a:p>
        </p:txBody>
      </p:sp>
    </p:spTree>
    <p:extLst>
      <p:ext uri="{BB962C8B-B14F-4D97-AF65-F5344CB8AC3E}">
        <p14:creationId xmlns:p14="http://schemas.microsoft.com/office/powerpoint/2010/main" val="28703714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Göstergenin </a:t>
            </a:r>
            <a:r>
              <a:rPr lang="tr-TR" dirty="0" err="1"/>
              <a:t>değişebilirliği</a:t>
            </a:r>
            <a:endParaRPr lang="tr-TR" dirty="0"/>
          </a:p>
        </p:txBody>
      </p:sp>
      <p:sp>
        <p:nvSpPr>
          <p:cNvPr id="3" name="2 İçerik Yer Tutucusu"/>
          <p:cNvSpPr>
            <a:spLocks noGrp="1"/>
          </p:cNvSpPr>
          <p:nvPr>
            <p:ph idx="1"/>
          </p:nvPr>
        </p:nvSpPr>
        <p:spPr/>
        <p:txBody>
          <a:bodyPr>
            <a:normAutofit/>
          </a:bodyPr>
          <a:lstStyle/>
          <a:p>
            <a:r>
              <a:rPr lang="tr-TR" dirty="0" smtClean="0"/>
              <a:t>“Dilin sürekliliğini sağlayan zamanın görünüşte değişmezlikle çelişen bir etkisi daha vardır, o da dil göstergelerini değişime uğratmasıdır: Bazen daha hızlı, bazen daha yavaş. Bir bakıma, göstergenin değişmez olduğu da söylenebilir değişebilir olduğu da” (</a:t>
            </a:r>
            <a:r>
              <a:rPr lang="tr-TR" dirty="0" err="1" smtClean="0"/>
              <a:t>Saussure</a:t>
            </a:r>
            <a:r>
              <a:rPr lang="tr-TR" dirty="0" smtClean="0"/>
              <a:t>, 1916/1998). </a:t>
            </a:r>
          </a:p>
        </p:txBody>
      </p:sp>
    </p:spTree>
    <p:extLst>
      <p:ext uri="{BB962C8B-B14F-4D97-AF65-F5344CB8AC3E}">
        <p14:creationId xmlns:p14="http://schemas.microsoft.com/office/powerpoint/2010/main" val="33192778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Göstergenin </a:t>
            </a:r>
            <a:r>
              <a:rPr lang="tr-TR" dirty="0" err="1"/>
              <a:t>değişebilirliği</a:t>
            </a:r>
            <a:endParaRPr lang="tr-TR" dirty="0"/>
          </a:p>
        </p:txBody>
      </p:sp>
      <p:sp>
        <p:nvSpPr>
          <p:cNvPr id="3" name="İçerik Yer Tutucusu 2"/>
          <p:cNvSpPr>
            <a:spLocks noGrp="1"/>
          </p:cNvSpPr>
          <p:nvPr>
            <p:ph idx="1"/>
          </p:nvPr>
        </p:nvSpPr>
        <p:spPr/>
        <p:txBody>
          <a:bodyPr/>
          <a:lstStyle/>
          <a:p>
            <a:pPr marL="0" indent="0">
              <a:buNone/>
            </a:pPr>
            <a:r>
              <a:rPr lang="tr-TR" dirty="0"/>
              <a:t>“Dile, birbiriyle çelişen iki nitelik tanıdığı için </a:t>
            </a:r>
            <a:r>
              <a:rPr lang="tr-TR" dirty="0" err="1"/>
              <a:t>Saussure’ü</a:t>
            </a:r>
            <a:r>
              <a:rPr lang="tr-TR" dirty="0"/>
              <a:t> mantıksızlıkla ya da aykırı görüşler savunmakla suçlamak doğru olmaz. Çarpıcı iki terimi karşı karşıya getirerek </a:t>
            </a:r>
            <a:r>
              <a:rPr lang="tr-TR" dirty="0" err="1"/>
              <a:t>Saussure</a:t>
            </a:r>
            <a:r>
              <a:rPr lang="tr-TR" dirty="0"/>
              <a:t> yalnız şu gerçeği vurgulamak istemiştir: </a:t>
            </a:r>
            <a:r>
              <a:rPr lang="tr-TR" dirty="0">
                <a:solidFill>
                  <a:srgbClr val="FF0000"/>
                </a:solidFill>
              </a:rPr>
              <a:t>Dil değişir ama bireyler değiştiremez onu</a:t>
            </a:r>
            <a:r>
              <a:rPr lang="tr-TR" dirty="0"/>
              <a:t> </a:t>
            </a:r>
            <a:r>
              <a:rPr lang="tr-TR" dirty="0" smtClean="0"/>
              <a:t>Dilin </a:t>
            </a:r>
            <a:r>
              <a:rPr lang="tr-TR" dirty="0"/>
              <a:t>dokunulmaz olduğu, ama bozulmaz olmadığı da söylenebilir. Dilin dokunulmazlığı ilkesi 19. Yüzyıla özgü bir ilkedir ve artık geçersizdir” (Vardar, 1998:120). </a:t>
            </a:r>
          </a:p>
          <a:p>
            <a:pPr marL="0" indent="0">
              <a:buNone/>
            </a:pPr>
            <a:endParaRPr lang="tr-TR" dirty="0"/>
          </a:p>
        </p:txBody>
      </p:sp>
    </p:spTree>
    <p:extLst>
      <p:ext uri="{BB962C8B-B14F-4D97-AF65-F5344CB8AC3E}">
        <p14:creationId xmlns:p14="http://schemas.microsoft.com/office/powerpoint/2010/main" val="22464989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Göstergenin değişmezliği</a:t>
            </a:r>
            <a:endParaRPr lang="tr-TR" dirty="0"/>
          </a:p>
        </p:txBody>
      </p:sp>
      <p:sp>
        <p:nvSpPr>
          <p:cNvPr id="3" name="2 İçerik Yer Tutucusu"/>
          <p:cNvSpPr>
            <a:spLocks noGrp="1"/>
          </p:cNvSpPr>
          <p:nvPr>
            <p:ph idx="1"/>
          </p:nvPr>
        </p:nvSpPr>
        <p:spPr/>
        <p:txBody>
          <a:bodyPr>
            <a:normAutofit/>
          </a:bodyPr>
          <a:lstStyle/>
          <a:p>
            <a:pPr>
              <a:buNone/>
            </a:pPr>
            <a:r>
              <a:rPr lang="tr-TR" dirty="0" err="1" smtClean="0"/>
              <a:t>Saussure’e</a:t>
            </a:r>
            <a:r>
              <a:rPr lang="tr-TR" dirty="0" smtClean="0"/>
              <a:t> (1916/1998) göre “gösteren, belirttiği kavram açısından özgür bir seçim olmakla birlikte, kendisini kullanan dilsel topluluk bakımından özgür değildir, zorunlu olarak benimsenmiştir. Bu konuda topluma görüşü sorulmaz, dilin seçtiği gösteren yerine bir başkası kullanılamaz. </a:t>
            </a:r>
            <a:endParaRPr lang="tr-TR" dirty="0"/>
          </a:p>
        </p:txBody>
      </p:sp>
    </p:spTree>
    <p:extLst>
      <p:ext uri="{BB962C8B-B14F-4D97-AF65-F5344CB8AC3E}">
        <p14:creationId xmlns:p14="http://schemas.microsoft.com/office/powerpoint/2010/main" val="10146019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Göstergenin </a:t>
            </a:r>
            <a:r>
              <a:rPr lang="tr-TR" dirty="0" err="1"/>
              <a:t>değişebilirliği</a:t>
            </a:r>
            <a:endParaRPr lang="tr-TR" dirty="0"/>
          </a:p>
        </p:txBody>
      </p:sp>
      <p:sp>
        <p:nvSpPr>
          <p:cNvPr id="3" name="2 İçerik Yer Tutucusu"/>
          <p:cNvSpPr>
            <a:spLocks noGrp="1"/>
          </p:cNvSpPr>
          <p:nvPr>
            <p:ph idx="1"/>
          </p:nvPr>
        </p:nvSpPr>
        <p:spPr/>
        <p:txBody>
          <a:bodyPr>
            <a:normAutofit/>
          </a:bodyPr>
          <a:lstStyle/>
          <a:p>
            <a:pPr>
              <a:buNone/>
            </a:pPr>
            <a:r>
              <a:rPr lang="tr-TR" dirty="0" err="1" smtClean="0"/>
              <a:t>Saussure’e</a:t>
            </a:r>
            <a:r>
              <a:rPr lang="tr-TR" dirty="0" smtClean="0"/>
              <a:t> (1916/1998) göre “son çözümlemede, bu iki olgu dayanışıktır: Gösterge bozulma eğilimindedir, çünkü sürüp gider. Ama her bozulmada eski gereç gene yerinde kalır, geçmişten kopuş görecedir. İşte bundan ötürü de bozulma ilkesi </a:t>
            </a:r>
            <a:r>
              <a:rPr lang="tr-TR" dirty="0" smtClean="0">
                <a:solidFill>
                  <a:srgbClr val="FF0000"/>
                </a:solidFill>
              </a:rPr>
              <a:t>süreklilik ilkesine </a:t>
            </a:r>
            <a:r>
              <a:rPr lang="tr-TR" dirty="0" smtClean="0"/>
              <a:t>dayanır. Zaman içinde bozulma değişik biçimlere bürünür.  </a:t>
            </a:r>
            <a:endParaRPr lang="tr-TR" dirty="0"/>
          </a:p>
        </p:txBody>
      </p:sp>
    </p:spTree>
    <p:extLst>
      <p:ext uri="{BB962C8B-B14F-4D97-AF65-F5344CB8AC3E}">
        <p14:creationId xmlns:p14="http://schemas.microsoft.com/office/powerpoint/2010/main" val="42590518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Göstergenin </a:t>
            </a:r>
            <a:r>
              <a:rPr lang="tr-TR" dirty="0" err="1"/>
              <a:t>değişebilirliği</a:t>
            </a:r>
            <a:endParaRPr lang="tr-TR" dirty="0"/>
          </a:p>
        </p:txBody>
      </p:sp>
      <p:sp>
        <p:nvSpPr>
          <p:cNvPr id="3" name="İçerik Yer Tutucusu 2"/>
          <p:cNvSpPr>
            <a:spLocks noGrp="1"/>
          </p:cNvSpPr>
          <p:nvPr>
            <p:ph idx="1"/>
          </p:nvPr>
        </p:nvSpPr>
        <p:spPr/>
        <p:txBody>
          <a:bodyPr>
            <a:normAutofit/>
          </a:bodyPr>
          <a:lstStyle/>
          <a:p>
            <a:pPr marL="0" indent="0">
              <a:buNone/>
            </a:pPr>
            <a:r>
              <a:rPr lang="tr-TR" dirty="0"/>
              <a:t>İşte birkaç örnek: “Öldürmek” anlamına gelen Latince </a:t>
            </a:r>
            <a:r>
              <a:rPr lang="tr-TR" i="1" dirty="0" err="1"/>
              <a:t>necāre</a:t>
            </a:r>
            <a:r>
              <a:rPr lang="tr-TR" i="1" dirty="0"/>
              <a:t> </a:t>
            </a:r>
            <a:r>
              <a:rPr lang="tr-TR" i="1" dirty="0" err="1"/>
              <a:t>Fransızca’da</a:t>
            </a:r>
            <a:r>
              <a:rPr lang="tr-TR" i="1" dirty="0"/>
              <a:t> </a:t>
            </a:r>
            <a:r>
              <a:rPr lang="tr-TR" i="1" dirty="0" err="1"/>
              <a:t>noyer</a:t>
            </a:r>
            <a:r>
              <a:rPr lang="tr-TR" i="1" dirty="0"/>
              <a:t> biçimine girmiş ve suda boğmak anlamını edinmiştir. Böylece işitim imgesi de kavram da değişmiştir. Dil zaman içinde ama konuşan topluluk dışında ele alınsa –herkesten uzakta, yüzyıllar boyunca yaşayan bir birey bulunduğunu varsayalım-, belki hiçbir bozulma olayıyla karşılaşılmaz; zaman dili etkilemez. Tersine konuşan topluluk zaman dışında ele alınsa, bu kez de toplumsal güçlerin dil üstündeki etkisi görülmez. Onun için gerçeklik düzleminde kalabilmek amacıyla, birinci çizime zamanın akışını belirten bir öğe eklememiz gerekir. </a:t>
            </a:r>
            <a:endParaRPr lang="tr-TR" dirty="0"/>
          </a:p>
          <a:p>
            <a:pPr marL="0" indent="0">
              <a:buNone/>
            </a:pPr>
            <a:endParaRPr lang="tr-TR" dirty="0"/>
          </a:p>
        </p:txBody>
      </p:sp>
    </p:spTree>
    <p:extLst>
      <p:ext uri="{BB962C8B-B14F-4D97-AF65-F5344CB8AC3E}">
        <p14:creationId xmlns:p14="http://schemas.microsoft.com/office/powerpoint/2010/main" val="17926381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Göstergenin değişmezliği</a:t>
            </a:r>
            <a:endParaRPr lang="tr-TR" dirty="0"/>
          </a:p>
        </p:txBody>
      </p:sp>
      <p:sp>
        <p:nvSpPr>
          <p:cNvPr id="3" name="İçerik Yer Tutucusu 2"/>
          <p:cNvSpPr>
            <a:spLocks noGrp="1"/>
          </p:cNvSpPr>
          <p:nvPr>
            <p:ph idx="1"/>
          </p:nvPr>
        </p:nvSpPr>
        <p:spPr/>
        <p:txBody>
          <a:bodyPr>
            <a:normAutofit/>
          </a:bodyPr>
          <a:lstStyle/>
          <a:p>
            <a:pPr marL="0" indent="0">
              <a:buNone/>
            </a:pPr>
            <a:r>
              <a:rPr lang="tr-TR" dirty="0"/>
              <a:t>Temelinde bir çelişki bulunduğu izlenimi uyandıran bu olgu </a:t>
            </a:r>
            <a:r>
              <a:rPr lang="tr-TR" i="1" dirty="0"/>
              <a:t>zorunlu seçim diye adlandırılabilir. Dile; “Seçiniz!” denir, ama hemen arkasından eklenir: “Bu gösterge seçilecek, başkası değil.” Birey istese de, yapılan seçimi hiçbir yönden değiştiremez. Yalnız birey mi? Toplum da bir tek sözcük üstünde bile egemenliğini yürütemez; dil nasılsa ona öylece bağımlı kalır. Onun için dili artık kuru bir sözleşmeye benzetemeyiz. Dil göstergesinin incelenmesi de özellikle bu yönden ilginçtir. Çünkü bir </a:t>
            </a:r>
            <a:r>
              <a:rPr lang="tr-TR" dirty="0"/>
              <a:t>toplumda benimsenmiş bir yasanın özgürce onanmış bir kural olmayıp zorunlu nitelik taşıdığı tanıtlanmak istenirse, bunun bize en parlak kanıtını dil sunar. </a:t>
            </a:r>
          </a:p>
          <a:p>
            <a:pPr marL="0" indent="0">
              <a:buNone/>
            </a:pPr>
            <a:endParaRPr lang="tr-TR" dirty="0"/>
          </a:p>
        </p:txBody>
      </p:sp>
    </p:spTree>
    <p:extLst>
      <p:ext uri="{BB962C8B-B14F-4D97-AF65-F5344CB8AC3E}">
        <p14:creationId xmlns:p14="http://schemas.microsoft.com/office/powerpoint/2010/main" val="1773672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Göstergenin değişmezliği</a:t>
            </a:r>
          </a:p>
        </p:txBody>
      </p:sp>
      <p:sp>
        <p:nvSpPr>
          <p:cNvPr id="3" name="2 İçerik Yer Tutucusu"/>
          <p:cNvSpPr>
            <a:spLocks noGrp="1"/>
          </p:cNvSpPr>
          <p:nvPr>
            <p:ph idx="1"/>
          </p:nvPr>
        </p:nvSpPr>
        <p:spPr/>
        <p:txBody>
          <a:bodyPr>
            <a:normAutofit/>
          </a:bodyPr>
          <a:lstStyle/>
          <a:p>
            <a:pPr>
              <a:buNone/>
            </a:pPr>
            <a:r>
              <a:rPr lang="tr-TR" dirty="0" smtClean="0"/>
              <a:t>Hangi dönemi ele alırsak alalım, ne denli gerilere uzanırsak uzanalım, dil her zaman bir önceki çağın kalıtı olarak karşımıza çıkar. Gerçekten de dil eski kuşakların aktardığı ve olduğu gibi benimsenmesi gereken bir üründür</a:t>
            </a:r>
            <a:endParaRPr lang="tr-TR" dirty="0"/>
          </a:p>
        </p:txBody>
      </p:sp>
    </p:spTree>
    <p:extLst>
      <p:ext uri="{BB962C8B-B14F-4D97-AF65-F5344CB8AC3E}">
        <p14:creationId xmlns:p14="http://schemas.microsoft.com/office/powerpoint/2010/main" val="26755576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Göstergenin değişmezliği</a:t>
            </a:r>
          </a:p>
        </p:txBody>
      </p:sp>
      <p:sp>
        <p:nvSpPr>
          <p:cNvPr id="3" name="İçerik Yer Tutucusu 2"/>
          <p:cNvSpPr>
            <a:spLocks noGrp="1"/>
          </p:cNvSpPr>
          <p:nvPr>
            <p:ph idx="1"/>
          </p:nvPr>
        </p:nvSpPr>
        <p:spPr/>
        <p:txBody>
          <a:bodyPr>
            <a:normAutofit/>
          </a:bodyPr>
          <a:lstStyle/>
          <a:p>
            <a:pPr marL="0" indent="0">
              <a:buNone/>
            </a:pPr>
            <a:r>
              <a:rPr lang="tr-TR" dirty="0"/>
              <a:t>. Ama dilin bir kalıt olduğunu söylemekle yetinirsek, hiçbir şeyi açıklayamayız. Geçmiş çağlardan kalan ve bugün de yürürlükte bulunan yasalar her an değiştirilemez mi? Bu gözlem bizi, dili toplumsal bir çerçevesine oturtmaya ve soruyu öbür toplumsal kurumlar için nasıl sormak gerekirse öyle sormaya yöneltir. </a:t>
            </a:r>
          </a:p>
        </p:txBody>
      </p:sp>
    </p:spTree>
    <p:extLst>
      <p:ext uri="{BB962C8B-B14F-4D97-AF65-F5344CB8AC3E}">
        <p14:creationId xmlns:p14="http://schemas.microsoft.com/office/powerpoint/2010/main" val="12610267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Göstergenin değişmezliği</a:t>
            </a:r>
          </a:p>
        </p:txBody>
      </p:sp>
      <p:sp>
        <p:nvSpPr>
          <p:cNvPr id="3" name="İçerik Yer Tutucusu 2"/>
          <p:cNvSpPr>
            <a:spLocks noGrp="1"/>
          </p:cNvSpPr>
          <p:nvPr>
            <p:ph idx="1"/>
          </p:nvPr>
        </p:nvSpPr>
        <p:spPr/>
        <p:txBody>
          <a:bodyPr/>
          <a:lstStyle/>
          <a:p>
            <a:pPr marL="0" indent="0">
              <a:buNone/>
            </a:pPr>
            <a:r>
              <a:rPr lang="tr-TR" dirty="0"/>
              <a:t>Öbür toplumsal kurumlar kuşaktan kuşağa nasıl aktarılır? Bu soruyu yanıtlamak için birçok kanıttan yararlanılabilir. Bu görüşler önemli olmakla birlikte sorunun can alıcı noktasına ilişkin değildir. Onun için bütün öbür görüşlerin bağlı olduğu aşağıdaki </a:t>
            </a:r>
            <a:r>
              <a:rPr lang="tr-TR" dirty="0">
                <a:solidFill>
                  <a:srgbClr val="FF0000"/>
                </a:solidFill>
              </a:rPr>
              <a:t>görüşleri</a:t>
            </a:r>
            <a:r>
              <a:rPr lang="tr-TR" dirty="0"/>
              <a:t> yeğliyoruz. </a:t>
            </a:r>
          </a:p>
          <a:p>
            <a:pPr marL="0" indent="0">
              <a:buNone/>
            </a:pPr>
            <a:endParaRPr lang="tr-TR" dirty="0"/>
          </a:p>
        </p:txBody>
      </p:sp>
    </p:spTree>
    <p:extLst>
      <p:ext uri="{BB962C8B-B14F-4D97-AF65-F5344CB8AC3E}">
        <p14:creationId xmlns:p14="http://schemas.microsoft.com/office/powerpoint/2010/main" val="21693472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Göstergenin değişmezliği</a:t>
            </a:r>
          </a:p>
        </p:txBody>
      </p:sp>
      <p:sp>
        <p:nvSpPr>
          <p:cNvPr id="3" name="2 İçerik Yer Tutucusu"/>
          <p:cNvSpPr>
            <a:spLocks noGrp="1"/>
          </p:cNvSpPr>
          <p:nvPr>
            <p:ph idx="1"/>
          </p:nvPr>
        </p:nvSpPr>
        <p:spPr/>
        <p:txBody>
          <a:bodyPr>
            <a:normAutofit/>
          </a:bodyPr>
          <a:lstStyle/>
          <a:p>
            <a:pPr marL="0" indent="0">
              <a:buNone/>
            </a:pPr>
            <a:r>
              <a:rPr lang="tr-TR" dirty="0" smtClean="0"/>
              <a:t>1. </a:t>
            </a:r>
            <a:r>
              <a:rPr lang="tr-TR" i="1" dirty="0" smtClean="0"/>
              <a:t>Göstergenin nedensizliği: Toplum daha bilinçli de olsa, dil tartışılamaz. Çünkü bir şeyin tartışılabilmesi için usa uygun bir kurala dayanması gerekir. Böyle olduğunda tartışma yapılabilir, çeşitli gerekçeler öne sürülebilir. Bir simgeler dizgesi de tartışma kaldırır; çünkü simge, gösterilen nesneyle ussal bir bağıntı kurar. Ama nedensiz göstergeler dizgesi olan dilde böyle bir dayanak yoktur. </a:t>
            </a:r>
          </a:p>
        </p:txBody>
      </p:sp>
    </p:spTree>
    <p:extLst>
      <p:ext uri="{BB962C8B-B14F-4D97-AF65-F5344CB8AC3E}">
        <p14:creationId xmlns:p14="http://schemas.microsoft.com/office/powerpoint/2010/main" val="125533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Göstergenin değişmezliği</a:t>
            </a:r>
          </a:p>
        </p:txBody>
      </p:sp>
      <p:sp>
        <p:nvSpPr>
          <p:cNvPr id="3" name="İçerik Yer Tutucusu 2"/>
          <p:cNvSpPr>
            <a:spLocks noGrp="1"/>
          </p:cNvSpPr>
          <p:nvPr>
            <p:ph idx="1"/>
          </p:nvPr>
        </p:nvSpPr>
        <p:spPr/>
        <p:txBody>
          <a:bodyPr>
            <a:normAutofit/>
          </a:bodyPr>
          <a:lstStyle/>
          <a:p>
            <a:pPr marL="0" indent="0">
              <a:buNone/>
            </a:pPr>
            <a:r>
              <a:rPr lang="tr-TR" dirty="0"/>
              <a:t>2. </a:t>
            </a:r>
            <a:r>
              <a:rPr lang="tr-TR" i="1" dirty="0"/>
              <a:t>Herhangi bir dilin gerektirdiği göstergelerin çokluğu: Bu olgunun sonuçları son derece önemlidir. Yaklaşık olarak yirmiyle kırk arasında </a:t>
            </a:r>
            <a:r>
              <a:rPr lang="tr-TR" i="1" dirty="0" smtClean="0"/>
              <a:t>imden </a:t>
            </a:r>
            <a:r>
              <a:rPr lang="tr-TR" i="1" dirty="0"/>
              <a:t>oluşan bir yazı dizgesi yerine, gerekirse bir başkası benimsenebilir. </a:t>
            </a:r>
          </a:p>
        </p:txBody>
      </p:sp>
    </p:spTree>
    <p:extLst>
      <p:ext uri="{BB962C8B-B14F-4D97-AF65-F5344CB8AC3E}">
        <p14:creationId xmlns:p14="http://schemas.microsoft.com/office/powerpoint/2010/main" val="288951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Göstergenin değişmezliği</a:t>
            </a:r>
          </a:p>
        </p:txBody>
      </p:sp>
      <p:sp>
        <p:nvSpPr>
          <p:cNvPr id="3" name="İçerik Yer Tutucusu 2"/>
          <p:cNvSpPr>
            <a:spLocks noGrp="1"/>
          </p:cNvSpPr>
          <p:nvPr>
            <p:ph idx="1"/>
          </p:nvPr>
        </p:nvSpPr>
        <p:spPr/>
        <p:txBody>
          <a:bodyPr>
            <a:normAutofit/>
          </a:bodyPr>
          <a:lstStyle/>
          <a:p>
            <a:pPr marL="0" indent="0">
              <a:buNone/>
            </a:pPr>
            <a:r>
              <a:rPr lang="tr-TR" dirty="0"/>
              <a:t>3. </a:t>
            </a:r>
            <a:r>
              <a:rPr lang="tr-TR" i="1" dirty="0"/>
              <a:t>Dizgenin çok karmaşık niteliği: Her dil bir dizge oluşturur. Bu yön dilin tümüyle nedensiz olmadığı, görece bir </a:t>
            </a:r>
            <a:r>
              <a:rPr lang="tr-TR" i="1" dirty="0" err="1"/>
              <a:t>nedenlilik</a:t>
            </a:r>
            <a:r>
              <a:rPr lang="tr-TR" i="1" dirty="0"/>
              <a:t> taşıdığı yöndür; ama toplumun dili değiştiremeyeceğini gene bu düzlem ortaya koyar. Çünkü dil dizgesi karmaşık bir düzenektir ve ancak mantıksal düşüncenin ışığında kavranabilir. Onu her gün kullananlar bile bu konuda koyu bir bilgisizlik içindedir. </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182774290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1092</Words>
  <Application>Microsoft Office PowerPoint</Application>
  <PresentationFormat>Geniş ekran</PresentationFormat>
  <Paragraphs>41</Paragraphs>
  <Slides>21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21</vt:i4>
      </vt:variant>
    </vt:vector>
  </HeadingPairs>
  <TitlesOfParts>
    <vt:vector size="25" baseType="lpstr">
      <vt:lpstr>Arial</vt:lpstr>
      <vt:lpstr>Calibri</vt:lpstr>
      <vt:lpstr>Calibri Light</vt:lpstr>
      <vt:lpstr>Office Teması</vt:lpstr>
      <vt:lpstr>PowerPoint Sunusu</vt:lpstr>
      <vt:lpstr>Göstergenin değişmezliği</vt:lpstr>
      <vt:lpstr>Göstergenin değişmezliği</vt:lpstr>
      <vt:lpstr>Göstergenin değişmezliği</vt:lpstr>
      <vt:lpstr>Göstergenin değişmezliği</vt:lpstr>
      <vt:lpstr>Göstergenin değişmezliği</vt:lpstr>
      <vt:lpstr>Göstergenin değişmezliği</vt:lpstr>
      <vt:lpstr>Göstergenin değişmezliği</vt:lpstr>
      <vt:lpstr>Göstergenin değişmezliği</vt:lpstr>
      <vt:lpstr>Göstergenin değişmezliği</vt:lpstr>
      <vt:lpstr>Göstergenin değişmezliği</vt:lpstr>
      <vt:lpstr>Göstergenin değişmezliği</vt:lpstr>
      <vt:lpstr>Göstergenin değişmezliği</vt:lpstr>
      <vt:lpstr>Göstergenin değişmezliği</vt:lpstr>
      <vt:lpstr>Göstergenin değişebilirliği</vt:lpstr>
      <vt:lpstr>Göstergenin değişebilirliği</vt:lpstr>
      <vt:lpstr>Göstergenin değişebilirliği</vt:lpstr>
      <vt:lpstr>Göstergenin değişebilirliği</vt:lpstr>
      <vt:lpstr>Göstergenin değişebilirliği</vt:lpstr>
      <vt:lpstr>Göstergenin değişebilirliği</vt:lpstr>
      <vt:lpstr>Göstergenin değişebilirliği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SEDA</dc:creator>
  <cp:lastModifiedBy>SEDA</cp:lastModifiedBy>
  <cp:revision>1</cp:revision>
  <dcterms:created xsi:type="dcterms:W3CDTF">2020-03-18T08:08:29Z</dcterms:created>
  <dcterms:modified xsi:type="dcterms:W3CDTF">2020-03-18T08:08:40Z</dcterms:modified>
</cp:coreProperties>
</file>