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4"/>
  </p:notesMasterIdLst>
  <p:sldIdLst>
    <p:sldId id="256" r:id="rId2"/>
    <p:sldId id="257" r:id="rId3"/>
    <p:sldId id="270" r:id="rId4"/>
    <p:sldId id="259" r:id="rId5"/>
    <p:sldId id="272" r:id="rId6"/>
    <p:sldId id="273" r:id="rId7"/>
    <p:sldId id="274" r:id="rId8"/>
    <p:sldId id="260" r:id="rId9"/>
    <p:sldId id="284" r:id="rId10"/>
    <p:sldId id="261" r:id="rId11"/>
    <p:sldId id="262" r:id="rId12"/>
    <p:sldId id="263" r:id="rId13"/>
    <p:sldId id="267" r:id="rId14"/>
    <p:sldId id="268" r:id="rId15"/>
    <p:sldId id="275" r:id="rId16"/>
    <p:sldId id="269" r:id="rId17"/>
    <p:sldId id="265" r:id="rId18"/>
    <p:sldId id="266" r:id="rId19"/>
    <p:sldId id="305" r:id="rId20"/>
    <p:sldId id="306" r:id="rId21"/>
    <p:sldId id="308" r:id="rId22"/>
    <p:sldId id="309" r:id="rId23"/>
    <p:sldId id="310" r:id="rId24"/>
    <p:sldId id="311" r:id="rId25"/>
    <p:sldId id="312" r:id="rId26"/>
    <p:sldId id="313" r:id="rId27"/>
    <p:sldId id="314" r:id="rId28"/>
    <p:sldId id="315" r:id="rId29"/>
    <p:sldId id="316" r:id="rId30"/>
    <p:sldId id="319" r:id="rId31"/>
    <p:sldId id="321" r:id="rId32"/>
    <p:sldId id="324" r:id="rId33"/>
    <p:sldId id="286" r:id="rId34"/>
    <p:sldId id="326" r:id="rId35"/>
    <p:sldId id="328" r:id="rId36"/>
    <p:sldId id="329" r:id="rId37"/>
    <p:sldId id="332" r:id="rId38"/>
    <p:sldId id="334" r:id="rId39"/>
    <p:sldId id="356" r:id="rId40"/>
    <p:sldId id="366" r:id="rId41"/>
    <p:sldId id="276" r:id="rId42"/>
    <p:sldId id="357" r:id="rId43"/>
    <p:sldId id="358" r:id="rId44"/>
    <p:sldId id="369" r:id="rId45"/>
    <p:sldId id="288" r:id="rId46"/>
    <p:sldId id="258" r:id="rId47"/>
    <p:sldId id="290" r:id="rId48"/>
    <p:sldId id="292" r:id="rId49"/>
    <p:sldId id="293" r:id="rId50"/>
    <p:sldId id="294" r:id="rId51"/>
    <p:sldId id="295" r:id="rId52"/>
    <p:sldId id="296" r:id="rId53"/>
    <p:sldId id="297" r:id="rId54"/>
    <p:sldId id="299" r:id="rId55"/>
    <p:sldId id="300" r:id="rId56"/>
    <p:sldId id="301" r:id="rId57"/>
    <p:sldId id="271" r:id="rId58"/>
    <p:sldId id="303" r:id="rId59"/>
    <p:sldId id="302" r:id="rId60"/>
    <p:sldId id="304" r:id="rId61"/>
    <p:sldId id="336" r:id="rId62"/>
    <p:sldId id="27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60"/>
  </p:normalViewPr>
  <p:slideViewPr>
    <p:cSldViewPr snapToGrid="0">
      <p:cViewPr varScale="1">
        <p:scale>
          <a:sx n="65" d="100"/>
          <a:sy n="65" d="100"/>
        </p:scale>
        <p:origin x="6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074AC-F370-445B-B291-52C7BF45F644}" type="datetimeFigureOut">
              <a:rPr lang="tr-TR" smtClean="0"/>
              <a:t>24.04.2020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7DDC0-276A-4A7F-B909-CFF07FEE0874}" type="slidenum">
              <a:rPr lang="tr-TR" smtClean="0"/>
              <a:t>‹#›</a:t>
            </a:fld>
            <a:endParaRPr lang="tr-TR"/>
          </a:p>
        </p:txBody>
      </p:sp>
    </p:spTree>
    <p:extLst>
      <p:ext uri="{BB962C8B-B14F-4D97-AF65-F5344CB8AC3E}">
        <p14:creationId xmlns:p14="http://schemas.microsoft.com/office/powerpoint/2010/main" val="426597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A67DDC0-276A-4A7F-B909-CFF07FEE0874}" type="slidenum">
              <a:rPr lang="tr-TR" smtClean="0"/>
              <a:t>3</a:t>
            </a:fld>
            <a:endParaRPr lang="tr-TR"/>
          </a:p>
        </p:txBody>
      </p:sp>
    </p:spTree>
    <p:extLst>
      <p:ext uri="{BB962C8B-B14F-4D97-AF65-F5344CB8AC3E}">
        <p14:creationId xmlns:p14="http://schemas.microsoft.com/office/powerpoint/2010/main" val="343750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a:xfrm>
            <a:off x="5332412" y="5883275"/>
            <a:ext cx="4324044" cy="365125"/>
          </a:xfrm>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328888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1BB5B1C-00BB-4B6C-8DBB-F60610A658DA}"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335845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79524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350873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872610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2546943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65000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214440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38886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0951856" y="5867131"/>
            <a:ext cx="551167" cy="365125"/>
          </a:xfrm>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28755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1BB5B1C-00BB-4B6C-8DBB-F60610A658DA}" type="datetimeFigureOut">
              <a:rPr lang="tr-TR" smtClean="0"/>
              <a:t>24.04.2020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280839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1BB5B1C-00BB-4B6C-8DBB-F60610A658DA}"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4702073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1BB5B1C-00BB-4B6C-8DBB-F60610A658DA}" type="datetimeFigureOut">
              <a:rPr lang="tr-TR" smtClean="0"/>
              <a:t>24.04.2020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7028703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1BB5B1C-00BB-4B6C-8DBB-F60610A658DA}" type="datetimeFigureOut">
              <a:rPr lang="tr-TR" smtClean="0"/>
              <a:t>24.04.2020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362969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B5B1C-00BB-4B6C-8DBB-F60610A658DA}" type="datetimeFigureOut">
              <a:rPr lang="tr-TR" smtClean="0"/>
              <a:t>24.04.2020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57094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1BB5B1C-00BB-4B6C-8DBB-F60610A658DA}"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2028740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1BB5B1C-00BB-4B6C-8DBB-F60610A658DA}" type="datetimeFigureOut">
              <a:rPr lang="tr-TR" smtClean="0"/>
              <a:t>24.04.2020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62B0A1-27C0-4874-AB48-F25DCE7302E9}" type="slidenum">
              <a:rPr lang="tr-TR" smtClean="0"/>
              <a:t>‹#›</a:t>
            </a:fld>
            <a:endParaRPr lang="tr-TR"/>
          </a:p>
        </p:txBody>
      </p:sp>
    </p:spTree>
    <p:extLst>
      <p:ext uri="{BB962C8B-B14F-4D97-AF65-F5344CB8AC3E}">
        <p14:creationId xmlns:p14="http://schemas.microsoft.com/office/powerpoint/2010/main" val="1582598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1BB5B1C-00BB-4B6C-8DBB-F60610A658DA}" type="datetimeFigureOut">
              <a:rPr lang="tr-TR" smtClean="0"/>
              <a:t>24.04.2020</a:t>
            </a:fld>
            <a:endParaRPr lang="tr-T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62B0A1-27C0-4874-AB48-F25DCE7302E9}" type="slidenum">
              <a:rPr lang="tr-TR" smtClean="0"/>
              <a:t>‹#›</a:t>
            </a:fld>
            <a:endParaRPr lang="tr-TR"/>
          </a:p>
        </p:txBody>
      </p:sp>
    </p:spTree>
    <p:extLst>
      <p:ext uri="{BB962C8B-B14F-4D97-AF65-F5344CB8AC3E}">
        <p14:creationId xmlns:p14="http://schemas.microsoft.com/office/powerpoint/2010/main" val="24925168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hyperlink" Target="http://www.anadoluissagligi.com/img/file_1707.pdf" TargetMode="External"/><Relationship Id="rId2" Type="http://schemas.openxmlformats.org/officeDocument/2006/relationships/hyperlink" Target="https://www.domyos.com.tr/tavsiye/denge-egzersizi-a_274521" TargetMode="External"/><Relationship Id="rId1" Type="http://schemas.openxmlformats.org/officeDocument/2006/relationships/slideLayout" Target="../slideLayouts/slideLayout6.xml"/><Relationship Id="rId5" Type="http://schemas.openxmlformats.org/officeDocument/2006/relationships/hyperlink" Target="https://www.doktorfizik.com/saglikli-yasam/denge-egzersizleri/" TargetMode="External"/><Relationship Id="rId4" Type="http://schemas.openxmlformats.org/officeDocument/2006/relationships/hyperlink" Target="https://www.ftronline.com/denge-ve-propr-egzersizleri/"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0ACC13-B825-49F3-93DE-C8B8F2FA37A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6AD30037-67ED-4367-9BE0-45787510B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0841A4E-5BC1-44B4-83CF-D524E8AE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Başlık 1">
            <a:extLst>
              <a:ext uri="{FF2B5EF4-FFF2-40B4-BE49-F238E27FC236}">
                <a16:creationId xmlns:a16="http://schemas.microsoft.com/office/drawing/2014/main" id="{5CB9543E-5270-48CA-9538-F9D9EDC17E44}"/>
              </a:ext>
            </a:extLst>
          </p:cNvPr>
          <p:cNvSpPr>
            <a:spLocks noGrp="1"/>
          </p:cNvSpPr>
          <p:nvPr>
            <p:ph type="ctrTitle"/>
          </p:nvPr>
        </p:nvSpPr>
        <p:spPr>
          <a:xfrm>
            <a:off x="765174" y="1538817"/>
            <a:ext cx="5084996" cy="2679222"/>
          </a:xfrm>
        </p:spPr>
        <p:txBody>
          <a:bodyPr vert="horz" lIns="91440" tIns="45720" rIns="91440" bIns="45720" rtlCol="0" anchor="ctr">
            <a:normAutofit/>
          </a:bodyPr>
          <a:lstStyle/>
          <a:p>
            <a:pPr algn="l">
              <a:lnSpc>
                <a:spcPct val="90000"/>
              </a:lnSpc>
            </a:pPr>
            <a:r>
              <a:rPr lang="en-US" sz="4000" b="1" dirty="0">
                <a:solidFill>
                  <a:srgbClr val="002060"/>
                </a:solidFill>
              </a:rPr>
              <a:t>DENGE VE KOORDİNASYON EGZERSİZLERİ</a:t>
            </a:r>
          </a:p>
        </p:txBody>
      </p:sp>
      <p:sp>
        <p:nvSpPr>
          <p:cNvPr id="5" name="Alt Başlık 4"/>
          <p:cNvSpPr>
            <a:spLocks noGrp="1"/>
          </p:cNvSpPr>
          <p:nvPr>
            <p:ph type="subTitle" idx="1"/>
          </p:nvPr>
        </p:nvSpPr>
        <p:spPr/>
        <p:txBody>
          <a:bodyPr/>
          <a:lstStyle/>
          <a:p>
            <a:endParaRPr lang="tr-TR"/>
          </a:p>
        </p:txBody>
      </p:sp>
    </p:spTree>
    <p:extLst>
      <p:ext uri="{BB962C8B-B14F-4D97-AF65-F5344CB8AC3E}">
        <p14:creationId xmlns:p14="http://schemas.microsoft.com/office/powerpoint/2010/main" val="121420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322F157-71E8-4D84-B878-EAFB9199A07A}"/>
              </a:ext>
            </a:extLst>
          </p:cNvPr>
          <p:cNvSpPr>
            <a:spLocks noGrp="1"/>
          </p:cNvSpPr>
          <p:nvPr>
            <p:ph idx="1"/>
          </p:nvPr>
        </p:nvSpPr>
        <p:spPr>
          <a:xfrm>
            <a:off x="1582784" y="992943"/>
            <a:ext cx="10018713" cy="3124201"/>
          </a:xfrm>
        </p:spPr>
        <p:txBody>
          <a:bodyPr>
            <a:noAutofit/>
          </a:bodyPr>
          <a:lstStyle/>
          <a:p>
            <a:r>
              <a:rPr lang="tr-TR" sz="2000" b="1" dirty="0">
                <a:solidFill>
                  <a:srgbClr val="C00000"/>
                </a:solidFill>
              </a:rPr>
              <a:t>Beyin sapı </a:t>
            </a:r>
            <a:r>
              <a:rPr lang="tr-TR" sz="2000" b="1" dirty="0" err="1">
                <a:solidFill>
                  <a:srgbClr val="C00000"/>
                </a:solidFill>
              </a:rPr>
              <a:t>retiküler</a:t>
            </a:r>
            <a:r>
              <a:rPr lang="tr-TR" sz="2000" b="1" dirty="0">
                <a:solidFill>
                  <a:srgbClr val="C00000"/>
                </a:solidFill>
              </a:rPr>
              <a:t> formasyon: </a:t>
            </a:r>
            <a:r>
              <a:rPr lang="tr-TR" sz="2000" b="1" dirty="0"/>
              <a:t>Kas </a:t>
            </a:r>
            <a:r>
              <a:rPr lang="tr-TR" sz="2000" b="1" dirty="0" err="1"/>
              <a:t>tonusunun</a:t>
            </a:r>
            <a:r>
              <a:rPr lang="tr-TR" sz="2000" b="1" dirty="0"/>
              <a:t> düzenlenmesini sağlar.</a:t>
            </a:r>
          </a:p>
          <a:p>
            <a:r>
              <a:rPr lang="tr-TR" sz="2000" b="1" dirty="0" err="1">
                <a:solidFill>
                  <a:srgbClr val="C00000"/>
                </a:solidFill>
              </a:rPr>
              <a:t>Basal</a:t>
            </a:r>
            <a:r>
              <a:rPr lang="tr-TR" sz="2000" b="1" dirty="0">
                <a:solidFill>
                  <a:srgbClr val="C00000"/>
                </a:solidFill>
              </a:rPr>
              <a:t> </a:t>
            </a:r>
            <a:r>
              <a:rPr lang="tr-TR" sz="2000" b="1" dirty="0" err="1">
                <a:solidFill>
                  <a:srgbClr val="C00000"/>
                </a:solidFill>
              </a:rPr>
              <a:t>ganglionlar</a:t>
            </a:r>
            <a:r>
              <a:rPr lang="tr-TR" sz="2000" b="1" dirty="0"/>
              <a:t>: Komplike motor hareketlerin düzenlenmesinde ve</a:t>
            </a:r>
          </a:p>
          <a:p>
            <a:r>
              <a:rPr lang="tr-TR" sz="2000" b="1" dirty="0"/>
              <a:t>koordinasyonunda rol oynar.</a:t>
            </a:r>
          </a:p>
          <a:p>
            <a:r>
              <a:rPr lang="tr-TR" sz="2000" b="1" dirty="0" err="1">
                <a:solidFill>
                  <a:srgbClr val="C00000"/>
                </a:solidFill>
              </a:rPr>
              <a:t>Kortex</a:t>
            </a:r>
            <a:r>
              <a:rPr lang="tr-TR" sz="2000" b="1" dirty="0">
                <a:solidFill>
                  <a:srgbClr val="C00000"/>
                </a:solidFill>
              </a:rPr>
              <a:t>: </a:t>
            </a:r>
            <a:r>
              <a:rPr lang="tr-TR" sz="2000" b="1" dirty="0"/>
              <a:t>Özellikle </a:t>
            </a:r>
            <a:r>
              <a:rPr lang="tr-TR" sz="2000" b="1" dirty="0" err="1"/>
              <a:t>temporal</a:t>
            </a:r>
            <a:r>
              <a:rPr lang="tr-TR" sz="2000" b="1" dirty="0"/>
              <a:t> ve </a:t>
            </a:r>
            <a:r>
              <a:rPr lang="tr-TR" sz="2000" b="1" dirty="0" err="1"/>
              <a:t>parietal</a:t>
            </a:r>
            <a:r>
              <a:rPr lang="tr-TR" sz="2000" b="1" dirty="0"/>
              <a:t> loblar</a:t>
            </a:r>
          </a:p>
          <a:p>
            <a:r>
              <a:rPr lang="tr-TR" sz="2000" b="1" dirty="0" err="1">
                <a:solidFill>
                  <a:srgbClr val="C00000"/>
                </a:solidFill>
              </a:rPr>
              <a:t>Cerebellum:</a:t>
            </a:r>
            <a:r>
              <a:rPr lang="tr-TR" sz="2000" b="1" dirty="0" err="1"/>
              <a:t>En</a:t>
            </a:r>
            <a:r>
              <a:rPr lang="tr-TR" sz="2000" b="1" dirty="0"/>
              <a:t> temel </a:t>
            </a:r>
            <a:r>
              <a:rPr lang="tr-TR" sz="2000" b="1" dirty="0" err="1"/>
              <a:t>yapıdır.Fonksiyonel</a:t>
            </a:r>
            <a:r>
              <a:rPr lang="tr-TR" sz="2000" b="1" dirty="0"/>
              <a:t> olarak 3’e ayrılır.</a:t>
            </a:r>
          </a:p>
          <a:p>
            <a:r>
              <a:rPr lang="tr-TR" sz="2000" b="1" dirty="0" err="1">
                <a:solidFill>
                  <a:srgbClr val="C00000"/>
                </a:solidFill>
              </a:rPr>
              <a:t>Vestibulo</a:t>
            </a:r>
            <a:r>
              <a:rPr lang="tr-TR" sz="2000" b="1" dirty="0">
                <a:solidFill>
                  <a:srgbClr val="C00000"/>
                </a:solidFill>
              </a:rPr>
              <a:t> </a:t>
            </a:r>
            <a:r>
              <a:rPr lang="tr-TR" sz="2000" b="1" dirty="0" err="1">
                <a:solidFill>
                  <a:srgbClr val="C00000"/>
                </a:solidFill>
              </a:rPr>
              <a:t>serebellum</a:t>
            </a:r>
            <a:r>
              <a:rPr lang="tr-TR" sz="2000" b="1" dirty="0">
                <a:solidFill>
                  <a:srgbClr val="C00000"/>
                </a:solidFill>
              </a:rPr>
              <a:t>: </a:t>
            </a:r>
            <a:r>
              <a:rPr lang="tr-TR" sz="2000" b="1" dirty="0"/>
              <a:t>göz hareketleri ve vücut dengesinden sorumludur</a:t>
            </a:r>
          </a:p>
          <a:p>
            <a:r>
              <a:rPr lang="tr-TR" sz="2000" b="1" dirty="0" err="1">
                <a:solidFill>
                  <a:srgbClr val="C00000"/>
                </a:solidFill>
              </a:rPr>
              <a:t>Spino</a:t>
            </a:r>
            <a:r>
              <a:rPr lang="tr-TR" sz="2000" b="1" dirty="0">
                <a:solidFill>
                  <a:srgbClr val="C00000"/>
                </a:solidFill>
              </a:rPr>
              <a:t> </a:t>
            </a:r>
            <a:r>
              <a:rPr lang="tr-TR" sz="2000" b="1" dirty="0" err="1">
                <a:solidFill>
                  <a:srgbClr val="C00000"/>
                </a:solidFill>
              </a:rPr>
              <a:t>serebellum</a:t>
            </a:r>
            <a:r>
              <a:rPr lang="tr-TR" sz="2000" b="1" dirty="0">
                <a:solidFill>
                  <a:srgbClr val="C00000"/>
                </a:solidFill>
              </a:rPr>
              <a:t>: </a:t>
            </a:r>
            <a:r>
              <a:rPr lang="tr-TR" sz="2000" b="1" dirty="0"/>
              <a:t>gövde ve </a:t>
            </a:r>
            <a:r>
              <a:rPr lang="tr-TR" sz="2000" b="1" dirty="0" err="1"/>
              <a:t>proksimal</a:t>
            </a:r>
            <a:r>
              <a:rPr lang="tr-TR" sz="2000" b="1" dirty="0"/>
              <a:t> kas </a:t>
            </a:r>
            <a:r>
              <a:rPr lang="tr-TR" sz="2000" b="1" dirty="0" err="1"/>
              <a:t>tonusundan</a:t>
            </a:r>
            <a:r>
              <a:rPr lang="tr-TR" sz="2000" b="1" dirty="0"/>
              <a:t> sorumlu</a:t>
            </a:r>
          </a:p>
          <a:p>
            <a:r>
              <a:rPr lang="tr-TR" sz="2000" b="1" dirty="0" err="1">
                <a:solidFill>
                  <a:srgbClr val="C00000"/>
                </a:solidFill>
              </a:rPr>
              <a:t>Serebroserebelum</a:t>
            </a:r>
            <a:r>
              <a:rPr lang="tr-TR" sz="2000" b="1" dirty="0">
                <a:solidFill>
                  <a:srgbClr val="C00000"/>
                </a:solidFill>
              </a:rPr>
              <a:t>: </a:t>
            </a:r>
            <a:r>
              <a:rPr lang="tr-TR" sz="2000" b="1" dirty="0"/>
              <a:t>motor koordinasyondan sorumludur.</a:t>
            </a:r>
          </a:p>
        </p:txBody>
      </p:sp>
      <p:pic>
        <p:nvPicPr>
          <p:cNvPr id="4" name="Resim 3">
            <a:extLst>
              <a:ext uri="{FF2B5EF4-FFF2-40B4-BE49-F238E27FC236}">
                <a16:creationId xmlns:a16="http://schemas.microsoft.com/office/drawing/2014/main" id="{61580583-4AB6-4E6C-82A3-EC7F78DC7ACA}"/>
              </a:ext>
            </a:extLst>
          </p:cNvPr>
          <p:cNvPicPr>
            <a:picLocks noChangeAspect="1"/>
          </p:cNvPicPr>
          <p:nvPr/>
        </p:nvPicPr>
        <p:blipFill>
          <a:blip r:embed="rId2"/>
          <a:stretch>
            <a:fillRect/>
          </a:stretch>
        </p:blipFill>
        <p:spPr>
          <a:xfrm>
            <a:off x="4301702" y="4881488"/>
            <a:ext cx="3041634" cy="1668290"/>
          </a:xfrm>
          <a:prstGeom prst="rect">
            <a:avLst/>
          </a:prstGeom>
        </p:spPr>
      </p:pic>
    </p:spTree>
    <p:extLst>
      <p:ext uri="{BB962C8B-B14F-4D97-AF65-F5344CB8AC3E}">
        <p14:creationId xmlns:p14="http://schemas.microsoft.com/office/powerpoint/2010/main" val="3445642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B34CE2-8698-4E7C-A3BD-D8130858A93B}"/>
              </a:ext>
            </a:extLst>
          </p:cNvPr>
          <p:cNvSpPr>
            <a:spLocks noGrp="1"/>
          </p:cNvSpPr>
          <p:nvPr>
            <p:ph type="title"/>
          </p:nvPr>
        </p:nvSpPr>
        <p:spPr>
          <a:xfrm>
            <a:off x="2546252" y="211015"/>
            <a:ext cx="7507799" cy="1280160"/>
          </a:xfrm>
        </p:spPr>
        <p:txBody>
          <a:bodyPr>
            <a:normAutofit fontScale="90000"/>
          </a:bodyPr>
          <a:lstStyle/>
          <a:p>
            <a:r>
              <a:rPr lang="tr-TR" b="1" dirty="0">
                <a:solidFill>
                  <a:srgbClr val="0070C0"/>
                </a:solidFill>
              </a:rPr>
              <a:t>DENGE KURABİLMEK İÇİN;</a:t>
            </a:r>
            <a:r>
              <a:rPr lang="tr-TR" dirty="0"/>
              <a:t/>
            </a:r>
            <a:br>
              <a:rPr lang="tr-TR" dirty="0"/>
            </a:br>
            <a:endParaRPr lang="tr-TR" dirty="0"/>
          </a:p>
        </p:txBody>
      </p:sp>
      <p:sp>
        <p:nvSpPr>
          <p:cNvPr id="13" name="Ok: Sağ 12">
            <a:extLst>
              <a:ext uri="{FF2B5EF4-FFF2-40B4-BE49-F238E27FC236}">
                <a16:creationId xmlns:a16="http://schemas.microsoft.com/office/drawing/2014/main" id="{C201F8D8-8BD4-4533-9FF1-848BA75E84BA}"/>
              </a:ext>
            </a:extLst>
          </p:cNvPr>
          <p:cNvSpPr/>
          <p:nvPr/>
        </p:nvSpPr>
        <p:spPr>
          <a:xfrm>
            <a:off x="1481164" y="1607501"/>
            <a:ext cx="5566457" cy="3958883"/>
          </a:xfrm>
          <a:prstGeom prst="rightArrow">
            <a:avLst/>
          </a:prstGeom>
          <a:solidFill>
            <a:schemeClr val="accent3">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8253210F-C14F-4892-B7B6-AAD9EDAF7C54}"/>
              </a:ext>
            </a:extLst>
          </p:cNvPr>
          <p:cNvSpPr txBox="1"/>
          <p:nvPr/>
        </p:nvSpPr>
        <p:spPr>
          <a:xfrm>
            <a:off x="2016368" y="2771335"/>
            <a:ext cx="4079632" cy="1631216"/>
          </a:xfrm>
          <a:prstGeom prst="rect">
            <a:avLst/>
          </a:prstGeom>
          <a:noFill/>
        </p:spPr>
        <p:txBody>
          <a:bodyPr wrap="square" rtlCol="0">
            <a:spAutoFit/>
          </a:bodyPr>
          <a:lstStyle/>
          <a:p>
            <a:pPr marL="342900" indent="-342900">
              <a:buFont typeface="Wingdings" panose="05000000000000000000" pitchFamily="2" charset="2"/>
              <a:buChar char="Ø"/>
            </a:pPr>
            <a:r>
              <a:rPr lang="tr-TR" sz="2000" b="1" dirty="0"/>
              <a:t>İç Kulak (</a:t>
            </a:r>
            <a:r>
              <a:rPr lang="tr-TR" sz="2000" b="1" dirty="0" err="1"/>
              <a:t>Vestibular</a:t>
            </a:r>
            <a:r>
              <a:rPr lang="tr-TR" sz="2000" b="1" dirty="0"/>
              <a:t> Sistem)</a:t>
            </a:r>
          </a:p>
          <a:p>
            <a:pPr marL="342900" indent="-342900">
              <a:buFont typeface="Wingdings" panose="05000000000000000000" pitchFamily="2" charset="2"/>
              <a:buChar char="Ø"/>
            </a:pPr>
            <a:r>
              <a:rPr lang="tr-TR" sz="2000" b="1" dirty="0" err="1"/>
              <a:t>Proprioseptörler</a:t>
            </a:r>
            <a:endParaRPr lang="tr-TR" sz="2000" b="1" dirty="0"/>
          </a:p>
          <a:p>
            <a:pPr marL="342900" indent="-342900">
              <a:buFont typeface="Wingdings" panose="05000000000000000000" pitchFamily="2" charset="2"/>
              <a:buChar char="Ø"/>
            </a:pPr>
            <a:r>
              <a:rPr lang="tr-TR" sz="2000" b="1" dirty="0" err="1"/>
              <a:t>Serebellum</a:t>
            </a:r>
            <a:r>
              <a:rPr lang="tr-TR" sz="2000" b="1" dirty="0"/>
              <a:t>(Beyincik)</a:t>
            </a:r>
          </a:p>
          <a:p>
            <a:pPr marL="342900" indent="-342900">
              <a:buFont typeface="Wingdings" panose="05000000000000000000" pitchFamily="2" charset="2"/>
              <a:buChar char="Ø"/>
            </a:pPr>
            <a:r>
              <a:rPr lang="tr-TR" sz="2000" b="1" dirty="0" err="1"/>
              <a:t>Medulla</a:t>
            </a:r>
            <a:r>
              <a:rPr lang="tr-TR" sz="2000" b="1" dirty="0"/>
              <a:t> </a:t>
            </a:r>
            <a:r>
              <a:rPr lang="tr-TR" sz="2000" b="1" dirty="0" err="1"/>
              <a:t>spinalis</a:t>
            </a:r>
            <a:endParaRPr lang="tr-TR" sz="2000" b="1" dirty="0"/>
          </a:p>
          <a:p>
            <a:pPr marL="342900" indent="-342900">
              <a:buFont typeface="Wingdings" panose="05000000000000000000" pitchFamily="2" charset="2"/>
              <a:buChar char="Ø"/>
            </a:pPr>
            <a:r>
              <a:rPr lang="tr-TR" sz="2000" b="1" dirty="0"/>
              <a:t>Gözler </a:t>
            </a:r>
          </a:p>
        </p:txBody>
      </p:sp>
      <p:sp>
        <p:nvSpPr>
          <p:cNvPr id="16" name="Metin kutusu 15">
            <a:extLst>
              <a:ext uri="{FF2B5EF4-FFF2-40B4-BE49-F238E27FC236}">
                <a16:creationId xmlns:a16="http://schemas.microsoft.com/office/drawing/2014/main" id="{5D456CA4-D17D-4B23-A65E-A461FC0B61CA}"/>
              </a:ext>
            </a:extLst>
          </p:cNvPr>
          <p:cNvSpPr txBox="1"/>
          <p:nvPr/>
        </p:nvSpPr>
        <p:spPr>
          <a:xfrm>
            <a:off x="7392403" y="2828835"/>
            <a:ext cx="5566457" cy="1200329"/>
          </a:xfrm>
          <a:prstGeom prst="rect">
            <a:avLst/>
          </a:prstGeom>
          <a:noFill/>
        </p:spPr>
        <p:txBody>
          <a:bodyPr wrap="square" rtlCol="0">
            <a:spAutoFit/>
          </a:bodyPr>
          <a:lstStyle/>
          <a:p>
            <a:r>
              <a:rPr lang="tr-TR" sz="3600" b="1" dirty="0"/>
              <a:t>…KOORDİNELİ</a:t>
            </a:r>
          </a:p>
          <a:p>
            <a:r>
              <a:rPr lang="tr-TR" sz="3600" b="1" dirty="0"/>
              <a:t> ÇALIŞIRLAR…</a:t>
            </a:r>
          </a:p>
        </p:txBody>
      </p:sp>
      <p:pic>
        <p:nvPicPr>
          <p:cNvPr id="17" name="Resim 16">
            <a:extLst>
              <a:ext uri="{FF2B5EF4-FFF2-40B4-BE49-F238E27FC236}">
                <a16:creationId xmlns:a16="http://schemas.microsoft.com/office/drawing/2014/main" id="{C61F3730-AA67-4138-9993-7F8E1BC4B27E}"/>
              </a:ext>
            </a:extLst>
          </p:cNvPr>
          <p:cNvPicPr>
            <a:picLocks noChangeAspect="1"/>
          </p:cNvPicPr>
          <p:nvPr/>
        </p:nvPicPr>
        <p:blipFill>
          <a:blip r:embed="rId2"/>
          <a:stretch>
            <a:fillRect/>
          </a:stretch>
        </p:blipFill>
        <p:spPr>
          <a:xfrm>
            <a:off x="8270631" y="4157149"/>
            <a:ext cx="1905000" cy="2419350"/>
          </a:xfrm>
          <a:prstGeom prst="rect">
            <a:avLst/>
          </a:prstGeom>
        </p:spPr>
      </p:pic>
    </p:spTree>
    <p:extLst>
      <p:ext uri="{BB962C8B-B14F-4D97-AF65-F5344CB8AC3E}">
        <p14:creationId xmlns:p14="http://schemas.microsoft.com/office/powerpoint/2010/main" val="3759011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B14EC5-FBB3-408D-AB18-7AD0E9666628}"/>
              </a:ext>
            </a:extLst>
          </p:cNvPr>
          <p:cNvSpPr>
            <a:spLocks noGrp="1"/>
          </p:cNvSpPr>
          <p:nvPr>
            <p:ph type="title"/>
          </p:nvPr>
        </p:nvSpPr>
        <p:spPr>
          <a:xfrm>
            <a:off x="2771165" y="1065627"/>
            <a:ext cx="6649670" cy="749105"/>
          </a:xfrm>
        </p:spPr>
        <p:txBody>
          <a:bodyPr/>
          <a:lstStyle/>
          <a:p>
            <a:r>
              <a:rPr lang="tr-TR" b="1" dirty="0">
                <a:solidFill>
                  <a:srgbClr val="002060"/>
                </a:solidFill>
              </a:rPr>
              <a:t>KOORDİNASYON</a:t>
            </a:r>
          </a:p>
        </p:txBody>
      </p:sp>
      <p:sp>
        <p:nvSpPr>
          <p:cNvPr id="3" name="İçerik Yer Tutucusu 2">
            <a:extLst>
              <a:ext uri="{FF2B5EF4-FFF2-40B4-BE49-F238E27FC236}">
                <a16:creationId xmlns:a16="http://schemas.microsoft.com/office/drawing/2014/main" id="{BE42E0A6-CFEC-446C-BFCF-5FE55CC4B773}"/>
              </a:ext>
            </a:extLst>
          </p:cNvPr>
          <p:cNvSpPr>
            <a:spLocks noGrp="1"/>
          </p:cNvSpPr>
          <p:nvPr>
            <p:ph idx="1"/>
          </p:nvPr>
        </p:nvSpPr>
        <p:spPr>
          <a:xfrm>
            <a:off x="1554648" y="1814732"/>
            <a:ext cx="10018713" cy="3124201"/>
          </a:xfrm>
        </p:spPr>
        <p:txBody>
          <a:bodyPr>
            <a:normAutofit/>
          </a:bodyPr>
          <a:lstStyle/>
          <a:p>
            <a:pPr marL="0" indent="0">
              <a:buNone/>
            </a:pPr>
            <a:r>
              <a:rPr lang="tr-TR" sz="2800" b="1" dirty="0">
                <a:solidFill>
                  <a:srgbClr val="C00000"/>
                </a:solidFill>
              </a:rPr>
              <a:t>Koordinasyon; </a:t>
            </a:r>
            <a:r>
              <a:rPr lang="tr-TR" sz="2800" b="1" dirty="0"/>
              <a:t>düzgün, doğru ve kontrollü hareketler yapabilme yeteneğidir. ince motor yeteneklerin </a:t>
            </a:r>
            <a:r>
              <a:rPr lang="tr-TR" sz="2800" b="1" dirty="0" err="1"/>
              <a:t>kullanılmasında,mesleki</a:t>
            </a:r>
            <a:r>
              <a:rPr lang="tr-TR" sz="2800" b="1" dirty="0"/>
              <a:t> aktivitelerin </a:t>
            </a:r>
            <a:r>
              <a:rPr lang="tr-TR" sz="2800" b="1" dirty="0" err="1"/>
              <a:t>gerçekleşltirilmesinde</a:t>
            </a:r>
            <a:r>
              <a:rPr lang="tr-TR" sz="2800" b="1" dirty="0"/>
              <a:t>, yürüme, </a:t>
            </a:r>
            <a:r>
              <a:rPr lang="tr-TR" sz="2800" b="1" dirty="0" err="1"/>
              <a:t>koşma,atlama</a:t>
            </a:r>
            <a:r>
              <a:rPr lang="tr-TR" sz="2800" b="1" dirty="0"/>
              <a:t> gibi günlük yaşamla ilgili basit ve yardımcı aktiviteleri yapmada motor koordinasyon gereklidir.</a:t>
            </a:r>
          </a:p>
        </p:txBody>
      </p:sp>
    </p:spTree>
    <p:extLst>
      <p:ext uri="{BB962C8B-B14F-4D97-AF65-F5344CB8AC3E}">
        <p14:creationId xmlns:p14="http://schemas.microsoft.com/office/powerpoint/2010/main" val="2305807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8C0EE5-41D9-4EC3-8597-2D9E92DA94DC}"/>
              </a:ext>
            </a:extLst>
          </p:cNvPr>
          <p:cNvSpPr>
            <a:spLocks noGrp="1"/>
          </p:cNvSpPr>
          <p:nvPr>
            <p:ph type="title"/>
          </p:nvPr>
        </p:nvSpPr>
        <p:spPr>
          <a:xfrm>
            <a:off x="2124222" y="573259"/>
            <a:ext cx="9378801" cy="381000"/>
          </a:xfrm>
        </p:spPr>
        <p:txBody>
          <a:bodyPr>
            <a:normAutofit fontScale="90000"/>
          </a:bodyPr>
          <a:lstStyle/>
          <a:p>
            <a:r>
              <a:rPr lang="tr-TR" b="1" dirty="0">
                <a:solidFill>
                  <a:srgbClr val="002060"/>
                </a:solidFill>
              </a:rPr>
              <a:t>DENGE VE KOORDİNASYONUN DEĞERLENDİRİLMESİ</a:t>
            </a:r>
          </a:p>
        </p:txBody>
      </p:sp>
      <p:sp>
        <p:nvSpPr>
          <p:cNvPr id="3" name="İçerik Yer Tutucusu 2">
            <a:extLst>
              <a:ext uri="{FF2B5EF4-FFF2-40B4-BE49-F238E27FC236}">
                <a16:creationId xmlns:a16="http://schemas.microsoft.com/office/drawing/2014/main" id="{4D29951F-68E9-4CC6-AA0A-EF3B73C7EB2F}"/>
              </a:ext>
            </a:extLst>
          </p:cNvPr>
          <p:cNvSpPr>
            <a:spLocks noGrp="1"/>
          </p:cNvSpPr>
          <p:nvPr>
            <p:ph idx="1"/>
          </p:nvPr>
        </p:nvSpPr>
        <p:spPr>
          <a:xfrm>
            <a:off x="1941341" y="1491176"/>
            <a:ext cx="9969645" cy="5003409"/>
          </a:xfrm>
        </p:spPr>
        <p:txBody>
          <a:bodyPr>
            <a:normAutofit fontScale="92500" lnSpcReduction="20000"/>
          </a:bodyPr>
          <a:lstStyle/>
          <a:p>
            <a:r>
              <a:rPr lang="tr-TR" b="1" dirty="0">
                <a:solidFill>
                  <a:schemeClr val="tx1">
                    <a:lumMod val="95000"/>
                    <a:lumOff val="5000"/>
                  </a:schemeClr>
                </a:solidFill>
              </a:rPr>
              <a:t>Oturma dengesi var mı?</a:t>
            </a:r>
          </a:p>
          <a:p>
            <a:r>
              <a:rPr lang="tr-TR" b="1" dirty="0">
                <a:solidFill>
                  <a:schemeClr val="tx1">
                    <a:lumMod val="95000"/>
                    <a:lumOff val="5000"/>
                  </a:schemeClr>
                </a:solidFill>
              </a:rPr>
              <a:t>Sabit destek tabanında yardımsız stabil durabiliyor mu?</a:t>
            </a:r>
          </a:p>
          <a:p>
            <a:r>
              <a:rPr lang="tr-TR" b="1" dirty="0">
                <a:solidFill>
                  <a:schemeClr val="tx1">
                    <a:lumMod val="95000"/>
                    <a:lumOff val="5000"/>
                  </a:schemeClr>
                </a:solidFill>
              </a:rPr>
              <a:t>Vücut bölümleri arasında uyum var mı?</a:t>
            </a:r>
          </a:p>
          <a:p>
            <a:r>
              <a:rPr lang="tr-TR" b="1" dirty="0">
                <a:solidFill>
                  <a:schemeClr val="tx1">
                    <a:lumMod val="95000"/>
                    <a:lumOff val="5000"/>
                  </a:schemeClr>
                </a:solidFill>
              </a:rPr>
              <a:t>Uyarana karşı kısa sürede </a:t>
            </a:r>
            <a:r>
              <a:rPr lang="tr-TR" b="1" dirty="0" err="1">
                <a:solidFill>
                  <a:schemeClr val="tx1">
                    <a:lumMod val="95000"/>
                    <a:lumOff val="5000"/>
                  </a:schemeClr>
                </a:solidFill>
              </a:rPr>
              <a:t>postüral</a:t>
            </a:r>
            <a:r>
              <a:rPr lang="tr-TR" b="1" dirty="0">
                <a:solidFill>
                  <a:schemeClr val="tx1">
                    <a:lumMod val="95000"/>
                    <a:lumOff val="5000"/>
                  </a:schemeClr>
                </a:solidFill>
              </a:rPr>
              <a:t> düzeltme yapıyor mu?</a:t>
            </a:r>
          </a:p>
          <a:p>
            <a:r>
              <a:rPr lang="tr-TR" b="1" dirty="0">
                <a:solidFill>
                  <a:schemeClr val="tx1">
                    <a:lumMod val="95000"/>
                    <a:lumOff val="5000"/>
                  </a:schemeClr>
                </a:solidFill>
              </a:rPr>
              <a:t>Desteğe ihtiyacı var mı?</a:t>
            </a:r>
          </a:p>
          <a:p>
            <a:r>
              <a:rPr lang="tr-TR" b="1" dirty="0">
                <a:solidFill>
                  <a:schemeClr val="tx1">
                    <a:lumMod val="95000"/>
                    <a:lumOff val="5000"/>
                  </a:schemeClr>
                </a:solidFill>
              </a:rPr>
              <a:t>Hareket hızını kontrol edebiliyor mu?</a:t>
            </a:r>
          </a:p>
          <a:p>
            <a:r>
              <a:rPr lang="tr-TR" b="1" dirty="0">
                <a:solidFill>
                  <a:schemeClr val="tx1">
                    <a:lumMod val="95000"/>
                    <a:lumOff val="5000"/>
                  </a:schemeClr>
                </a:solidFill>
              </a:rPr>
              <a:t>Gövde stabilken bir harekete </a:t>
            </a:r>
            <a:r>
              <a:rPr lang="tr-TR" b="1" dirty="0" err="1">
                <a:solidFill>
                  <a:schemeClr val="tx1">
                    <a:lumMod val="95000"/>
                    <a:lumOff val="5000"/>
                  </a:schemeClr>
                </a:solidFill>
              </a:rPr>
              <a:t>başlayıp,tamamlayıp</a:t>
            </a:r>
            <a:r>
              <a:rPr lang="tr-TR" b="1" dirty="0">
                <a:solidFill>
                  <a:schemeClr val="tx1">
                    <a:lumMod val="95000"/>
                    <a:lumOff val="5000"/>
                  </a:schemeClr>
                </a:solidFill>
              </a:rPr>
              <a:t>, eski</a:t>
            </a:r>
          </a:p>
          <a:p>
            <a:r>
              <a:rPr lang="tr-TR" b="1" dirty="0">
                <a:solidFill>
                  <a:schemeClr val="tx1">
                    <a:lumMod val="95000"/>
                    <a:lumOff val="5000"/>
                  </a:schemeClr>
                </a:solidFill>
              </a:rPr>
              <a:t>haline dönebiliyor mu?</a:t>
            </a:r>
          </a:p>
          <a:p>
            <a:r>
              <a:rPr lang="tr-TR" b="1" dirty="0">
                <a:solidFill>
                  <a:schemeClr val="tx1">
                    <a:lumMod val="95000"/>
                    <a:lumOff val="5000"/>
                  </a:schemeClr>
                </a:solidFill>
              </a:rPr>
              <a:t>Destek tabanı hareketliyken denge sağlayabiliyor mu?</a:t>
            </a:r>
          </a:p>
          <a:p>
            <a:r>
              <a:rPr lang="tr-TR" b="1" dirty="0">
                <a:solidFill>
                  <a:schemeClr val="tx1">
                    <a:lumMod val="95000"/>
                    <a:lumOff val="5000"/>
                  </a:schemeClr>
                </a:solidFill>
              </a:rPr>
              <a:t>Reaksiyonları normal mi?</a:t>
            </a:r>
          </a:p>
          <a:p>
            <a:r>
              <a:rPr lang="tr-TR" b="1" dirty="0">
                <a:solidFill>
                  <a:schemeClr val="tx1">
                    <a:lumMod val="95000"/>
                    <a:lumOff val="5000"/>
                  </a:schemeClr>
                </a:solidFill>
              </a:rPr>
              <a:t>Vücut bölümleri arasında ve aynı </a:t>
            </a:r>
            <a:r>
              <a:rPr lang="tr-TR" b="1" dirty="0" err="1">
                <a:solidFill>
                  <a:schemeClr val="tx1">
                    <a:lumMod val="95000"/>
                    <a:lumOff val="5000"/>
                  </a:schemeClr>
                </a:solidFill>
              </a:rPr>
              <a:t>ekstremitede</a:t>
            </a:r>
            <a:r>
              <a:rPr lang="tr-TR" b="1" dirty="0">
                <a:solidFill>
                  <a:schemeClr val="tx1">
                    <a:lumMod val="95000"/>
                    <a:lumOff val="5000"/>
                  </a:schemeClr>
                </a:solidFill>
              </a:rPr>
              <a:t> kas grupları</a:t>
            </a:r>
          </a:p>
          <a:p>
            <a:r>
              <a:rPr lang="tr-TR" b="1" dirty="0">
                <a:solidFill>
                  <a:schemeClr val="tx1">
                    <a:lumMod val="95000"/>
                    <a:lumOff val="5000"/>
                  </a:schemeClr>
                </a:solidFill>
              </a:rPr>
              <a:t>arasında uyum var mı?</a:t>
            </a:r>
          </a:p>
        </p:txBody>
      </p:sp>
    </p:spTree>
    <p:extLst>
      <p:ext uri="{BB962C8B-B14F-4D97-AF65-F5344CB8AC3E}">
        <p14:creationId xmlns:p14="http://schemas.microsoft.com/office/powerpoint/2010/main" val="1825774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DADFBA-67DD-448E-9B7B-E395223E3627}"/>
              </a:ext>
            </a:extLst>
          </p:cNvPr>
          <p:cNvSpPr>
            <a:spLocks noGrp="1"/>
          </p:cNvSpPr>
          <p:nvPr>
            <p:ph type="title"/>
          </p:nvPr>
        </p:nvSpPr>
        <p:spPr>
          <a:xfrm>
            <a:off x="1280159" y="629531"/>
            <a:ext cx="9364735" cy="45719"/>
          </a:xfrm>
        </p:spPr>
        <p:txBody>
          <a:bodyPr>
            <a:noAutofit/>
          </a:bodyPr>
          <a:lstStyle/>
          <a:p>
            <a:r>
              <a:rPr lang="tr-TR" sz="3200" b="1" dirty="0">
                <a:solidFill>
                  <a:srgbClr val="002060"/>
                </a:solidFill>
              </a:rPr>
              <a:t>DENGE KOORDİNASYON EGZERSİZLERİ</a:t>
            </a:r>
            <a:br>
              <a:rPr lang="tr-TR" sz="3200" b="1" dirty="0">
                <a:solidFill>
                  <a:srgbClr val="002060"/>
                </a:solidFill>
              </a:rPr>
            </a:br>
            <a:r>
              <a:rPr lang="tr-TR" sz="3200" b="1" dirty="0">
                <a:solidFill>
                  <a:srgbClr val="002060"/>
                </a:solidFill>
              </a:rPr>
              <a:t>İÇİN DİKKAT EDİLECEKLER</a:t>
            </a:r>
          </a:p>
        </p:txBody>
      </p:sp>
      <p:pic>
        <p:nvPicPr>
          <p:cNvPr id="4" name="Resim 3">
            <a:extLst>
              <a:ext uri="{FF2B5EF4-FFF2-40B4-BE49-F238E27FC236}">
                <a16:creationId xmlns:a16="http://schemas.microsoft.com/office/drawing/2014/main" id="{7E03560F-38DC-4AC0-A678-BBF9411C0C3D}"/>
              </a:ext>
            </a:extLst>
          </p:cNvPr>
          <p:cNvPicPr>
            <a:picLocks noChangeAspect="1"/>
          </p:cNvPicPr>
          <p:nvPr/>
        </p:nvPicPr>
        <p:blipFill>
          <a:blip r:embed="rId2"/>
          <a:stretch>
            <a:fillRect/>
          </a:stretch>
        </p:blipFill>
        <p:spPr>
          <a:xfrm>
            <a:off x="7952935" y="1314721"/>
            <a:ext cx="3315286" cy="2537732"/>
          </a:xfrm>
          <a:prstGeom prst="rect">
            <a:avLst/>
          </a:prstGeom>
        </p:spPr>
      </p:pic>
      <p:sp>
        <p:nvSpPr>
          <p:cNvPr id="5" name="Metin kutusu 4">
            <a:extLst>
              <a:ext uri="{FF2B5EF4-FFF2-40B4-BE49-F238E27FC236}">
                <a16:creationId xmlns:a16="http://schemas.microsoft.com/office/drawing/2014/main" id="{BFFA7C03-6DFF-47D0-A760-0F37884FCFD7}"/>
              </a:ext>
            </a:extLst>
          </p:cNvPr>
          <p:cNvSpPr txBox="1"/>
          <p:nvPr/>
        </p:nvSpPr>
        <p:spPr>
          <a:xfrm>
            <a:off x="1097278" y="1438423"/>
            <a:ext cx="9364735" cy="5419577"/>
          </a:xfrm>
          <a:prstGeom prst="rect">
            <a:avLst/>
          </a:prstGeom>
          <a:noFill/>
        </p:spPr>
        <p:txBody>
          <a:bodyPr wrap="square" rtlCol="0">
            <a:spAutoFit/>
          </a:bodyPr>
          <a:lstStyle/>
          <a:p>
            <a:endParaRPr lang="tr-TR" sz="2000" b="1" dirty="0"/>
          </a:p>
          <a:p>
            <a:pPr marL="285750" indent="-285750">
              <a:buFont typeface="Arial" panose="020B0604020202020204" pitchFamily="34" charset="0"/>
              <a:buChar char="•"/>
            </a:pPr>
            <a:r>
              <a:rPr lang="tr-TR" sz="2000" b="1" dirty="0"/>
              <a:t>Hareketlere yumuşak ve nazik başlanmalıdır.</a:t>
            </a:r>
          </a:p>
          <a:p>
            <a:pPr marL="285750" indent="-285750">
              <a:buFont typeface="Arial" panose="020B0604020202020204" pitchFamily="34" charset="0"/>
              <a:buChar char="•"/>
            </a:pPr>
            <a:r>
              <a:rPr lang="tr-TR" sz="2000" b="1" dirty="0"/>
              <a:t>Yüklenmeler kademeli olarak artırılmalıdır.</a:t>
            </a:r>
          </a:p>
          <a:p>
            <a:pPr marL="285750" indent="-285750">
              <a:buFont typeface="Arial" panose="020B0604020202020204" pitchFamily="34" charset="0"/>
              <a:buChar char="•"/>
            </a:pPr>
            <a:r>
              <a:rPr lang="tr-TR" sz="2000" b="1" dirty="0"/>
              <a:t>Yeni hareketler yeterli sayıda öğretilmelidir.</a:t>
            </a:r>
          </a:p>
          <a:p>
            <a:pPr marL="285750" indent="-285750">
              <a:buFont typeface="Arial" panose="020B0604020202020204" pitchFamily="34" charset="0"/>
              <a:buChar char="•"/>
            </a:pPr>
            <a:r>
              <a:rPr lang="tr-TR" sz="2000" b="1" dirty="0"/>
              <a:t>Doğru Teknik (Göster = İste)</a:t>
            </a:r>
          </a:p>
          <a:p>
            <a:pPr marL="285750" indent="-285750">
              <a:buFont typeface="Arial" panose="020B0604020202020204" pitchFamily="34" charset="0"/>
              <a:buChar char="•"/>
            </a:pPr>
            <a:r>
              <a:rPr lang="tr-TR" sz="2000" b="1" dirty="0"/>
              <a:t>Bireysel farklılıklara dikkat edilmelidir.</a:t>
            </a:r>
          </a:p>
          <a:p>
            <a:pPr marL="285750" indent="-285750">
              <a:buFont typeface="Arial" panose="020B0604020202020204" pitchFamily="34" charset="0"/>
              <a:buChar char="•"/>
            </a:pPr>
            <a:r>
              <a:rPr lang="tr-TR" sz="2000" b="1" dirty="0"/>
              <a:t>Alıştırmaların süratini sürekli değiştirmelidir.</a:t>
            </a:r>
          </a:p>
          <a:p>
            <a:pPr marL="285750" indent="-285750">
              <a:buFont typeface="Arial" panose="020B0604020202020204" pitchFamily="34" charset="0"/>
              <a:buChar char="•"/>
            </a:pPr>
            <a:r>
              <a:rPr lang="tr-TR" sz="2000" b="1" dirty="0"/>
              <a:t>Fiziksel ortam değiştirilmelidir. (Kolay &gt; Zor)</a:t>
            </a:r>
          </a:p>
          <a:p>
            <a:pPr marL="285750" indent="-285750">
              <a:buFont typeface="Arial" panose="020B0604020202020204" pitchFamily="34" charset="0"/>
              <a:buChar char="•"/>
            </a:pPr>
            <a:r>
              <a:rPr lang="tr-TR" sz="2000" b="1" dirty="0"/>
              <a:t>Önce sabit destek alanında, gelişmeye paralel olarak hareketli alanda eğitim uygulanır.</a:t>
            </a:r>
          </a:p>
          <a:p>
            <a:pPr marL="285750" indent="-285750">
              <a:buFont typeface="Arial" panose="020B0604020202020204" pitchFamily="34" charset="0"/>
              <a:buChar char="•"/>
            </a:pPr>
            <a:r>
              <a:rPr lang="tr-TR" sz="2000" b="1" dirty="0"/>
              <a:t>Tedavi uygun ev programı ve sportif aktivitelerle desteklenmelidir.</a:t>
            </a:r>
          </a:p>
          <a:p>
            <a:pPr marL="285750" indent="-285750">
              <a:buFont typeface="Arial" panose="020B0604020202020204" pitchFamily="34" charset="0"/>
              <a:buChar char="•"/>
            </a:pPr>
            <a:r>
              <a:rPr lang="tr-TR" sz="2000" b="1" dirty="0"/>
              <a:t>Çalışmalar süre uyumlu olmalıdır.</a:t>
            </a:r>
          </a:p>
          <a:p>
            <a:pPr marL="285750" indent="-285750">
              <a:buFont typeface="Arial" panose="020B0604020202020204" pitchFamily="34" charset="0"/>
              <a:buChar char="•"/>
            </a:pPr>
            <a:r>
              <a:rPr lang="tr-TR" sz="2000" b="1" dirty="0"/>
              <a:t>Spor dalına özel koordinasyon gelişimi ihmal edilmemeli.</a:t>
            </a:r>
          </a:p>
          <a:p>
            <a:pPr marL="285750" indent="-285750">
              <a:buFont typeface="Arial" panose="020B0604020202020204" pitchFamily="34" charset="0"/>
              <a:buChar char="•"/>
            </a:pPr>
            <a:r>
              <a:rPr lang="tr-TR" sz="2000" b="1" dirty="0" err="1"/>
              <a:t>Dinlenikken</a:t>
            </a:r>
            <a:r>
              <a:rPr lang="tr-TR" sz="2000" b="1" dirty="0"/>
              <a:t> Çalışmalı (Yorulduysan Bırak!)</a:t>
            </a:r>
          </a:p>
          <a:p>
            <a:pPr marL="285750" indent="-285750">
              <a:buFont typeface="Arial" panose="020B0604020202020204" pitchFamily="34" charset="0"/>
              <a:buChar char="•"/>
            </a:pPr>
            <a:r>
              <a:rPr lang="tr-TR" sz="2000" b="1" dirty="0"/>
              <a:t>Testler ile beraber gelişim gözlenerek değerlendirilmeli.</a:t>
            </a:r>
          </a:p>
          <a:p>
            <a:pPr marL="285750" indent="-285750">
              <a:buFont typeface="Arial" panose="020B0604020202020204" pitchFamily="34" charset="0"/>
              <a:buChar char="•"/>
            </a:pPr>
            <a:r>
              <a:rPr lang="tr-TR" sz="2000" b="1" dirty="0"/>
              <a:t>Yardımcı ekip ve malzeme yeterli olmalıdır</a:t>
            </a:r>
          </a:p>
          <a:p>
            <a:pPr marL="285750" indent="-285750">
              <a:buFont typeface="Arial" panose="020B0604020202020204" pitchFamily="34" charset="0"/>
              <a:buChar char="•"/>
            </a:pPr>
            <a:endParaRPr lang="tr-TR" sz="2000" dirty="0"/>
          </a:p>
        </p:txBody>
      </p:sp>
    </p:spTree>
    <p:extLst>
      <p:ext uri="{BB962C8B-B14F-4D97-AF65-F5344CB8AC3E}">
        <p14:creationId xmlns:p14="http://schemas.microsoft.com/office/powerpoint/2010/main" val="372156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A25D35-E1E7-4D13-86F6-D4C43796FFF9}"/>
              </a:ext>
            </a:extLst>
          </p:cNvPr>
          <p:cNvSpPr>
            <a:spLocks noGrp="1"/>
          </p:cNvSpPr>
          <p:nvPr>
            <p:ph type="title"/>
          </p:nvPr>
        </p:nvSpPr>
        <p:spPr/>
        <p:txBody>
          <a:bodyPr/>
          <a:lstStyle/>
          <a:p>
            <a:r>
              <a:rPr lang="tr-TR" b="1" dirty="0">
                <a:solidFill>
                  <a:srgbClr val="0070C0"/>
                </a:solidFill>
              </a:rPr>
              <a:t>DENGE VE KOORDİNASYON TESTLERİ</a:t>
            </a:r>
          </a:p>
        </p:txBody>
      </p:sp>
      <p:sp>
        <p:nvSpPr>
          <p:cNvPr id="3" name="İçerik Yer Tutucusu 2">
            <a:extLst>
              <a:ext uri="{FF2B5EF4-FFF2-40B4-BE49-F238E27FC236}">
                <a16:creationId xmlns:a16="http://schemas.microsoft.com/office/drawing/2014/main" id="{2BC08358-75CE-479D-BA42-B4D99A76815F}"/>
              </a:ext>
            </a:extLst>
          </p:cNvPr>
          <p:cNvSpPr>
            <a:spLocks noGrp="1"/>
          </p:cNvSpPr>
          <p:nvPr>
            <p:ph idx="1"/>
          </p:nvPr>
        </p:nvSpPr>
        <p:spPr/>
        <p:txBody>
          <a:bodyPr>
            <a:normAutofit fontScale="85000" lnSpcReduction="20000"/>
          </a:bodyPr>
          <a:lstStyle/>
          <a:p>
            <a:r>
              <a:rPr lang="tr-TR" b="1" dirty="0"/>
              <a:t>TEK BACAK ÜZERİNDE DURMA TESTİ(SİNGLE LEG STANCE TEST,SLST</a:t>
            </a:r>
          </a:p>
          <a:p>
            <a:r>
              <a:rPr lang="tr-TR" b="1" dirty="0"/>
              <a:t>ROMBERG TESTİ</a:t>
            </a:r>
          </a:p>
          <a:p>
            <a:r>
              <a:rPr lang="tr-TR" b="1" dirty="0"/>
              <a:t>KALK VE YÜRÜ TESTİ(TİMED UP AND GO TEST)</a:t>
            </a:r>
          </a:p>
          <a:p>
            <a:r>
              <a:rPr lang="tr-TR" b="1" dirty="0"/>
              <a:t>BERG BALANCE TESTİ</a:t>
            </a:r>
          </a:p>
          <a:p>
            <a:r>
              <a:rPr lang="tr-TR" b="1" dirty="0"/>
              <a:t>FALLS EFFİCACY SCALE</a:t>
            </a:r>
          </a:p>
          <a:p>
            <a:r>
              <a:rPr lang="tr-TR" b="1" dirty="0"/>
              <a:t>UZANMA TESTİ(FUNCTİONAL REACH TEST)</a:t>
            </a:r>
          </a:p>
          <a:p>
            <a:r>
              <a:rPr lang="tr-TR" b="1" dirty="0"/>
              <a:t>DÖRT KARE ADIM TESTİ</a:t>
            </a:r>
          </a:p>
          <a:p>
            <a:r>
              <a:rPr lang="tr-TR" b="1" dirty="0"/>
              <a:t>5 DEFA OTURUP KALKMA TESTİ</a:t>
            </a:r>
          </a:p>
        </p:txBody>
      </p:sp>
    </p:spTree>
    <p:extLst>
      <p:ext uri="{BB962C8B-B14F-4D97-AF65-F5344CB8AC3E}">
        <p14:creationId xmlns:p14="http://schemas.microsoft.com/office/powerpoint/2010/main" val="44119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2962C71-CE95-4AC2-BAE6-D0F72EBCBC0D}"/>
              </a:ext>
            </a:extLst>
          </p:cNvPr>
          <p:cNvPicPr>
            <a:picLocks noChangeAspect="1"/>
          </p:cNvPicPr>
          <p:nvPr/>
        </p:nvPicPr>
        <p:blipFill>
          <a:blip r:embed="rId2"/>
          <a:stretch>
            <a:fillRect/>
          </a:stretch>
        </p:blipFill>
        <p:spPr>
          <a:xfrm>
            <a:off x="3868614" y="23133"/>
            <a:ext cx="5911348" cy="3166403"/>
          </a:xfrm>
          <a:prstGeom prst="rect">
            <a:avLst/>
          </a:prstGeom>
        </p:spPr>
      </p:pic>
      <p:pic>
        <p:nvPicPr>
          <p:cNvPr id="6" name="Resim 5">
            <a:extLst>
              <a:ext uri="{FF2B5EF4-FFF2-40B4-BE49-F238E27FC236}">
                <a16:creationId xmlns:a16="http://schemas.microsoft.com/office/drawing/2014/main" id="{8D2B0192-9D48-425F-AD72-6A530EA051C5}"/>
              </a:ext>
            </a:extLst>
          </p:cNvPr>
          <p:cNvPicPr>
            <a:picLocks noChangeAspect="1"/>
          </p:cNvPicPr>
          <p:nvPr/>
        </p:nvPicPr>
        <p:blipFill>
          <a:blip r:embed="rId3"/>
          <a:stretch>
            <a:fillRect/>
          </a:stretch>
        </p:blipFill>
        <p:spPr>
          <a:xfrm>
            <a:off x="3277771" y="3243148"/>
            <a:ext cx="7069642" cy="3534821"/>
          </a:xfrm>
          <a:prstGeom prst="rect">
            <a:avLst/>
          </a:prstGeom>
        </p:spPr>
      </p:pic>
    </p:spTree>
    <p:extLst>
      <p:ext uri="{BB962C8B-B14F-4D97-AF65-F5344CB8AC3E}">
        <p14:creationId xmlns:p14="http://schemas.microsoft.com/office/powerpoint/2010/main" val="172480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FA372A-1C67-4B75-84B5-CF0D30D35795}"/>
              </a:ext>
            </a:extLst>
          </p:cNvPr>
          <p:cNvSpPr>
            <a:spLocks noGrp="1"/>
          </p:cNvSpPr>
          <p:nvPr>
            <p:ph type="title"/>
          </p:nvPr>
        </p:nvSpPr>
        <p:spPr>
          <a:xfrm>
            <a:off x="2440574" y="137160"/>
            <a:ext cx="7310852" cy="805375"/>
          </a:xfrm>
        </p:spPr>
        <p:txBody>
          <a:bodyPr/>
          <a:lstStyle/>
          <a:p>
            <a:r>
              <a:rPr lang="tr-TR" b="1" dirty="0">
                <a:solidFill>
                  <a:srgbClr val="002060"/>
                </a:solidFill>
              </a:rPr>
              <a:t>PROPRİOSEPSİYON</a:t>
            </a:r>
          </a:p>
        </p:txBody>
      </p:sp>
      <p:sp>
        <p:nvSpPr>
          <p:cNvPr id="3" name="İçerik Yer Tutucusu 2">
            <a:extLst>
              <a:ext uri="{FF2B5EF4-FFF2-40B4-BE49-F238E27FC236}">
                <a16:creationId xmlns:a16="http://schemas.microsoft.com/office/drawing/2014/main" id="{D31FEE74-8438-4186-9389-0086E7FF1264}"/>
              </a:ext>
            </a:extLst>
          </p:cNvPr>
          <p:cNvSpPr>
            <a:spLocks noGrp="1"/>
          </p:cNvSpPr>
          <p:nvPr>
            <p:ph idx="1"/>
          </p:nvPr>
        </p:nvSpPr>
        <p:spPr>
          <a:xfrm>
            <a:off x="1621216" y="983677"/>
            <a:ext cx="10018713" cy="3124201"/>
          </a:xfrm>
        </p:spPr>
        <p:txBody>
          <a:bodyPr/>
          <a:lstStyle/>
          <a:p>
            <a:pPr marL="0" indent="0">
              <a:buNone/>
            </a:pPr>
            <a:r>
              <a:rPr lang="tr-TR" sz="3200" b="1" dirty="0"/>
              <a:t>Vücut bölümlerinin uzaydaki </a:t>
            </a:r>
            <a:r>
              <a:rPr lang="tr-TR" sz="3200" b="1" dirty="0" err="1"/>
              <a:t>konumundan,bilinç</a:t>
            </a:r>
            <a:r>
              <a:rPr lang="tr-TR" sz="3200" b="1" dirty="0"/>
              <a:t> ve bilinç dışı düzeyde haberdar olma </a:t>
            </a:r>
            <a:r>
              <a:rPr lang="tr-TR" sz="3200" b="1" dirty="0" err="1"/>
              <a:t>yeteneğidir.Düşme</a:t>
            </a:r>
            <a:r>
              <a:rPr lang="tr-TR" sz="3200" b="1" dirty="0"/>
              <a:t> riski azaltmada, ilerleyici eklem hasarı önlenmesinde, istenmeyen eklem hareketlerinin önlenmesinde önemlidir. Basınç, titreşim, pozisyon duyusu bunlara örnektir.</a:t>
            </a:r>
          </a:p>
          <a:p>
            <a:pPr marL="0" indent="0">
              <a:buNone/>
            </a:pPr>
            <a:endParaRPr lang="tr-TR" dirty="0"/>
          </a:p>
        </p:txBody>
      </p:sp>
      <p:pic>
        <p:nvPicPr>
          <p:cNvPr id="5" name="Resim 4">
            <a:extLst>
              <a:ext uri="{FF2B5EF4-FFF2-40B4-BE49-F238E27FC236}">
                <a16:creationId xmlns:a16="http://schemas.microsoft.com/office/drawing/2014/main" id="{9DFC97D7-45C6-4D0C-80D1-BF56A925043F}"/>
              </a:ext>
            </a:extLst>
          </p:cNvPr>
          <p:cNvPicPr>
            <a:picLocks noChangeAspect="1"/>
          </p:cNvPicPr>
          <p:nvPr/>
        </p:nvPicPr>
        <p:blipFill>
          <a:blip r:embed="rId2"/>
          <a:stretch>
            <a:fillRect/>
          </a:stretch>
        </p:blipFill>
        <p:spPr>
          <a:xfrm>
            <a:off x="4318782" y="3643643"/>
            <a:ext cx="4304713" cy="3077197"/>
          </a:xfrm>
          <a:prstGeom prst="rect">
            <a:avLst/>
          </a:prstGeom>
        </p:spPr>
      </p:pic>
    </p:spTree>
    <p:extLst>
      <p:ext uri="{BB962C8B-B14F-4D97-AF65-F5344CB8AC3E}">
        <p14:creationId xmlns:p14="http://schemas.microsoft.com/office/powerpoint/2010/main" val="370148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6F936A-EA6A-4C38-9193-A0E496D7C7B4}"/>
              </a:ext>
            </a:extLst>
          </p:cNvPr>
          <p:cNvSpPr>
            <a:spLocks noGrp="1"/>
          </p:cNvSpPr>
          <p:nvPr>
            <p:ph type="title"/>
          </p:nvPr>
        </p:nvSpPr>
        <p:spPr>
          <a:xfrm>
            <a:off x="1688123" y="685800"/>
            <a:ext cx="9814901" cy="172329"/>
          </a:xfrm>
        </p:spPr>
        <p:txBody>
          <a:bodyPr>
            <a:normAutofit fontScale="90000"/>
          </a:bodyPr>
          <a:lstStyle/>
          <a:p>
            <a:r>
              <a:rPr lang="tr-TR" b="1" dirty="0">
                <a:solidFill>
                  <a:srgbClr val="002060"/>
                </a:solidFill>
              </a:rPr>
              <a:t>DENGE VE PROPRİOSEPSİYON EGZERSİZLERİ</a:t>
            </a:r>
          </a:p>
        </p:txBody>
      </p:sp>
      <p:sp>
        <p:nvSpPr>
          <p:cNvPr id="3" name="İçerik Yer Tutucusu 2">
            <a:extLst>
              <a:ext uri="{FF2B5EF4-FFF2-40B4-BE49-F238E27FC236}">
                <a16:creationId xmlns:a16="http://schemas.microsoft.com/office/drawing/2014/main" id="{2E2AF494-DFC9-474F-B356-1A61D47B8C3D}"/>
              </a:ext>
            </a:extLst>
          </p:cNvPr>
          <p:cNvSpPr>
            <a:spLocks noGrp="1"/>
          </p:cNvSpPr>
          <p:nvPr>
            <p:ph idx="1"/>
          </p:nvPr>
        </p:nvSpPr>
        <p:spPr>
          <a:xfrm>
            <a:off x="1484311" y="1569719"/>
            <a:ext cx="10018713" cy="3124201"/>
          </a:xfrm>
        </p:spPr>
        <p:txBody>
          <a:bodyPr/>
          <a:lstStyle/>
          <a:p>
            <a:pPr marL="0" indent="0">
              <a:buNone/>
            </a:pPr>
            <a:r>
              <a:rPr lang="tr-TR" b="1" dirty="0">
                <a:solidFill>
                  <a:srgbClr val="C00000"/>
                </a:solidFill>
              </a:rPr>
              <a:t>TEMEL PRENSİP;</a:t>
            </a:r>
          </a:p>
          <a:p>
            <a:pPr marL="0" indent="0">
              <a:buNone/>
            </a:pPr>
            <a:r>
              <a:rPr lang="tr-TR" b="1" dirty="0"/>
              <a:t>Önce sabit destek alanında daha sonra gelişmeye paralel olarak hareketli destek alanında eğitim uygulanır.</a:t>
            </a:r>
          </a:p>
          <a:p>
            <a:pPr marL="0" indent="0">
              <a:buNone/>
            </a:pPr>
            <a:endParaRPr lang="tr-TR" dirty="0"/>
          </a:p>
          <a:p>
            <a:endParaRPr lang="tr-TR" dirty="0"/>
          </a:p>
        </p:txBody>
      </p:sp>
      <p:pic>
        <p:nvPicPr>
          <p:cNvPr id="4" name="Resim 3">
            <a:extLst>
              <a:ext uri="{FF2B5EF4-FFF2-40B4-BE49-F238E27FC236}">
                <a16:creationId xmlns:a16="http://schemas.microsoft.com/office/drawing/2014/main" id="{989CE459-B1B5-410E-A241-4DACD830EFE6}"/>
              </a:ext>
            </a:extLst>
          </p:cNvPr>
          <p:cNvPicPr>
            <a:picLocks noChangeAspect="1"/>
          </p:cNvPicPr>
          <p:nvPr/>
        </p:nvPicPr>
        <p:blipFill>
          <a:blip r:embed="rId2"/>
          <a:stretch>
            <a:fillRect/>
          </a:stretch>
        </p:blipFill>
        <p:spPr>
          <a:xfrm>
            <a:off x="1899139" y="3579331"/>
            <a:ext cx="4407877" cy="2592869"/>
          </a:xfrm>
          <a:prstGeom prst="rect">
            <a:avLst/>
          </a:prstGeom>
        </p:spPr>
      </p:pic>
      <p:pic>
        <p:nvPicPr>
          <p:cNvPr id="5" name="Resim 4">
            <a:extLst>
              <a:ext uri="{FF2B5EF4-FFF2-40B4-BE49-F238E27FC236}">
                <a16:creationId xmlns:a16="http://schemas.microsoft.com/office/drawing/2014/main" id="{25BA1C88-E095-4B7A-9056-EADB8C6B8F86}"/>
              </a:ext>
            </a:extLst>
          </p:cNvPr>
          <p:cNvPicPr>
            <a:picLocks noChangeAspect="1"/>
          </p:cNvPicPr>
          <p:nvPr/>
        </p:nvPicPr>
        <p:blipFill>
          <a:blip r:embed="rId3"/>
          <a:stretch>
            <a:fillRect/>
          </a:stretch>
        </p:blipFill>
        <p:spPr>
          <a:xfrm>
            <a:off x="7460565" y="3164249"/>
            <a:ext cx="3247124" cy="3247124"/>
          </a:xfrm>
          <a:prstGeom prst="rect">
            <a:avLst/>
          </a:prstGeom>
        </p:spPr>
      </p:pic>
    </p:spTree>
    <p:extLst>
      <p:ext uri="{BB962C8B-B14F-4D97-AF65-F5344CB8AC3E}">
        <p14:creationId xmlns:p14="http://schemas.microsoft.com/office/powerpoint/2010/main" val="180334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cap="all" dirty="0">
                <a:solidFill>
                  <a:srgbClr val="002060"/>
                </a:solidFill>
              </a:rPr>
              <a:t>NEDEN DENGE ÇALIŞMASI YAPILMALIDIR?</a:t>
            </a:r>
            <a:endParaRPr lang="tr-TR" dirty="0">
              <a:solidFill>
                <a:srgbClr val="002060"/>
              </a:solidFill>
            </a:endParaRPr>
          </a:p>
        </p:txBody>
      </p:sp>
      <p:sp>
        <p:nvSpPr>
          <p:cNvPr id="3" name="2 Dikdörtgen"/>
          <p:cNvSpPr/>
          <p:nvPr/>
        </p:nvSpPr>
        <p:spPr>
          <a:xfrm>
            <a:off x="2315580" y="2060849"/>
            <a:ext cx="7560840" cy="3970318"/>
          </a:xfrm>
          <a:prstGeom prst="rect">
            <a:avLst/>
          </a:prstGeom>
        </p:spPr>
        <p:txBody>
          <a:bodyPr wrap="square">
            <a:spAutoFit/>
          </a:bodyPr>
          <a:lstStyle/>
          <a:p>
            <a:pPr fontAlgn="base"/>
            <a:endParaRPr lang="tr-TR" b="1" cap="all" dirty="0"/>
          </a:p>
          <a:p>
            <a:pPr fontAlgn="base"/>
            <a:r>
              <a:rPr lang="tr-TR" b="1" dirty="0">
                <a:solidFill>
                  <a:srgbClr val="FF0000"/>
                </a:solidFill>
              </a:rPr>
              <a:t>●</a:t>
            </a:r>
            <a:r>
              <a:rPr lang="tr-TR" b="1" dirty="0"/>
              <a:t>Denge, kayak gibi yoğun fiziksel aktiviteler için temel önem arz eder. Genel açıdan, bir sporcu için, iyi bir dengeye sahip olmak, gerçekleştirilen egzersizleri optimize eder ve sakatlanma risklerini azaltarak etkili çalışma sağlar.</a:t>
            </a:r>
          </a:p>
          <a:p>
            <a:pPr fontAlgn="base"/>
            <a:r>
              <a:rPr lang="tr-TR" b="1" dirty="0"/>
              <a:t> </a:t>
            </a:r>
          </a:p>
          <a:p>
            <a:pPr fontAlgn="base"/>
            <a:r>
              <a:rPr lang="tr-TR" b="1" dirty="0">
                <a:solidFill>
                  <a:srgbClr val="FF0000"/>
                </a:solidFill>
              </a:rPr>
              <a:t>● </a:t>
            </a:r>
            <a:r>
              <a:rPr lang="tr-TR" b="1" dirty="0"/>
              <a:t>Günlük yaşamımızda, dengemizi kontrol etmemiz düşmelerden ve burkulmalardan korunmamızı sağlar ve daha dengeli olmamıza yardımcı olur. Denge üzerinde çalışmayı sağlayan egzersizler, diğer yandan kasların güçlendirilmesini, canlandırılmasını ve tepki verme kapasitelerinin iyileştirilmesini sağlar. Denge egzersizleri aynı zamanda vücudunuzu kontrol etmenizi sağlar.</a:t>
            </a:r>
          </a:p>
          <a:p>
            <a:pPr fontAlgn="base"/>
            <a:endParaRPr lang="tr-TR" b="1" dirty="0"/>
          </a:p>
          <a:p>
            <a:pPr fontAlgn="base"/>
            <a:r>
              <a:rPr lang="tr-TR" b="1" dirty="0">
                <a:solidFill>
                  <a:srgbClr val="FF0000"/>
                </a:solidFill>
              </a:rPr>
              <a:t>● </a:t>
            </a:r>
            <a:r>
              <a:rPr lang="tr-TR" b="1" dirty="0"/>
              <a:t>Denge egzersizleri hareketlerimizi geri kazanmada bizlere yardımcı olur.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2E9EDE-5DBB-4809-B2AF-C482A8D93AE8}"/>
              </a:ext>
            </a:extLst>
          </p:cNvPr>
          <p:cNvSpPr>
            <a:spLocks noGrp="1"/>
          </p:cNvSpPr>
          <p:nvPr>
            <p:ph type="title"/>
          </p:nvPr>
        </p:nvSpPr>
        <p:spPr>
          <a:xfrm>
            <a:off x="1441849" y="466131"/>
            <a:ext cx="7924593" cy="712142"/>
          </a:xfrm>
        </p:spPr>
        <p:txBody>
          <a:bodyPr>
            <a:noAutofit/>
          </a:bodyPr>
          <a:lstStyle/>
          <a:p>
            <a:r>
              <a:rPr lang="tr-TR" sz="7200" dirty="0">
                <a:solidFill>
                  <a:schemeClr val="accent1">
                    <a:lumMod val="50000"/>
                  </a:schemeClr>
                </a:solidFill>
              </a:rPr>
              <a:t>DENGE</a:t>
            </a:r>
          </a:p>
        </p:txBody>
      </p:sp>
      <p:sp>
        <p:nvSpPr>
          <p:cNvPr id="5" name="Metin kutusu 4">
            <a:extLst>
              <a:ext uri="{FF2B5EF4-FFF2-40B4-BE49-F238E27FC236}">
                <a16:creationId xmlns:a16="http://schemas.microsoft.com/office/drawing/2014/main" id="{A16A9470-0B67-4E4F-A61E-789BE8876039}"/>
              </a:ext>
            </a:extLst>
          </p:cNvPr>
          <p:cNvSpPr txBox="1"/>
          <p:nvPr/>
        </p:nvSpPr>
        <p:spPr>
          <a:xfrm>
            <a:off x="1441849" y="1836064"/>
            <a:ext cx="6781802" cy="3539430"/>
          </a:xfrm>
          <a:prstGeom prst="rect">
            <a:avLst/>
          </a:prstGeom>
          <a:noFill/>
        </p:spPr>
        <p:txBody>
          <a:bodyPr wrap="square" rtlCol="0">
            <a:spAutoFit/>
          </a:bodyPr>
          <a:lstStyle/>
          <a:p>
            <a:pPr marL="285750" indent="-285750">
              <a:buFont typeface="Wingdings" panose="05000000000000000000" pitchFamily="2" charset="2"/>
              <a:buChar char="Ø"/>
            </a:pPr>
            <a:r>
              <a:rPr lang="tr-TR" sz="2800" b="1" dirty="0">
                <a:solidFill>
                  <a:srgbClr val="C00000"/>
                </a:solidFill>
              </a:rPr>
              <a:t>Denge; </a:t>
            </a:r>
            <a:r>
              <a:rPr lang="tr-TR" sz="2800" b="1" dirty="0"/>
              <a:t>koordinasyon kavramı içinde değerlendirilmektedir ve basitçe destek yüzeyi üzerinde vücut ağırlık merkezini koruma yeteneği olarak tanımlanır.</a:t>
            </a:r>
          </a:p>
          <a:p>
            <a:pPr marL="285750" indent="-285750">
              <a:buFont typeface="Wingdings" panose="05000000000000000000" pitchFamily="2" charset="2"/>
              <a:buChar char="Ø"/>
            </a:pPr>
            <a:r>
              <a:rPr lang="tr-TR" sz="2800" b="1" dirty="0">
                <a:solidFill>
                  <a:srgbClr val="C00000"/>
                </a:solidFill>
              </a:rPr>
              <a:t>VÜCUT AĞIRLIK MERKEZİ (VAM)</a:t>
            </a:r>
            <a:br>
              <a:rPr lang="tr-TR" sz="2800" b="1" dirty="0">
                <a:solidFill>
                  <a:srgbClr val="C00000"/>
                </a:solidFill>
              </a:rPr>
            </a:br>
            <a:r>
              <a:rPr lang="tr-TR" sz="2800" b="1" dirty="0">
                <a:solidFill>
                  <a:srgbClr val="C00000"/>
                </a:solidFill>
              </a:rPr>
              <a:t>S2 </a:t>
            </a:r>
            <a:r>
              <a:rPr lang="tr-TR" sz="2800" b="1" dirty="0" err="1">
                <a:solidFill>
                  <a:srgbClr val="C00000"/>
                </a:solidFill>
              </a:rPr>
              <a:t>ÖNÜ’dür</a:t>
            </a:r>
            <a:r>
              <a:rPr lang="tr-TR" sz="2800" b="1" dirty="0"/>
              <a:t>.</a:t>
            </a:r>
          </a:p>
          <a:p>
            <a:pPr marL="285750" indent="-285750">
              <a:buFont typeface="Wingdings" panose="05000000000000000000" pitchFamily="2" charset="2"/>
              <a:buChar char="Ø"/>
            </a:pPr>
            <a:r>
              <a:rPr lang="tr-TR" sz="2800" b="1" dirty="0"/>
              <a:t>Denge; statik denge ve statik veya dinamik denge olarak ayrılmaktadır.</a:t>
            </a:r>
          </a:p>
        </p:txBody>
      </p:sp>
      <p:pic>
        <p:nvPicPr>
          <p:cNvPr id="6" name="Resim 5">
            <a:extLst>
              <a:ext uri="{FF2B5EF4-FFF2-40B4-BE49-F238E27FC236}">
                <a16:creationId xmlns:a16="http://schemas.microsoft.com/office/drawing/2014/main" id="{98295910-63FE-498B-9BA3-2575F3E6366D}"/>
              </a:ext>
            </a:extLst>
          </p:cNvPr>
          <p:cNvPicPr>
            <a:picLocks noChangeAspect="1"/>
          </p:cNvPicPr>
          <p:nvPr/>
        </p:nvPicPr>
        <p:blipFill>
          <a:blip r:embed="rId2"/>
          <a:stretch>
            <a:fillRect/>
          </a:stretch>
        </p:blipFill>
        <p:spPr>
          <a:xfrm>
            <a:off x="8223651" y="2234992"/>
            <a:ext cx="3797264" cy="3251407"/>
          </a:xfrm>
          <a:prstGeom prst="rect">
            <a:avLst/>
          </a:prstGeom>
        </p:spPr>
      </p:pic>
    </p:spTree>
    <p:extLst>
      <p:ext uri="{BB962C8B-B14F-4D97-AF65-F5344CB8AC3E}">
        <p14:creationId xmlns:p14="http://schemas.microsoft.com/office/powerpoint/2010/main" val="3641091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E75B0A-6D4E-4429-8539-7B8B5117AA85}"/>
              </a:ext>
            </a:extLst>
          </p:cNvPr>
          <p:cNvSpPr>
            <a:spLocks noGrp="1"/>
          </p:cNvSpPr>
          <p:nvPr>
            <p:ph type="title"/>
          </p:nvPr>
        </p:nvSpPr>
        <p:spPr>
          <a:xfrm>
            <a:off x="1428041" y="263769"/>
            <a:ext cx="10018713" cy="1752599"/>
          </a:xfrm>
        </p:spPr>
        <p:txBody>
          <a:bodyPr/>
          <a:lstStyle/>
          <a:p>
            <a:r>
              <a:rPr lang="tr-TR" b="1" u="sng" dirty="0">
                <a:solidFill>
                  <a:srgbClr val="002060"/>
                </a:solidFill>
              </a:rPr>
              <a:t>EGZERSİZLERDE İZLENECEK YOL</a:t>
            </a:r>
          </a:p>
        </p:txBody>
      </p:sp>
      <p:sp>
        <p:nvSpPr>
          <p:cNvPr id="5" name="Ok: Dörtlü 4">
            <a:extLst>
              <a:ext uri="{FF2B5EF4-FFF2-40B4-BE49-F238E27FC236}">
                <a16:creationId xmlns:a16="http://schemas.microsoft.com/office/drawing/2014/main" id="{EB49C190-7E0F-4D0C-BB50-015E0D3EA98F}"/>
              </a:ext>
            </a:extLst>
          </p:cNvPr>
          <p:cNvSpPr/>
          <p:nvPr/>
        </p:nvSpPr>
        <p:spPr>
          <a:xfrm>
            <a:off x="4639822" y="2934899"/>
            <a:ext cx="3066757" cy="2461846"/>
          </a:xfrm>
          <a:prstGeom prst="quadArrow">
            <a:avLst/>
          </a:prstGeom>
          <a:solidFill>
            <a:schemeClr val="accent3">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18408EE2-C441-4439-ADAE-AE20480440C3}"/>
              </a:ext>
            </a:extLst>
          </p:cNvPr>
          <p:cNvSpPr txBox="1"/>
          <p:nvPr/>
        </p:nvSpPr>
        <p:spPr>
          <a:xfrm>
            <a:off x="4736379" y="2247425"/>
            <a:ext cx="3402035" cy="400110"/>
          </a:xfrm>
          <a:prstGeom prst="rect">
            <a:avLst/>
          </a:prstGeom>
          <a:noFill/>
        </p:spPr>
        <p:txBody>
          <a:bodyPr wrap="square" rtlCol="0">
            <a:spAutoFit/>
          </a:bodyPr>
          <a:lstStyle/>
          <a:p>
            <a:r>
              <a:rPr lang="tr-TR" sz="2000" b="1" dirty="0"/>
              <a:t>STATİK-GÖZLER AÇIK</a:t>
            </a:r>
          </a:p>
        </p:txBody>
      </p:sp>
      <p:sp>
        <p:nvSpPr>
          <p:cNvPr id="10" name="Metin kutusu 9">
            <a:extLst>
              <a:ext uri="{FF2B5EF4-FFF2-40B4-BE49-F238E27FC236}">
                <a16:creationId xmlns:a16="http://schemas.microsoft.com/office/drawing/2014/main" id="{31F26DC6-1F26-4EE0-8A76-42C585A99199}"/>
              </a:ext>
            </a:extLst>
          </p:cNvPr>
          <p:cNvSpPr txBox="1"/>
          <p:nvPr/>
        </p:nvSpPr>
        <p:spPr>
          <a:xfrm>
            <a:off x="7947904" y="3948856"/>
            <a:ext cx="4244096" cy="400110"/>
          </a:xfrm>
          <a:prstGeom prst="rect">
            <a:avLst/>
          </a:prstGeom>
          <a:noFill/>
        </p:spPr>
        <p:txBody>
          <a:bodyPr wrap="square" rtlCol="0">
            <a:spAutoFit/>
          </a:bodyPr>
          <a:lstStyle/>
          <a:p>
            <a:r>
              <a:rPr lang="tr-TR" sz="2000" b="1" dirty="0"/>
              <a:t>STATİK-GÖZLER KAPALI</a:t>
            </a:r>
          </a:p>
        </p:txBody>
      </p:sp>
      <p:sp>
        <p:nvSpPr>
          <p:cNvPr id="11" name="Metin kutusu 10">
            <a:extLst>
              <a:ext uri="{FF2B5EF4-FFF2-40B4-BE49-F238E27FC236}">
                <a16:creationId xmlns:a16="http://schemas.microsoft.com/office/drawing/2014/main" id="{5E2E61AF-0812-483D-AA33-167DFF3D001C}"/>
              </a:ext>
            </a:extLst>
          </p:cNvPr>
          <p:cNvSpPr txBox="1"/>
          <p:nvPr/>
        </p:nvSpPr>
        <p:spPr>
          <a:xfrm>
            <a:off x="4782098" y="5621626"/>
            <a:ext cx="3310596" cy="400110"/>
          </a:xfrm>
          <a:prstGeom prst="rect">
            <a:avLst/>
          </a:prstGeom>
          <a:noFill/>
        </p:spPr>
        <p:txBody>
          <a:bodyPr wrap="square" rtlCol="0">
            <a:spAutoFit/>
          </a:bodyPr>
          <a:lstStyle/>
          <a:p>
            <a:r>
              <a:rPr lang="tr-TR" sz="2000" b="1" dirty="0"/>
              <a:t>DİNAMİK-GÖZLER AÇIK</a:t>
            </a:r>
          </a:p>
        </p:txBody>
      </p:sp>
      <p:sp>
        <p:nvSpPr>
          <p:cNvPr id="12" name="Metin kutusu 11">
            <a:extLst>
              <a:ext uri="{FF2B5EF4-FFF2-40B4-BE49-F238E27FC236}">
                <a16:creationId xmlns:a16="http://schemas.microsoft.com/office/drawing/2014/main" id="{4F6B6FF4-F124-4851-89A2-E9689F5EAB6F}"/>
              </a:ext>
            </a:extLst>
          </p:cNvPr>
          <p:cNvSpPr txBox="1"/>
          <p:nvPr/>
        </p:nvSpPr>
        <p:spPr>
          <a:xfrm>
            <a:off x="1268863" y="3994165"/>
            <a:ext cx="3467516" cy="400110"/>
          </a:xfrm>
          <a:prstGeom prst="rect">
            <a:avLst/>
          </a:prstGeom>
          <a:noFill/>
        </p:spPr>
        <p:txBody>
          <a:bodyPr wrap="square" rtlCol="0">
            <a:spAutoFit/>
          </a:bodyPr>
          <a:lstStyle/>
          <a:p>
            <a:r>
              <a:rPr lang="tr-TR" sz="2000" b="1" dirty="0"/>
              <a:t>DİNAMİK –GÖZLER KAPALI</a:t>
            </a:r>
          </a:p>
        </p:txBody>
      </p:sp>
    </p:spTree>
    <p:extLst>
      <p:ext uri="{BB962C8B-B14F-4D97-AF65-F5344CB8AC3E}">
        <p14:creationId xmlns:p14="http://schemas.microsoft.com/office/powerpoint/2010/main" val="276119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191371" y="616638"/>
            <a:ext cx="7488832" cy="2554545"/>
          </a:xfrm>
          <a:prstGeom prst="rect">
            <a:avLst/>
          </a:prstGeom>
        </p:spPr>
        <p:txBody>
          <a:bodyPr wrap="square">
            <a:spAutoFit/>
          </a:bodyPr>
          <a:lstStyle/>
          <a:p>
            <a:r>
              <a:rPr lang="tr-TR" sz="2000" b="1" dirty="0">
                <a:solidFill>
                  <a:srgbClr val="FF0000"/>
                </a:solidFill>
              </a:rPr>
              <a:t>●</a:t>
            </a:r>
            <a:r>
              <a:rPr lang="tr-TR" sz="2000" b="1" dirty="0"/>
              <a:t> Önce destekli daha sonra desteksiz olarak yatak kenarında oturtulur. </a:t>
            </a:r>
          </a:p>
          <a:p>
            <a:endParaRPr lang="tr-TR" sz="2000" b="1" dirty="0"/>
          </a:p>
          <a:p>
            <a:r>
              <a:rPr lang="tr-TR" sz="2000" b="1" dirty="0">
                <a:solidFill>
                  <a:srgbClr val="FF0000"/>
                </a:solidFill>
              </a:rPr>
              <a:t>●</a:t>
            </a:r>
            <a:r>
              <a:rPr lang="tr-TR" sz="2000" b="1" dirty="0"/>
              <a:t> Terapist tarafından ani ve hafifçe denge bozularak dik durma ve pozisyon duyusu yeniden kazandırılmaya çalışılır. </a:t>
            </a:r>
          </a:p>
          <a:p>
            <a:endParaRPr lang="tr-TR" sz="2000" b="1" dirty="0"/>
          </a:p>
          <a:p>
            <a:r>
              <a:rPr lang="tr-TR" sz="2000" b="1" dirty="0">
                <a:solidFill>
                  <a:srgbClr val="FF0000"/>
                </a:solidFill>
              </a:rPr>
              <a:t>● </a:t>
            </a:r>
            <a:r>
              <a:rPr lang="tr-TR" sz="2000" b="1" dirty="0"/>
              <a:t>Met üzerinde uzun oturma pozisyonunda ve dizüstü pozisyonda destekli ve desteksiz denge egzersizi yaptırılır.</a:t>
            </a:r>
          </a:p>
        </p:txBody>
      </p:sp>
      <p:sp>
        <p:nvSpPr>
          <p:cNvPr id="3" name="2 Dikdörtgen"/>
          <p:cNvSpPr/>
          <p:nvPr/>
        </p:nvSpPr>
        <p:spPr>
          <a:xfrm>
            <a:off x="2191371" y="3171183"/>
            <a:ext cx="7200800" cy="2554545"/>
          </a:xfrm>
          <a:prstGeom prst="rect">
            <a:avLst/>
          </a:prstGeom>
        </p:spPr>
        <p:txBody>
          <a:bodyPr wrap="square">
            <a:spAutoFit/>
          </a:bodyPr>
          <a:lstStyle/>
          <a:p>
            <a:r>
              <a:rPr lang="tr-TR" sz="2000" b="1" dirty="0">
                <a:solidFill>
                  <a:srgbClr val="FF0000"/>
                </a:solidFill>
              </a:rPr>
              <a:t>●</a:t>
            </a:r>
            <a:r>
              <a:rPr lang="tr-TR" sz="2000" b="1" dirty="0"/>
              <a:t> Dik pozisyonda oturabilir pozisyona gelince paralel barda ayakta durma ve yürüme </a:t>
            </a:r>
            <a:r>
              <a:rPr lang="tr-TR" sz="2000" b="1" dirty="0" err="1"/>
              <a:t>egz</a:t>
            </a:r>
            <a:r>
              <a:rPr lang="tr-TR" sz="2000" b="1" dirty="0"/>
              <a:t> geçilir. </a:t>
            </a:r>
          </a:p>
          <a:p>
            <a:r>
              <a:rPr lang="tr-TR" sz="2000" b="1" dirty="0">
                <a:solidFill>
                  <a:srgbClr val="FF0000"/>
                </a:solidFill>
              </a:rPr>
              <a:t>●</a:t>
            </a:r>
            <a:r>
              <a:rPr lang="tr-TR" sz="2000" b="1" dirty="0"/>
              <a:t> Son aşamada koltuk değnekleri ile yürütülür.</a:t>
            </a:r>
          </a:p>
          <a:p>
            <a:r>
              <a:rPr lang="tr-TR" sz="2000" b="1" dirty="0">
                <a:solidFill>
                  <a:srgbClr val="FF0000"/>
                </a:solidFill>
              </a:rPr>
              <a:t>●</a:t>
            </a:r>
            <a:r>
              <a:rPr lang="tr-TR" sz="2000" b="1" dirty="0"/>
              <a:t> Oturma dengesi: gövde </a:t>
            </a:r>
            <a:r>
              <a:rPr lang="tr-TR" sz="2000" b="1" dirty="0" err="1"/>
              <a:t>stabilitesi</a:t>
            </a:r>
            <a:r>
              <a:rPr lang="tr-TR" sz="2000" b="1" dirty="0"/>
              <a:t> ve ağırlık aktarımını sağlamak amacıyla </a:t>
            </a:r>
          </a:p>
          <a:p>
            <a:r>
              <a:rPr lang="tr-TR" sz="2000" b="1" dirty="0"/>
              <a:t>sandalye, masa, köpükten silindirler, köpük şilteler ya da tedavi topları gibi stabil veya stabil olmayan yüzeylerde denge eğitimi verilir.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351584" y="2060848"/>
            <a:ext cx="6840760" cy="1815882"/>
          </a:xfrm>
          <a:prstGeom prst="rect">
            <a:avLst/>
          </a:prstGeom>
        </p:spPr>
        <p:txBody>
          <a:bodyPr wrap="square">
            <a:spAutoFit/>
          </a:bodyPr>
          <a:lstStyle/>
          <a:p>
            <a:endParaRPr lang="tr-TR" sz="2000" dirty="0"/>
          </a:p>
          <a:p>
            <a:r>
              <a:rPr lang="tr-TR" sz="2000" dirty="0"/>
              <a:t> </a:t>
            </a:r>
          </a:p>
          <a:p>
            <a:endParaRPr lang="tr-TR" dirty="0"/>
          </a:p>
          <a:p>
            <a:endParaRPr lang="tr-TR" dirty="0"/>
          </a:p>
          <a:p>
            <a:endParaRPr lang="tr-TR" dirty="0"/>
          </a:p>
          <a:p>
            <a:endParaRPr lang="tr-TR" dirty="0"/>
          </a:p>
        </p:txBody>
      </p:sp>
      <p:sp>
        <p:nvSpPr>
          <p:cNvPr id="3" name="2 Dikdörtgen"/>
          <p:cNvSpPr/>
          <p:nvPr/>
        </p:nvSpPr>
        <p:spPr>
          <a:xfrm>
            <a:off x="2566894" y="2875002"/>
            <a:ext cx="6983348" cy="1446550"/>
          </a:xfrm>
          <a:prstGeom prst="rect">
            <a:avLst/>
          </a:prstGeom>
        </p:spPr>
        <p:txBody>
          <a:bodyPr wrap="square">
            <a:spAutoFit/>
          </a:bodyPr>
          <a:lstStyle/>
          <a:p>
            <a:r>
              <a:rPr lang="tr-TR" sz="2000" b="1" dirty="0">
                <a:solidFill>
                  <a:srgbClr val="FF0000"/>
                </a:solidFill>
              </a:rPr>
              <a:t>●</a:t>
            </a:r>
            <a:r>
              <a:rPr lang="tr-TR" sz="2000" b="1" dirty="0"/>
              <a:t> </a:t>
            </a:r>
            <a:r>
              <a:rPr lang="tr-TR" sz="2200" b="1" dirty="0"/>
              <a:t>Statik denge sağlandıktan sonra dinamik denge üzerinde durulur. Ayakta ağırlık aktarımı egzersizleri, elde ağırlık taşıma gibi duyusal girdileri arttıran yöntemler kullanılır. </a:t>
            </a:r>
          </a:p>
        </p:txBody>
      </p:sp>
      <p:sp>
        <p:nvSpPr>
          <p:cNvPr id="4" name="3 Dikdörtgen"/>
          <p:cNvSpPr/>
          <p:nvPr/>
        </p:nvSpPr>
        <p:spPr>
          <a:xfrm>
            <a:off x="2566894" y="722020"/>
            <a:ext cx="6840760" cy="2123658"/>
          </a:xfrm>
          <a:prstGeom prst="rect">
            <a:avLst/>
          </a:prstGeom>
        </p:spPr>
        <p:txBody>
          <a:bodyPr wrap="square">
            <a:spAutoFit/>
          </a:bodyPr>
          <a:lstStyle/>
          <a:p>
            <a:r>
              <a:rPr lang="tr-TR" sz="2000" dirty="0">
                <a:solidFill>
                  <a:srgbClr val="FF0000"/>
                </a:solidFill>
              </a:rPr>
              <a:t>●</a:t>
            </a:r>
            <a:r>
              <a:rPr lang="tr-TR" sz="2000" dirty="0"/>
              <a:t> </a:t>
            </a:r>
            <a:r>
              <a:rPr lang="tr-TR" sz="2200" b="1" dirty="0"/>
              <a:t>Denge sorunu yaratan sadece kas zayıflığı ise kısa sürede kas kuvvetinin artışı ile düzelme sağlanır. </a:t>
            </a:r>
          </a:p>
          <a:p>
            <a:r>
              <a:rPr lang="tr-TR" sz="2200" b="1" dirty="0">
                <a:solidFill>
                  <a:srgbClr val="FF0000"/>
                </a:solidFill>
              </a:rPr>
              <a:t>● </a:t>
            </a:r>
            <a:r>
              <a:rPr lang="tr-TR" sz="2200" b="1" dirty="0"/>
              <a:t>Ancak nörolojik bozukluk söz konusu ise </a:t>
            </a:r>
            <a:r>
              <a:rPr lang="tr-TR" sz="2200" b="1" dirty="0" err="1"/>
              <a:t>periferal</a:t>
            </a:r>
            <a:r>
              <a:rPr lang="tr-TR" sz="2200" b="1" dirty="0"/>
              <a:t> girdilerin etkilenmesi ile daha yavaş gelişme kaydedilir. Bu durumda ayna kullanımı (görsel uyarı), sözel uyarı gibi yöntemler mutlaka kullanılmalıdır. </a:t>
            </a:r>
          </a:p>
        </p:txBody>
      </p:sp>
      <p:pic>
        <p:nvPicPr>
          <p:cNvPr id="5" name="Resim 4">
            <a:extLst>
              <a:ext uri="{FF2B5EF4-FFF2-40B4-BE49-F238E27FC236}">
                <a16:creationId xmlns:a16="http://schemas.microsoft.com/office/drawing/2014/main" id="{6A44B409-1EC5-456D-8D59-4D53222F1BCD}"/>
              </a:ext>
            </a:extLst>
          </p:cNvPr>
          <p:cNvPicPr>
            <a:picLocks noChangeAspect="1"/>
          </p:cNvPicPr>
          <p:nvPr/>
        </p:nvPicPr>
        <p:blipFill>
          <a:blip r:embed="rId2"/>
          <a:stretch>
            <a:fillRect/>
          </a:stretch>
        </p:blipFill>
        <p:spPr>
          <a:xfrm>
            <a:off x="3808189" y="4321552"/>
            <a:ext cx="3927549" cy="23800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F0A3C5-2841-4AAC-AF40-A1D0912D8CFC}"/>
              </a:ext>
            </a:extLst>
          </p:cNvPr>
          <p:cNvSpPr>
            <a:spLocks noGrp="1"/>
          </p:cNvSpPr>
          <p:nvPr>
            <p:ph type="title"/>
          </p:nvPr>
        </p:nvSpPr>
        <p:spPr>
          <a:xfrm>
            <a:off x="2783632" y="2593182"/>
            <a:ext cx="6798734" cy="1303867"/>
          </a:xfrm>
        </p:spPr>
        <p:txBody>
          <a:bodyPr/>
          <a:lstStyle/>
          <a:p>
            <a:r>
              <a:rPr lang="tr-TR" dirty="0">
                <a:solidFill>
                  <a:srgbClr val="002060"/>
                </a:solidFill>
              </a:rPr>
              <a:t>DENGE EGZERSİZLERİ</a:t>
            </a:r>
          </a:p>
        </p:txBody>
      </p:sp>
      <p:cxnSp>
        <p:nvCxnSpPr>
          <p:cNvPr id="6" name="Düz Bağlayıcı 5">
            <a:extLst>
              <a:ext uri="{FF2B5EF4-FFF2-40B4-BE49-F238E27FC236}">
                <a16:creationId xmlns:a16="http://schemas.microsoft.com/office/drawing/2014/main" id="{A08E68D5-B219-4631-83AD-9711195E8285}"/>
              </a:ext>
            </a:extLst>
          </p:cNvPr>
          <p:cNvCxnSpPr>
            <a:cxnSpLocks/>
          </p:cNvCxnSpPr>
          <p:nvPr/>
        </p:nvCxnSpPr>
        <p:spPr>
          <a:xfrm>
            <a:off x="2783632" y="3861048"/>
            <a:ext cx="6611164" cy="36000"/>
          </a:xfrm>
          <a:prstGeom prst="line">
            <a:avLst/>
          </a:prstGeom>
          <a:ln w="2222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Düz Bağlayıcı 8">
            <a:extLst>
              <a:ext uri="{FF2B5EF4-FFF2-40B4-BE49-F238E27FC236}">
                <a16:creationId xmlns:a16="http://schemas.microsoft.com/office/drawing/2014/main" id="{103D6D93-CD97-418C-B454-C92C3624BE97}"/>
              </a:ext>
            </a:extLst>
          </p:cNvPr>
          <p:cNvCxnSpPr/>
          <p:nvPr/>
        </p:nvCxnSpPr>
        <p:spPr>
          <a:xfrm>
            <a:off x="2776846" y="2564904"/>
            <a:ext cx="6624736"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273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5E91527-9F08-400D-8928-B1F5451FEE4C}"/>
              </a:ext>
            </a:extLst>
          </p:cNvPr>
          <p:cNvSpPr>
            <a:spLocks noGrp="1"/>
          </p:cNvSpPr>
          <p:nvPr>
            <p:ph idx="1"/>
          </p:nvPr>
        </p:nvSpPr>
        <p:spPr>
          <a:xfrm>
            <a:off x="2567608" y="1484785"/>
            <a:ext cx="7215792" cy="3444997"/>
          </a:xfrm>
        </p:spPr>
        <p:txBody>
          <a:bodyPr>
            <a:normAutofit/>
          </a:bodyPr>
          <a:lstStyle/>
          <a:p>
            <a:pPr>
              <a:buClr>
                <a:srgbClr val="FF0000"/>
              </a:buClr>
              <a:buFont typeface="Wingdings" panose="05000000000000000000" pitchFamily="2" charset="2"/>
              <a:buChar char="v"/>
            </a:pPr>
            <a:r>
              <a:rPr lang="tr-TR" dirty="0">
                <a:solidFill>
                  <a:schemeClr val="tx2">
                    <a:lumMod val="25000"/>
                  </a:schemeClr>
                </a:solidFill>
              </a:rPr>
              <a:t>Denge egzersizleri denge bozukluğu görülen ve düşme riskinin arttığı çeşitli hastalık ve sorunlarda önerilebilir.</a:t>
            </a:r>
          </a:p>
          <a:p>
            <a:pPr>
              <a:buClr>
                <a:srgbClr val="FF0000"/>
              </a:buClr>
              <a:buFont typeface="Wingdings" panose="05000000000000000000" pitchFamily="2" charset="2"/>
              <a:buChar char="v"/>
            </a:pPr>
            <a:r>
              <a:rPr lang="tr-TR" dirty="0"/>
              <a:t>Düşmeler kafa travması, kalça kırığı, yaralanma gibi ciddi sonuçlara yol açabilir.</a:t>
            </a:r>
          </a:p>
          <a:p>
            <a:pPr>
              <a:buClr>
                <a:srgbClr val="FF0000"/>
              </a:buClr>
              <a:buFont typeface="Wingdings" panose="05000000000000000000" pitchFamily="2" charset="2"/>
              <a:buChar char="v"/>
            </a:pPr>
            <a:r>
              <a:rPr lang="tr-TR" dirty="0"/>
              <a:t>Denge egzersizleri dengeyi iyileştirerek düşme riskini azaltır.</a:t>
            </a:r>
          </a:p>
          <a:p>
            <a:endParaRPr lang="tr-TR" dirty="0"/>
          </a:p>
        </p:txBody>
      </p:sp>
    </p:spTree>
    <p:extLst>
      <p:ext uri="{BB962C8B-B14F-4D97-AF65-F5344CB8AC3E}">
        <p14:creationId xmlns:p14="http://schemas.microsoft.com/office/powerpoint/2010/main" val="113882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9EF935-A3A0-451A-800A-A140559CD8D4}"/>
              </a:ext>
            </a:extLst>
          </p:cNvPr>
          <p:cNvSpPr>
            <a:spLocks noGrp="1"/>
          </p:cNvSpPr>
          <p:nvPr>
            <p:ph type="title"/>
          </p:nvPr>
        </p:nvSpPr>
        <p:spPr/>
        <p:txBody>
          <a:bodyPr/>
          <a:lstStyle/>
          <a:p>
            <a:r>
              <a:rPr lang="tr-TR" b="1" dirty="0">
                <a:solidFill>
                  <a:srgbClr val="002060"/>
                </a:solidFill>
              </a:rPr>
              <a:t>DENGE EGZERSİZLERİ</a:t>
            </a:r>
          </a:p>
        </p:txBody>
      </p:sp>
      <p:sp>
        <p:nvSpPr>
          <p:cNvPr id="3" name="İçerik Yer Tutucusu 2">
            <a:extLst>
              <a:ext uri="{FF2B5EF4-FFF2-40B4-BE49-F238E27FC236}">
                <a16:creationId xmlns:a16="http://schemas.microsoft.com/office/drawing/2014/main" id="{5BABC931-F9C7-4C78-B526-AC0BAEFB54A6}"/>
              </a:ext>
            </a:extLst>
          </p:cNvPr>
          <p:cNvSpPr>
            <a:spLocks noGrp="1"/>
          </p:cNvSpPr>
          <p:nvPr>
            <p:ph idx="1"/>
          </p:nvPr>
        </p:nvSpPr>
        <p:spPr>
          <a:xfrm>
            <a:off x="1772530" y="1941342"/>
            <a:ext cx="10208796" cy="3455963"/>
          </a:xfrm>
        </p:spPr>
        <p:txBody>
          <a:bodyPr/>
          <a:lstStyle/>
          <a:p>
            <a:pPr marL="0" indent="0">
              <a:buNone/>
            </a:pPr>
            <a:r>
              <a:rPr lang="tr-TR" dirty="0">
                <a:solidFill>
                  <a:srgbClr val="C00000"/>
                </a:solidFill>
              </a:rPr>
              <a:t>RESİPROKAL HAREKETLER</a:t>
            </a:r>
          </a:p>
          <a:p>
            <a:r>
              <a:rPr lang="tr-TR" dirty="0"/>
              <a:t>Zıt hareketler </a:t>
            </a:r>
          </a:p>
          <a:p>
            <a:r>
              <a:rPr lang="tr-TR" dirty="0"/>
              <a:t> Oturup el çırpma </a:t>
            </a:r>
          </a:p>
          <a:p>
            <a:r>
              <a:rPr lang="tr-TR" dirty="0"/>
              <a:t> Zıt uzanma </a:t>
            </a:r>
          </a:p>
          <a:p>
            <a:r>
              <a:rPr lang="tr-TR" dirty="0"/>
              <a:t> Ayakta çapraz kol bacak açma</a:t>
            </a:r>
          </a:p>
        </p:txBody>
      </p:sp>
    </p:spTree>
    <p:extLst>
      <p:ext uri="{BB962C8B-B14F-4D97-AF65-F5344CB8AC3E}">
        <p14:creationId xmlns:p14="http://schemas.microsoft.com/office/powerpoint/2010/main" val="25466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44B00CF-8666-4813-BFB0-C0929D54A46B}"/>
              </a:ext>
            </a:extLst>
          </p:cNvPr>
          <p:cNvSpPr>
            <a:spLocks noGrp="1"/>
          </p:cNvSpPr>
          <p:nvPr>
            <p:ph idx="1"/>
          </p:nvPr>
        </p:nvSpPr>
        <p:spPr>
          <a:xfrm>
            <a:off x="1532319" y="548680"/>
            <a:ext cx="5688632" cy="5760640"/>
          </a:xfrm>
        </p:spPr>
        <p:txBody>
          <a:bodyPr>
            <a:normAutofit lnSpcReduction="10000"/>
          </a:bodyPr>
          <a:lstStyle/>
          <a:p>
            <a:pPr marL="0" indent="0">
              <a:buNone/>
            </a:pPr>
            <a:r>
              <a:rPr lang="tr-TR" sz="1600" b="1" dirty="0"/>
              <a:t>             -</a:t>
            </a:r>
            <a:r>
              <a:rPr lang="tr-TR" sz="1800" b="1" dirty="0">
                <a:solidFill>
                  <a:srgbClr val="C00000"/>
                </a:solidFill>
                <a:latin typeface="Arial" panose="020B0604020202020204" pitchFamily="34" charset="0"/>
                <a:cs typeface="Arial" panose="020B0604020202020204" pitchFamily="34" charset="0"/>
              </a:rPr>
              <a:t>Ayakta Denge Egzersizleri </a:t>
            </a:r>
          </a:p>
          <a:p>
            <a:r>
              <a:rPr lang="tr-TR" sz="1600" b="1" dirty="0">
                <a:latin typeface="Arial" panose="020B0604020202020204" pitchFamily="34" charset="0"/>
                <a:cs typeface="Arial" panose="020B0604020202020204" pitchFamily="34" charset="0"/>
              </a:rPr>
              <a:t>-Normal destek yüzeyinde denge eğitimi </a:t>
            </a:r>
          </a:p>
          <a:p>
            <a:r>
              <a:rPr lang="tr-TR" sz="1600" b="1" dirty="0">
                <a:latin typeface="Arial" panose="020B0604020202020204" pitchFamily="34" charset="0"/>
                <a:cs typeface="Arial" panose="020B0604020202020204" pitchFamily="34" charset="0"/>
              </a:rPr>
              <a:t>-Önce omuzdan sonra pelvisten; </a:t>
            </a:r>
          </a:p>
          <a:p>
            <a:r>
              <a:rPr lang="tr-TR" sz="1600" b="1" dirty="0">
                <a:latin typeface="Arial" panose="020B0604020202020204" pitchFamily="34" charset="0"/>
                <a:cs typeface="Arial" panose="020B0604020202020204" pitchFamily="34" charset="0"/>
              </a:rPr>
              <a:t>-Gözler açık, yarı otomatik </a:t>
            </a:r>
          </a:p>
          <a:p>
            <a:r>
              <a:rPr lang="tr-TR" sz="1600" b="1" dirty="0">
                <a:latin typeface="Arial" panose="020B0604020202020204" pitchFamily="34" charset="0"/>
                <a:cs typeface="Arial" panose="020B0604020202020204" pitchFamily="34" charset="0"/>
              </a:rPr>
              <a:t>-Gözler kapalı, yarı otomatik </a:t>
            </a:r>
          </a:p>
          <a:p>
            <a:r>
              <a:rPr lang="tr-TR" sz="1600" b="1" dirty="0">
                <a:latin typeface="Arial" panose="020B0604020202020204" pitchFamily="34" charset="0"/>
                <a:cs typeface="Arial" panose="020B0604020202020204" pitchFamily="34" charset="0"/>
              </a:rPr>
              <a:t>-Gözler açık, tam otomatik </a:t>
            </a:r>
          </a:p>
          <a:p>
            <a:r>
              <a:rPr lang="tr-TR" sz="1600" b="1" dirty="0">
                <a:latin typeface="Arial" panose="020B0604020202020204" pitchFamily="34" charset="0"/>
                <a:cs typeface="Arial" panose="020B0604020202020204" pitchFamily="34" charset="0"/>
              </a:rPr>
              <a:t>-Gözler kapalı, tam otomatik</a:t>
            </a:r>
          </a:p>
          <a:p>
            <a:r>
              <a:rPr lang="tr-TR" sz="1600" b="1" dirty="0">
                <a:latin typeface="Arial" panose="020B0604020202020204" pitchFamily="34" charset="0"/>
                <a:cs typeface="Arial" panose="020B0604020202020204" pitchFamily="34" charset="0"/>
              </a:rPr>
              <a:t>-Kol pozisyonları değiştirilerek denge </a:t>
            </a:r>
          </a:p>
          <a:p>
            <a:r>
              <a:rPr lang="tr-TR" sz="1600" b="1" dirty="0">
                <a:latin typeface="Arial" panose="020B0604020202020204" pitchFamily="34" charset="0"/>
                <a:cs typeface="Arial" panose="020B0604020202020204" pitchFamily="34" charset="0"/>
              </a:rPr>
              <a:t>-Destek yüzeyini daraltıp ayakları bitişik denge eğitimi </a:t>
            </a:r>
          </a:p>
          <a:p>
            <a:r>
              <a:rPr lang="tr-TR" sz="1600" b="1" dirty="0">
                <a:latin typeface="Arial" panose="020B0604020202020204" pitchFamily="34" charset="0"/>
                <a:cs typeface="Arial" panose="020B0604020202020204" pitchFamily="34" charset="0"/>
              </a:rPr>
              <a:t>-Bir ayak önde denge eğitimi (tendom duruşu) Önce durması sağlanır, başını sağa-sola sallar.(önce gözler açık, sonra kapalı) </a:t>
            </a:r>
          </a:p>
          <a:p>
            <a:r>
              <a:rPr lang="tr-TR" sz="1600" b="1" dirty="0">
                <a:latin typeface="Arial" panose="020B0604020202020204" pitchFamily="34" charset="0"/>
                <a:cs typeface="Arial" panose="020B0604020202020204" pitchFamily="34" charset="0"/>
              </a:rPr>
              <a:t>-Tek ayak üzerinde durmada denge eğitimi </a:t>
            </a:r>
          </a:p>
          <a:p>
            <a:r>
              <a:rPr lang="tr-TR" sz="1600" b="1" dirty="0">
                <a:latin typeface="Arial" panose="020B0604020202020204" pitchFamily="34" charset="0"/>
                <a:cs typeface="Arial" panose="020B0604020202020204" pitchFamily="34" charset="0"/>
              </a:rPr>
              <a:t>-Ayakta duramıyorsa önce paralel bar içinde çalışılır. </a:t>
            </a:r>
          </a:p>
          <a:p>
            <a:r>
              <a:rPr lang="tr-TR" sz="1600" b="1" dirty="0">
                <a:latin typeface="Arial" panose="020B0604020202020204" pitchFamily="34" charset="0"/>
                <a:cs typeface="Arial" panose="020B0604020202020204" pitchFamily="34" charset="0"/>
              </a:rPr>
              <a:t>-Tutarken denge </a:t>
            </a:r>
          </a:p>
          <a:p>
            <a:r>
              <a:rPr lang="tr-TR" sz="1600" b="1" dirty="0">
                <a:latin typeface="Arial" panose="020B0604020202020204" pitchFamily="34" charset="0"/>
                <a:cs typeface="Arial" panose="020B0604020202020204" pitchFamily="34" charset="0"/>
              </a:rPr>
              <a:t>-Tek elle tutarken denge eğitimi </a:t>
            </a:r>
          </a:p>
          <a:p>
            <a:r>
              <a:rPr lang="tr-TR" sz="1600" b="1" dirty="0">
                <a:latin typeface="Arial" panose="020B0604020202020204" pitchFamily="34" charset="0"/>
                <a:cs typeface="Arial" panose="020B0604020202020204" pitchFamily="34" charset="0"/>
              </a:rPr>
              <a:t>-Elleri bırakıp bar içinde denge eğitimi</a:t>
            </a:r>
          </a:p>
        </p:txBody>
      </p:sp>
      <p:pic>
        <p:nvPicPr>
          <p:cNvPr id="2" name="Resim 1">
            <a:extLst>
              <a:ext uri="{FF2B5EF4-FFF2-40B4-BE49-F238E27FC236}">
                <a16:creationId xmlns:a16="http://schemas.microsoft.com/office/drawing/2014/main" id="{8C38B3B4-A411-46F7-AC78-C7B97E55AD76}"/>
              </a:ext>
            </a:extLst>
          </p:cNvPr>
          <p:cNvPicPr>
            <a:picLocks noChangeAspect="1"/>
          </p:cNvPicPr>
          <p:nvPr/>
        </p:nvPicPr>
        <p:blipFill>
          <a:blip r:embed="rId2"/>
          <a:stretch>
            <a:fillRect/>
          </a:stretch>
        </p:blipFill>
        <p:spPr>
          <a:xfrm>
            <a:off x="7751298" y="2369959"/>
            <a:ext cx="4332849" cy="2041439"/>
          </a:xfrm>
          <a:prstGeom prst="rect">
            <a:avLst/>
          </a:prstGeom>
        </p:spPr>
      </p:pic>
    </p:spTree>
    <p:extLst>
      <p:ext uri="{BB962C8B-B14F-4D97-AF65-F5344CB8AC3E}">
        <p14:creationId xmlns:p14="http://schemas.microsoft.com/office/powerpoint/2010/main" val="1680979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7459D53-7E3C-4CBF-B0D4-E2D3F59787B9}"/>
              </a:ext>
            </a:extLst>
          </p:cNvPr>
          <p:cNvSpPr>
            <a:spLocks noGrp="1"/>
          </p:cNvSpPr>
          <p:nvPr>
            <p:ph idx="1"/>
          </p:nvPr>
        </p:nvSpPr>
        <p:spPr>
          <a:xfrm>
            <a:off x="3442220" y="438056"/>
            <a:ext cx="6798736" cy="3444997"/>
          </a:xfrm>
        </p:spPr>
        <p:txBody>
          <a:bodyPr/>
          <a:lstStyle/>
          <a:p>
            <a:pPr marL="0" indent="0">
              <a:buNone/>
            </a:pPr>
            <a:r>
              <a:rPr lang="tr-TR" sz="2600" dirty="0">
                <a:solidFill>
                  <a:srgbClr val="C00000"/>
                </a:solidFill>
              </a:rPr>
              <a:t>Dinamik Denge Eğitimi </a:t>
            </a:r>
          </a:p>
          <a:p>
            <a:r>
              <a:rPr lang="tr-TR" b="1" dirty="0"/>
              <a:t> Denge tahtasında durma (proprioceptif duyu geliştirir) </a:t>
            </a:r>
          </a:p>
          <a:p>
            <a:r>
              <a:rPr lang="tr-TR" b="1" dirty="0" err="1"/>
              <a:t>Mediolateral</a:t>
            </a:r>
            <a:r>
              <a:rPr lang="tr-TR" b="1" dirty="0"/>
              <a:t> denge geliştirme </a:t>
            </a:r>
          </a:p>
          <a:p>
            <a:r>
              <a:rPr lang="tr-TR" b="1" dirty="0" err="1"/>
              <a:t>Anterior</a:t>
            </a:r>
            <a:r>
              <a:rPr lang="tr-TR" b="1" dirty="0"/>
              <a:t> yönde denge eğitimi</a:t>
            </a:r>
          </a:p>
        </p:txBody>
      </p:sp>
      <p:pic>
        <p:nvPicPr>
          <p:cNvPr id="2" name="Resim 1">
            <a:extLst>
              <a:ext uri="{FF2B5EF4-FFF2-40B4-BE49-F238E27FC236}">
                <a16:creationId xmlns:a16="http://schemas.microsoft.com/office/drawing/2014/main" id="{879CC3E4-068A-4C2F-9D72-9A2C5FE31F68}"/>
              </a:ext>
            </a:extLst>
          </p:cNvPr>
          <p:cNvPicPr>
            <a:picLocks noChangeAspect="1"/>
          </p:cNvPicPr>
          <p:nvPr/>
        </p:nvPicPr>
        <p:blipFill>
          <a:blip r:embed="rId2"/>
          <a:stretch>
            <a:fillRect/>
          </a:stretch>
        </p:blipFill>
        <p:spPr>
          <a:xfrm>
            <a:off x="3967249" y="3643902"/>
            <a:ext cx="4605181" cy="2974947"/>
          </a:xfrm>
          <a:prstGeom prst="rect">
            <a:avLst/>
          </a:prstGeom>
        </p:spPr>
      </p:pic>
    </p:spTree>
    <p:extLst>
      <p:ext uri="{BB962C8B-B14F-4D97-AF65-F5344CB8AC3E}">
        <p14:creationId xmlns:p14="http://schemas.microsoft.com/office/powerpoint/2010/main" val="126653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4F0C73-CBFD-4C0E-A25A-2CA77449E68A}"/>
              </a:ext>
            </a:extLst>
          </p:cNvPr>
          <p:cNvSpPr>
            <a:spLocks noGrp="1"/>
          </p:cNvSpPr>
          <p:nvPr>
            <p:ph type="title"/>
          </p:nvPr>
        </p:nvSpPr>
        <p:spPr>
          <a:xfrm>
            <a:off x="2562229" y="2420888"/>
            <a:ext cx="7067542" cy="1310484"/>
          </a:xfrm>
        </p:spPr>
        <p:txBody>
          <a:bodyPr>
            <a:noAutofit/>
          </a:bodyPr>
          <a:lstStyle/>
          <a:p>
            <a:r>
              <a:rPr lang="tr-TR" sz="3600" b="1" dirty="0">
                <a:solidFill>
                  <a:srgbClr val="C00000"/>
                </a:solidFill>
              </a:rPr>
              <a:t>Denge Egzersizleri Nasıl Yapılır?</a:t>
            </a:r>
            <a:endParaRPr lang="tr-TR" sz="3600" dirty="0">
              <a:solidFill>
                <a:srgbClr val="C00000"/>
              </a:solidFill>
            </a:endParaRPr>
          </a:p>
        </p:txBody>
      </p:sp>
    </p:spTree>
    <p:extLst>
      <p:ext uri="{BB962C8B-B14F-4D97-AF65-F5344CB8AC3E}">
        <p14:creationId xmlns:p14="http://schemas.microsoft.com/office/powerpoint/2010/main" val="3929293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3534CF-E4D1-4058-92DF-8021E8C36E9D}"/>
              </a:ext>
            </a:extLst>
          </p:cNvPr>
          <p:cNvSpPr>
            <a:spLocks noGrp="1"/>
          </p:cNvSpPr>
          <p:nvPr>
            <p:ph type="title"/>
          </p:nvPr>
        </p:nvSpPr>
        <p:spPr>
          <a:xfrm>
            <a:off x="2696633" y="0"/>
            <a:ext cx="6798734" cy="1303867"/>
          </a:xfrm>
        </p:spPr>
        <p:txBody>
          <a:bodyPr/>
          <a:lstStyle/>
          <a:p>
            <a:r>
              <a:rPr lang="tr-TR" dirty="0">
                <a:solidFill>
                  <a:srgbClr val="C00000"/>
                </a:solidFill>
              </a:rPr>
              <a:t>BİRİNCİ SEVİYE </a:t>
            </a:r>
          </a:p>
        </p:txBody>
      </p:sp>
      <p:pic>
        <p:nvPicPr>
          <p:cNvPr id="3" name="Resim 2">
            <a:extLst>
              <a:ext uri="{FF2B5EF4-FFF2-40B4-BE49-F238E27FC236}">
                <a16:creationId xmlns:a16="http://schemas.microsoft.com/office/drawing/2014/main" id="{EC2CFA99-1F95-4572-9E94-AB2CAAF0CCF8}"/>
              </a:ext>
            </a:extLst>
          </p:cNvPr>
          <p:cNvPicPr>
            <a:picLocks noChangeAspect="1"/>
          </p:cNvPicPr>
          <p:nvPr/>
        </p:nvPicPr>
        <p:blipFill>
          <a:blip r:embed="rId2"/>
          <a:stretch>
            <a:fillRect/>
          </a:stretch>
        </p:blipFill>
        <p:spPr>
          <a:xfrm>
            <a:off x="2196574" y="1152964"/>
            <a:ext cx="2516103" cy="2708095"/>
          </a:xfrm>
          <a:prstGeom prst="rect">
            <a:avLst/>
          </a:prstGeom>
        </p:spPr>
      </p:pic>
      <p:sp>
        <p:nvSpPr>
          <p:cNvPr id="4" name="Dikdörtgen 3">
            <a:extLst>
              <a:ext uri="{FF2B5EF4-FFF2-40B4-BE49-F238E27FC236}">
                <a16:creationId xmlns:a16="http://schemas.microsoft.com/office/drawing/2014/main" id="{0D244B53-6840-4B94-976F-6611E474F3B2}"/>
              </a:ext>
            </a:extLst>
          </p:cNvPr>
          <p:cNvSpPr/>
          <p:nvPr/>
        </p:nvSpPr>
        <p:spPr>
          <a:xfrm>
            <a:off x="1591662" y="3974677"/>
            <a:ext cx="5104559" cy="2554545"/>
          </a:xfrm>
          <a:prstGeom prst="rect">
            <a:avLst/>
          </a:prstGeom>
        </p:spPr>
        <p:txBody>
          <a:bodyPr wrap="square">
            <a:spAutoFit/>
          </a:bodyPr>
          <a:lstStyle/>
          <a:p>
            <a:r>
              <a:rPr lang="tr-TR" sz="2000" b="1" dirty="0"/>
              <a:t>Tezgâh veya masa gibi destek alabileceğiniz bir yerin yanında ayakta durun. Gerek duyarsanız elinizi destek için kullanabilirsiniz. İki ayağınız yan yana olmalı. Doğruca karşıya bakın. Bu pozisyonu 30 saniye koruyun. 3 kez tekrar edin. Hedefiniz elinizle destek almadan bu süreyi tamamlamak olsun.</a:t>
            </a:r>
          </a:p>
        </p:txBody>
      </p:sp>
      <p:pic>
        <p:nvPicPr>
          <p:cNvPr id="5" name="Resim 4">
            <a:extLst>
              <a:ext uri="{FF2B5EF4-FFF2-40B4-BE49-F238E27FC236}">
                <a16:creationId xmlns:a16="http://schemas.microsoft.com/office/drawing/2014/main" id="{F9F0C960-D7E1-4097-A71F-D959AF7DEAE8}"/>
              </a:ext>
            </a:extLst>
          </p:cNvPr>
          <p:cNvPicPr>
            <a:picLocks noChangeAspect="1"/>
          </p:cNvPicPr>
          <p:nvPr/>
        </p:nvPicPr>
        <p:blipFill>
          <a:blip r:embed="rId3"/>
          <a:stretch>
            <a:fillRect/>
          </a:stretch>
        </p:blipFill>
        <p:spPr>
          <a:xfrm>
            <a:off x="7739884" y="1039348"/>
            <a:ext cx="1892195" cy="2935329"/>
          </a:xfrm>
          <a:prstGeom prst="rect">
            <a:avLst/>
          </a:prstGeom>
        </p:spPr>
      </p:pic>
      <p:sp>
        <p:nvSpPr>
          <p:cNvPr id="6" name="Dikdörtgen 5">
            <a:extLst>
              <a:ext uri="{FF2B5EF4-FFF2-40B4-BE49-F238E27FC236}">
                <a16:creationId xmlns:a16="http://schemas.microsoft.com/office/drawing/2014/main" id="{50A8432B-ACA4-454C-AA05-25B250AE96D8}"/>
              </a:ext>
            </a:extLst>
          </p:cNvPr>
          <p:cNvSpPr/>
          <p:nvPr/>
        </p:nvSpPr>
        <p:spPr>
          <a:xfrm>
            <a:off x="7282374" y="4284499"/>
            <a:ext cx="3873305" cy="1631216"/>
          </a:xfrm>
          <a:prstGeom prst="rect">
            <a:avLst/>
          </a:prstGeom>
        </p:spPr>
        <p:txBody>
          <a:bodyPr wrap="square">
            <a:spAutoFit/>
          </a:bodyPr>
          <a:lstStyle/>
          <a:p>
            <a:r>
              <a:rPr lang="tr-TR" sz="2000" b="1" dirty="0"/>
              <a:t>Ayaklarınız yan yana olarak ayakta durun. Ellerinizi kalçalarınıza yerleştirin. Bu pozisyonu 30 saniye koruyun. 3 kez tekrar edin.</a:t>
            </a:r>
          </a:p>
        </p:txBody>
      </p:sp>
    </p:spTree>
    <p:extLst>
      <p:ext uri="{BB962C8B-B14F-4D97-AF65-F5344CB8AC3E}">
        <p14:creationId xmlns:p14="http://schemas.microsoft.com/office/powerpoint/2010/main" val="269936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67EF2DD-88C6-4B3A-9D8E-38DDEEE061DD}"/>
              </a:ext>
            </a:extLst>
          </p:cNvPr>
          <p:cNvPicPr>
            <a:picLocks noChangeAspect="1"/>
          </p:cNvPicPr>
          <p:nvPr/>
        </p:nvPicPr>
        <p:blipFill>
          <a:blip r:embed="rId3"/>
          <a:stretch>
            <a:fillRect/>
          </a:stretch>
        </p:blipFill>
        <p:spPr>
          <a:xfrm>
            <a:off x="7176764" y="920065"/>
            <a:ext cx="4584699" cy="4299048"/>
          </a:xfrm>
          <a:prstGeom prst="rect">
            <a:avLst/>
          </a:prstGeom>
        </p:spPr>
      </p:pic>
      <p:cxnSp>
        <p:nvCxnSpPr>
          <p:cNvPr id="8" name="Düz Ok Bağlayıcısı 7">
            <a:extLst>
              <a:ext uri="{FF2B5EF4-FFF2-40B4-BE49-F238E27FC236}">
                <a16:creationId xmlns:a16="http://schemas.microsoft.com/office/drawing/2014/main" id="{40FF4C26-462B-44F4-8236-70526A36EFAE}"/>
              </a:ext>
            </a:extLst>
          </p:cNvPr>
          <p:cNvCxnSpPr>
            <a:cxnSpLocks/>
          </p:cNvCxnSpPr>
          <p:nvPr/>
        </p:nvCxnSpPr>
        <p:spPr>
          <a:xfrm>
            <a:off x="8848578" y="4248444"/>
            <a:ext cx="170219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95981424-00D7-4265-986F-3B6C5D5CAF4D}"/>
              </a:ext>
            </a:extLst>
          </p:cNvPr>
          <p:cNvSpPr txBox="1"/>
          <p:nvPr/>
        </p:nvSpPr>
        <p:spPr>
          <a:xfrm>
            <a:off x="4814075" y="828585"/>
            <a:ext cx="2303989" cy="4678204"/>
          </a:xfrm>
          <a:prstGeom prst="rect">
            <a:avLst/>
          </a:prstGeom>
          <a:noFill/>
        </p:spPr>
        <p:txBody>
          <a:bodyPr wrap="square" rtlCol="0">
            <a:spAutoFit/>
          </a:bodyPr>
          <a:lstStyle/>
          <a:p>
            <a:r>
              <a:rPr lang="tr-TR" sz="2000" b="1" dirty="0">
                <a:solidFill>
                  <a:srgbClr val="C00000"/>
                </a:solidFill>
              </a:rPr>
              <a:t>Vücudumuzun ağırlık merkezi olan S2</a:t>
            </a:r>
          </a:p>
          <a:p>
            <a:pPr marL="285750" indent="-285750">
              <a:buFont typeface="Wingdings" panose="05000000000000000000" pitchFamily="2" charset="2"/>
              <a:buChar char="v"/>
            </a:pPr>
            <a:r>
              <a:rPr lang="tr-TR" sz="2000" b="1" dirty="0" err="1"/>
              <a:t>Servical</a:t>
            </a:r>
            <a:r>
              <a:rPr lang="tr-TR" sz="2000" b="1" dirty="0"/>
              <a:t> </a:t>
            </a:r>
            <a:r>
              <a:rPr lang="tr-TR" sz="2000" b="1" dirty="0" err="1"/>
              <a:t>vertebranın</a:t>
            </a:r>
            <a:r>
              <a:rPr lang="tr-TR" sz="2000" b="1" dirty="0"/>
              <a:t> arkasında</a:t>
            </a:r>
          </a:p>
          <a:p>
            <a:pPr marL="285750" indent="-285750">
              <a:buFont typeface="Wingdings" panose="05000000000000000000" pitchFamily="2" charset="2"/>
              <a:buChar char="v"/>
            </a:pPr>
            <a:r>
              <a:rPr lang="tr-TR" sz="2000" b="1" dirty="0"/>
              <a:t>Omuzun önünde</a:t>
            </a:r>
          </a:p>
          <a:p>
            <a:pPr marL="285750" indent="-285750">
              <a:buFont typeface="Wingdings" panose="05000000000000000000" pitchFamily="2" charset="2"/>
              <a:buChar char="v"/>
            </a:pPr>
            <a:r>
              <a:rPr lang="tr-TR" sz="2000" b="1" dirty="0" err="1"/>
              <a:t>Torasik</a:t>
            </a:r>
            <a:r>
              <a:rPr lang="tr-TR" sz="2000" b="1" dirty="0"/>
              <a:t> </a:t>
            </a:r>
            <a:r>
              <a:rPr lang="tr-TR" sz="2000" b="1" dirty="0" err="1"/>
              <a:t>vertebranın</a:t>
            </a:r>
            <a:r>
              <a:rPr lang="tr-TR" sz="2000" b="1" dirty="0"/>
              <a:t> önü</a:t>
            </a:r>
          </a:p>
          <a:p>
            <a:pPr marL="285750" indent="-285750">
              <a:buFont typeface="Wingdings" panose="05000000000000000000" pitchFamily="2" charset="2"/>
              <a:buChar char="v"/>
            </a:pPr>
            <a:r>
              <a:rPr lang="tr-TR" sz="2000" b="1" dirty="0" err="1"/>
              <a:t>Lomber</a:t>
            </a:r>
            <a:r>
              <a:rPr lang="tr-TR" sz="2000" b="1" dirty="0"/>
              <a:t> </a:t>
            </a:r>
            <a:r>
              <a:rPr lang="tr-TR" sz="2000" b="1" dirty="0" err="1"/>
              <a:t>vertebranın</a:t>
            </a:r>
            <a:r>
              <a:rPr lang="tr-TR" sz="2000" b="1" dirty="0"/>
              <a:t> arkası</a:t>
            </a:r>
          </a:p>
          <a:p>
            <a:pPr marL="285750" indent="-285750">
              <a:buFont typeface="Wingdings" panose="05000000000000000000" pitchFamily="2" charset="2"/>
              <a:buChar char="v"/>
            </a:pPr>
            <a:r>
              <a:rPr lang="tr-TR" sz="2000" b="1" dirty="0"/>
              <a:t>Ve diz ekleminin önünde yer alır.</a:t>
            </a:r>
          </a:p>
          <a:p>
            <a:pPr marL="285750" indent="-285750">
              <a:buFont typeface="Wingdings" panose="05000000000000000000" pitchFamily="2" charset="2"/>
              <a:buChar char="v"/>
            </a:pPr>
            <a:endParaRPr lang="tr-TR" dirty="0"/>
          </a:p>
        </p:txBody>
      </p:sp>
      <p:pic>
        <p:nvPicPr>
          <p:cNvPr id="13" name="Resim 12">
            <a:extLst>
              <a:ext uri="{FF2B5EF4-FFF2-40B4-BE49-F238E27FC236}">
                <a16:creationId xmlns:a16="http://schemas.microsoft.com/office/drawing/2014/main" id="{76913D2A-E94C-4CB3-9D34-CCEBD757BAAB}"/>
              </a:ext>
            </a:extLst>
          </p:cNvPr>
          <p:cNvPicPr>
            <a:picLocks noChangeAspect="1"/>
          </p:cNvPicPr>
          <p:nvPr/>
        </p:nvPicPr>
        <p:blipFill>
          <a:blip r:embed="rId4"/>
          <a:stretch>
            <a:fillRect/>
          </a:stretch>
        </p:blipFill>
        <p:spPr>
          <a:xfrm>
            <a:off x="1495540" y="758951"/>
            <a:ext cx="3034257" cy="4812038"/>
          </a:xfrm>
          <a:prstGeom prst="rect">
            <a:avLst/>
          </a:prstGeom>
        </p:spPr>
      </p:pic>
      <p:sp>
        <p:nvSpPr>
          <p:cNvPr id="14" name="Oval 13">
            <a:extLst>
              <a:ext uri="{FF2B5EF4-FFF2-40B4-BE49-F238E27FC236}">
                <a16:creationId xmlns:a16="http://schemas.microsoft.com/office/drawing/2014/main" id="{E2DF168F-6357-409E-9B6A-FA6A8A8ED908}"/>
              </a:ext>
            </a:extLst>
          </p:cNvPr>
          <p:cNvSpPr/>
          <p:nvPr/>
        </p:nvSpPr>
        <p:spPr>
          <a:xfrm>
            <a:off x="2264898" y="2658794"/>
            <a:ext cx="1195754" cy="9425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67146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9C8708-2475-44CF-8938-72F2114DD6C4}"/>
              </a:ext>
            </a:extLst>
          </p:cNvPr>
          <p:cNvSpPr>
            <a:spLocks noGrp="1"/>
          </p:cNvSpPr>
          <p:nvPr>
            <p:ph idx="1"/>
          </p:nvPr>
        </p:nvSpPr>
        <p:spPr>
          <a:xfrm>
            <a:off x="3243836" y="4581129"/>
            <a:ext cx="5365593" cy="1102219"/>
          </a:xfrm>
        </p:spPr>
        <p:txBody>
          <a:bodyPr>
            <a:noAutofit/>
          </a:bodyPr>
          <a:lstStyle/>
          <a:p>
            <a:pPr marL="0" indent="0">
              <a:buClr>
                <a:schemeClr val="accent3">
                  <a:lumMod val="50000"/>
                </a:schemeClr>
              </a:buClr>
              <a:buNone/>
            </a:pPr>
            <a:r>
              <a:rPr lang="tr-TR" sz="2000" b="1" dirty="0"/>
              <a:t>Tezgâh veya masa gibi bir yerin yanında ayakta durun. Elinizi destek için yüzeyin üzerine koyabilirsiniz. Ayaklarınızı “yarı tandem” pozisyonunda, yani bir ayağınızın parmakları, diğerinin kemeri hizasına gelecek şekilde yerleştirin. Bu pozisyonu 30 saniye koruyun. 3 kez tekrar edin.</a:t>
            </a:r>
          </a:p>
        </p:txBody>
      </p:sp>
      <p:pic>
        <p:nvPicPr>
          <p:cNvPr id="5" name="Resim 4">
            <a:extLst>
              <a:ext uri="{FF2B5EF4-FFF2-40B4-BE49-F238E27FC236}">
                <a16:creationId xmlns:a16="http://schemas.microsoft.com/office/drawing/2014/main" id="{3101B262-EF38-4C26-BCF3-E58A6117F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283344"/>
            <a:ext cx="2880320" cy="3677563"/>
          </a:xfrm>
          <a:prstGeom prst="rect">
            <a:avLst/>
          </a:prstGeom>
        </p:spPr>
      </p:pic>
    </p:spTree>
    <p:extLst>
      <p:ext uri="{BB962C8B-B14F-4D97-AF65-F5344CB8AC3E}">
        <p14:creationId xmlns:p14="http://schemas.microsoft.com/office/powerpoint/2010/main" val="2916174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1CDFA2-CAA3-45DD-A999-371A40E2013E}"/>
              </a:ext>
            </a:extLst>
          </p:cNvPr>
          <p:cNvSpPr>
            <a:spLocks noGrp="1"/>
          </p:cNvSpPr>
          <p:nvPr>
            <p:ph type="title"/>
          </p:nvPr>
        </p:nvSpPr>
        <p:spPr>
          <a:xfrm>
            <a:off x="2851377" y="65721"/>
            <a:ext cx="6798734" cy="1303867"/>
          </a:xfrm>
        </p:spPr>
        <p:txBody>
          <a:bodyPr/>
          <a:lstStyle/>
          <a:p>
            <a:r>
              <a:rPr lang="tr-TR" dirty="0">
                <a:solidFill>
                  <a:srgbClr val="C00000"/>
                </a:solidFill>
              </a:rPr>
              <a:t>İKİNCİ SEVİYE </a:t>
            </a:r>
          </a:p>
        </p:txBody>
      </p:sp>
      <p:pic>
        <p:nvPicPr>
          <p:cNvPr id="3" name="Resim 2">
            <a:extLst>
              <a:ext uri="{FF2B5EF4-FFF2-40B4-BE49-F238E27FC236}">
                <a16:creationId xmlns:a16="http://schemas.microsoft.com/office/drawing/2014/main" id="{5ED64AA1-C29A-4D1A-BBD6-215952DE10AB}"/>
              </a:ext>
            </a:extLst>
          </p:cNvPr>
          <p:cNvPicPr>
            <a:picLocks noChangeAspect="1"/>
          </p:cNvPicPr>
          <p:nvPr/>
        </p:nvPicPr>
        <p:blipFill>
          <a:blip r:embed="rId2"/>
          <a:stretch>
            <a:fillRect/>
          </a:stretch>
        </p:blipFill>
        <p:spPr>
          <a:xfrm>
            <a:off x="2193409" y="1183391"/>
            <a:ext cx="2688079" cy="3384472"/>
          </a:xfrm>
          <a:prstGeom prst="rect">
            <a:avLst/>
          </a:prstGeom>
        </p:spPr>
      </p:pic>
      <p:sp>
        <p:nvSpPr>
          <p:cNvPr id="4" name="Dikdörtgen 3">
            <a:extLst>
              <a:ext uri="{FF2B5EF4-FFF2-40B4-BE49-F238E27FC236}">
                <a16:creationId xmlns:a16="http://schemas.microsoft.com/office/drawing/2014/main" id="{9A69B5A3-FA3E-4398-A31D-D377AA90FAED}"/>
              </a:ext>
            </a:extLst>
          </p:cNvPr>
          <p:cNvSpPr/>
          <p:nvPr/>
        </p:nvSpPr>
        <p:spPr>
          <a:xfrm>
            <a:off x="1627162" y="4744219"/>
            <a:ext cx="4764259" cy="1631216"/>
          </a:xfrm>
          <a:prstGeom prst="rect">
            <a:avLst/>
          </a:prstGeom>
        </p:spPr>
        <p:txBody>
          <a:bodyPr wrap="square">
            <a:spAutoFit/>
          </a:bodyPr>
          <a:lstStyle/>
          <a:p>
            <a:r>
              <a:rPr lang="tr-TR" sz="2000" b="1" dirty="0"/>
              <a:t>Ayaklarınız yan yana olacak şekilde ayakta durun. Ellerinizi öne omuz hizasına dek kaldırın. Bu pozisyonu 30 saniye korumaya çalışın. 3 kez tekrar edin.</a:t>
            </a:r>
          </a:p>
        </p:txBody>
      </p:sp>
      <p:pic>
        <p:nvPicPr>
          <p:cNvPr id="5" name="Resim 4">
            <a:extLst>
              <a:ext uri="{FF2B5EF4-FFF2-40B4-BE49-F238E27FC236}">
                <a16:creationId xmlns:a16="http://schemas.microsoft.com/office/drawing/2014/main" id="{71432AB1-F326-461C-BA33-40237894DEA3}"/>
              </a:ext>
            </a:extLst>
          </p:cNvPr>
          <p:cNvPicPr>
            <a:picLocks noChangeAspect="1"/>
          </p:cNvPicPr>
          <p:nvPr/>
        </p:nvPicPr>
        <p:blipFill>
          <a:blip r:embed="rId3"/>
          <a:stretch>
            <a:fillRect/>
          </a:stretch>
        </p:blipFill>
        <p:spPr>
          <a:xfrm>
            <a:off x="8017935" y="953799"/>
            <a:ext cx="1980656" cy="3554276"/>
          </a:xfrm>
          <a:prstGeom prst="rect">
            <a:avLst/>
          </a:prstGeom>
        </p:spPr>
      </p:pic>
      <p:sp>
        <p:nvSpPr>
          <p:cNvPr id="6" name="Dikdörtgen 5">
            <a:extLst>
              <a:ext uri="{FF2B5EF4-FFF2-40B4-BE49-F238E27FC236}">
                <a16:creationId xmlns:a16="http://schemas.microsoft.com/office/drawing/2014/main" id="{D11D9C26-F4BA-4A14-8B44-976DD2564826}"/>
              </a:ext>
            </a:extLst>
          </p:cNvPr>
          <p:cNvSpPr/>
          <p:nvPr/>
        </p:nvSpPr>
        <p:spPr>
          <a:xfrm>
            <a:off x="6185346" y="4627540"/>
            <a:ext cx="5645833" cy="1938992"/>
          </a:xfrm>
          <a:prstGeom prst="rect">
            <a:avLst/>
          </a:prstGeom>
        </p:spPr>
        <p:txBody>
          <a:bodyPr wrap="square">
            <a:spAutoFit/>
          </a:bodyPr>
          <a:lstStyle/>
          <a:p>
            <a:r>
              <a:rPr lang="tr-TR" sz="2000" b="1" dirty="0"/>
              <a:t>Ayaklarınız yarı-tandem pozisyonunda (bir ayağınızın parmakları, diğerinin kemeri hizasına gelecek şekilde) ayakta durun. Ellerinizi kalçalarınıza yerleştirin. Başınız dik olarak karşıya bakın. Bu pozisyonu 30 saniye korumaya çalışın. 3 kez tekrar edin.</a:t>
            </a:r>
          </a:p>
        </p:txBody>
      </p:sp>
    </p:spTree>
    <p:extLst>
      <p:ext uri="{BB962C8B-B14F-4D97-AF65-F5344CB8AC3E}">
        <p14:creationId xmlns:p14="http://schemas.microsoft.com/office/powerpoint/2010/main" val="3409640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3EF5A02-F0C2-46AD-81C8-70FCF075A62A}"/>
              </a:ext>
            </a:extLst>
          </p:cNvPr>
          <p:cNvSpPr>
            <a:spLocks noGrp="1"/>
          </p:cNvSpPr>
          <p:nvPr>
            <p:ph idx="1"/>
          </p:nvPr>
        </p:nvSpPr>
        <p:spPr>
          <a:xfrm>
            <a:off x="1708289" y="4831010"/>
            <a:ext cx="4728175" cy="908610"/>
          </a:xfrm>
        </p:spPr>
        <p:txBody>
          <a:bodyPr>
            <a:noAutofit/>
          </a:bodyPr>
          <a:lstStyle/>
          <a:p>
            <a:pPr marL="0" indent="0">
              <a:buClr>
                <a:schemeClr val="accent3">
                  <a:lumMod val="50000"/>
                </a:schemeClr>
              </a:buClr>
              <a:buNone/>
            </a:pPr>
            <a:r>
              <a:rPr lang="tr-TR" sz="2000" b="1" dirty="0"/>
              <a:t>Ayaklarınız yarı-tandem pozisyonunda (bir ayağınızın parmakları, diğerinin kemeri hizasına gelecek şekilde) ayakta durun. Başınız dik olarak karşıya bakın. Bu pozisyonu 30 saniye korumaya çalışın. 3 kez tekrar edin.</a:t>
            </a:r>
          </a:p>
        </p:txBody>
      </p:sp>
      <p:pic>
        <p:nvPicPr>
          <p:cNvPr id="5" name="Resim 4">
            <a:extLst>
              <a:ext uri="{FF2B5EF4-FFF2-40B4-BE49-F238E27FC236}">
                <a16:creationId xmlns:a16="http://schemas.microsoft.com/office/drawing/2014/main" id="{6F2FF7A1-6157-415F-BF8B-D303F0FBB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140" y="449301"/>
            <a:ext cx="1654164" cy="3613099"/>
          </a:xfrm>
          <a:prstGeom prst="rect">
            <a:avLst/>
          </a:prstGeom>
        </p:spPr>
      </p:pic>
      <p:pic>
        <p:nvPicPr>
          <p:cNvPr id="2" name="Resim 1">
            <a:extLst>
              <a:ext uri="{FF2B5EF4-FFF2-40B4-BE49-F238E27FC236}">
                <a16:creationId xmlns:a16="http://schemas.microsoft.com/office/drawing/2014/main" id="{E2B1E3B3-96DC-4512-9E72-D8FE639F54B2}"/>
              </a:ext>
            </a:extLst>
          </p:cNvPr>
          <p:cNvPicPr>
            <a:picLocks noChangeAspect="1"/>
          </p:cNvPicPr>
          <p:nvPr/>
        </p:nvPicPr>
        <p:blipFill>
          <a:blip r:embed="rId3"/>
          <a:stretch>
            <a:fillRect/>
          </a:stretch>
        </p:blipFill>
        <p:spPr>
          <a:xfrm>
            <a:off x="7814999" y="449301"/>
            <a:ext cx="1682642" cy="3639627"/>
          </a:xfrm>
          <a:prstGeom prst="rect">
            <a:avLst/>
          </a:prstGeom>
        </p:spPr>
      </p:pic>
      <p:sp>
        <p:nvSpPr>
          <p:cNvPr id="4" name="Dikdörtgen 3">
            <a:extLst>
              <a:ext uri="{FF2B5EF4-FFF2-40B4-BE49-F238E27FC236}">
                <a16:creationId xmlns:a16="http://schemas.microsoft.com/office/drawing/2014/main" id="{16C0F25E-F1E9-4DA0-81B5-2CA71F1FD689}"/>
              </a:ext>
            </a:extLst>
          </p:cNvPr>
          <p:cNvSpPr/>
          <p:nvPr/>
        </p:nvSpPr>
        <p:spPr>
          <a:xfrm>
            <a:off x="6719668" y="4161930"/>
            <a:ext cx="4548554" cy="2246769"/>
          </a:xfrm>
          <a:prstGeom prst="rect">
            <a:avLst/>
          </a:prstGeom>
        </p:spPr>
        <p:txBody>
          <a:bodyPr wrap="square">
            <a:spAutoFit/>
          </a:bodyPr>
          <a:lstStyle/>
          <a:p>
            <a:r>
              <a:rPr lang="tr-TR" sz="2000" b="1" dirty="0"/>
              <a:t>Ayaklarınız tandem pozisyonunda (bir ayağınızın parmakları diğer ayağınızın topuğuna değecek şekilde) ayakta durun. Ellerinizi kalçalarınıza yerleştirin. Başınız dik olarak karşıya bakın. Bu pozisyonu 30 saniye korumaya çalışın. 3 kez tekrar edin.</a:t>
            </a:r>
          </a:p>
        </p:txBody>
      </p:sp>
    </p:spTree>
    <p:extLst>
      <p:ext uri="{BB962C8B-B14F-4D97-AF65-F5344CB8AC3E}">
        <p14:creationId xmlns:p14="http://schemas.microsoft.com/office/powerpoint/2010/main" val="82151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3AC28E9-29A2-41D9-868C-B55801418FC2}"/>
              </a:ext>
            </a:extLst>
          </p:cNvPr>
          <p:cNvSpPr>
            <a:spLocks noGrp="1"/>
          </p:cNvSpPr>
          <p:nvPr>
            <p:ph idx="1"/>
          </p:nvPr>
        </p:nvSpPr>
        <p:spPr>
          <a:xfrm>
            <a:off x="2454217" y="4293097"/>
            <a:ext cx="7283567" cy="1442921"/>
          </a:xfrm>
        </p:spPr>
        <p:txBody>
          <a:bodyPr>
            <a:normAutofit/>
          </a:bodyPr>
          <a:lstStyle/>
          <a:p>
            <a:pPr marL="0" indent="0">
              <a:buClr>
                <a:schemeClr val="accent3">
                  <a:lumMod val="50000"/>
                </a:schemeClr>
              </a:buClr>
              <a:buNone/>
            </a:pPr>
            <a:r>
              <a:rPr lang="tr-TR" sz="2000" b="1" dirty="0"/>
              <a:t>Tezgâh veya masa gibi bir yerin yanında ayakta durun. Elinizi destek için yüzeyin üzerine koyabilirsiniz. Tek ayak üstünde durun. Başınız dik olarak karşıya bakın. Bu pozisyonu 30 saniye korumaya çalışın. 3 kez tekrar edin.</a:t>
            </a:r>
          </a:p>
        </p:txBody>
      </p:sp>
      <p:pic>
        <p:nvPicPr>
          <p:cNvPr id="5" name="Resim 4">
            <a:extLst>
              <a:ext uri="{FF2B5EF4-FFF2-40B4-BE49-F238E27FC236}">
                <a16:creationId xmlns:a16="http://schemas.microsoft.com/office/drawing/2014/main" id="{E76F3DB9-C168-4FC7-9691-6626351CF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824" y="764705"/>
            <a:ext cx="2952328" cy="3372223"/>
          </a:xfrm>
          <a:prstGeom prst="rect">
            <a:avLst/>
          </a:prstGeom>
        </p:spPr>
      </p:pic>
    </p:spTree>
    <p:extLst>
      <p:ext uri="{BB962C8B-B14F-4D97-AF65-F5344CB8AC3E}">
        <p14:creationId xmlns:p14="http://schemas.microsoft.com/office/powerpoint/2010/main" val="1911801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3B5622F-97EE-4EBA-B2EF-3548E5F47E02}"/>
              </a:ext>
            </a:extLst>
          </p:cNvPr>
          <p:cNvSpPr txBox="1"/>
          <p:nvPr/>
        </p:nvSpPr>
        <p:spPr>
          <a:xfrm>
            <a:off x="3755740" y="350557"/>
            <a:ext cx="4680520" cy="707886"/>
          </a:xfrm>
          <a:prstGeom prst="rect">
            <a:avLst/>
          </a:prstGeom>
          <a:noFill/>
        </p:spPr>
        <p:txBody>
          <a:bodyPr wrap="square" rtlCol="0">
            <a:spAutoFit/>
          </a:bodyPr>
          <a:lstStyle/>
          <a:p>
            <a:r>
              <a:rPr lang="tr-TR" sz="4000" dirty="0">
                <a:solidFill>
                  <a:srgbClr val="C00000"/>
                </a:solidFill>
              </a:rPr>
              <a:t>ÜÇÜNCÜ SEVİYE</a:t>
            </a:r>
          </a:p>
        </p:txBody>
      </p:sp>
      <p:pic>
        <p:nvPicPr>
          <p:cNvPr id="2" name="Resim 1">
            <a:extLst>
              <a:ext uri="{FF2B5EF4-FFF2-40B4-BE49-F238E27FC236}">
                <a16:creationId xmlns:a16="http://schemas.microsoft.com/office/drawing/2014/main" id="{45B9ECEF-D5B0-46FD-B34C-EC358FB91D51}"/>
              </a:ext>
            </a:extLst>
          </p:cNvPr>
          <p:cNvPicPr>
            <a:picLocks noChangeAspect="1"/>
          </p:cNvPicPr>
          <p:nvPr/>
        </p:nvPicPr>
        <p:blipFill>
          <a:blip r:embed="rId2"/>
          <a:stretch>
            <a:fillRect/>
          </a:stretch>
        </p:blipFill>
        <p:spPr>
          <a:xfrm>
            <a:off x="1670237" y="1058443"/>
            <a:ext cx="1536325" cy="4237087"/>
          </a:xfrm>
          <a:prstGeom prst="rect">
            <a:avLst/>
          </a:prstGeom>
        </p:spPr>
      </p:pic>
      <p:sp>
        <p:nvSpPr>
          <p:cNvPr id="3" name="Dikdörtgen 2">
            <a:extLst>
              <a:ext uri="{FF2B5EF4-FFF2-40B4-BE49-F238E27FC236}">
                <a16:creationId xmlns:a16="http://schemas.microsoft.com/office/drawing/2014/main" id="{2D224C9E-3AC5-41B3-864F-E3D5F6B4738D}"/>
              </a:ext>
            </a:extLst>
          </p:cNvPr>
          <p:cNvSpPr/>
          <p:nvPr/>
        </p:nvSpPr>
        <p:spPr>
          <a:xfrm>
            <a:off x="3755740" y="1525388"/>
            <a:ext cx="6096000" cy="1015663"/>
          </a:xfrm>
          <a:prstGeom prst="rect">
            <a:avLst/>
          </a:prstGeom>
        </p:spPr>
        <p:txBody>
          <a:bodyPr>
            <a:spAutoFit/>
          </a:bodyPr>
          <a:lstStyle/>
          <a:p>
            <a:r>
              <a:rPr lang="tr-TR" sz="2000" b="1" dirty="0"/>
              <a:t>Ayaklarınız yan yana olacak şekilde ayakta durun. Bir gözünüzü kapatın. Bu pozisyonu 30 saniye korumaya çalışın</a:t>
            </a:r>
            <a:r>
              <a:rPr lang="tr-TR" sz="2000" dirty="0"/>
              <a:t>.</a:t>
            </a:r>
          </a:p>
        </p:txBody>
      </p:sp>
      <p:pic>
        <p:nvPicPr>
          <p:cNvPr id="5" name="Resim 4">
            <a:extLst>
              <a:ext uri="{FF2B5EF4-FFF2-40B4-BE49-F238E27FC236}">
                <a16:creationId xmlns:a16="http://schemas.microsoft.com/office/drawing/2014/main" id="{0C437348-2D3A-4194-83C1-F97C8A80048A}"/>
              </a:ext>
            </a:extLst>
          </p:cNvPr>
          <p:cNvPicPr>
            <a:picLocks noChangeAspect="1"/>
          </p:cNvPicPr>
          <p:nvPr/>
        </p:nvPicPr>
        <p:blipFill>
          <a:blip r:embed="rId3"/>
          <a:stretch>
            <a:fillRect/>
          </a:stretch>
        </p:blipFill>
        <p:spPr>
          <a:xfrm>
            <a:off x="4923693" y="2547951"/>
            <a:ext cx="2231329" cy="4060288"/>
          </a:xfrm>
          <a:prstGeom prst="rect">
            <a:avLst/>
          </a:prstGeom>
        </p:spPr>
      </p:pic>
      <p:sp>
        <p:nvSpPr>
          <p:cNvPr id="6" name="Dikdörtgen 5">
            <a:extLst>
              <a:ext uri="{FF2B5EF4-FFF2-40B4-BE49-F238E27FC236}">
                <a16:creationId xmlns:a16="http://schemas.microsoft.com/office/drawing/2014/main" id="{B4556B5D-A5C0-4FDC-A2F3-19F69835D6FA}"/>
              </a:ext>
            </a:extLst>
          </p:cNvPr>
          <p:cNvSpPr/>
          <p:nvPr/>
        </p:nvSpPr>
        <p:spPr>
          <a:xfrm>
            <a:off x="7268308" y="3429000"/>
            <a:ext cx="4168726" cy="1015663"/>
          </a:xfrm>
          <a:prstGeom prst="rect">
            <a:avLst/>
          </a:prstGeom>
        </p:spPr>
        <p:txBody>
          <a:bodyPr wrap="square">
            <a:spAutoFit/>
          </a:bodyPr>
          <a:lstStyle/>
          <a:p>
            <a:r>
              <a:rPr lang="tr-TR" sz="2000" b="1" dirty="0"/>
              <a:t>Ayaklarınız yan yana olacak şekilde ayakta durun. Küçük bir topu duvara doğru fırlatın. 5 kez tekrar edin.</a:t>
            </a:r>
          </a:p>
        </p:txBody>
      </p:sp>
    </p:spTree>
    <p:extLst>
      <p:ext uri="{BB962C8B-B14F-4D97-AF65-F5344CB8AC3E}">
        <p14:creationId xmlns:p14="http://schemas.microsoft.com/office/powerpoint/2010/main" val="2654093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017A2B9-C4DD-4F0B-B273-C406C70441F6}"/>
              </a:ext>
            </a:extLst>
          </p:cNvPr>
          <p:cNvSpPr>
            <a:spLocks noGrp="1"/>
          </p:cNvSpPr>
          <p:nvPr>
            <p:ph idx="1"/>
          </p:nvPr>
        </p:nvSpPr>
        <p:spPr>
          <a:xfrm>
            <a:off x="4047131" y="837507"/>
            <a:ext cx="6798736" cy="1152128"/>
          </a:xfrm>
        </p:spPr>
        <p:txBody>
          <a:bodyPr>
            <a:normAutofit/>
          </a:bodyPr>
          <a:lstStyle/>
          <a:p>
            <a:pPr marL="0" indent="0">
              <a:buClr>
                <a:schemeClr val="accent3">
                  <a:lumMod val="50000"/>
                </a:schemeClr>
              </a:buClr>
              <a:buNone/>
            </a:pPr>
            <a:r>
              <a:rPr lang="tr-TR" sz="2000" b="1" dirty="0"/>
              <a:t>Ayaklarınız yarı-tandem pozisyonunda ayakta durun. Başınız dik olarak karşıya bakın. Ellerinizi öne omuz hizasına dek kaldırın. Bu pozisyonu 30 saniye korumaya çalışın.</a:t>
            </a:r>
          </a:p>
        </p:txBody>
      </p:sp>
      <p:pic>
        <p:nvPicPr>
          <p:cNvPr id="3074" name="Picture 2">
            <a:extLst>
              <a:ext uri="{FF2B5EF4-FFF2-40B4-BE49-F238E27FC236}">
                <a16:creationId xmlns:a16="http://schemas.microsoft.com/office/drawing/2014/main" id="{2826A049-9EBD-461C-87DA-FB80A6B12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514" y="345137"/>
            <a:ext cx="2016224" cy="3575437"/>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5536557E-2854-4436-9B1D-81796E8B638C}"/>
              </a:ext>
            </a:extLst>
          </p:cNvPr>
          <p:cNvPicPr>
            <a:picLocks noChangeAspect="1"/>
          </p:cNvPicPr>
          <p:nvPr/>
        </p:nvPicPr>
        <p:blipFill>
          <a:blip r:embed="rId3"/>
          <a:stretch>
            <a:fillRect/>
          </a:stretch>
        </p:blipFill>
        <p:spPr>
          <a:xfrm>
            <a:off x="4622148" y="2509014"/>
            <a:ext cx="2158171" cy="3871296"/>
          </a:xfrm>
          <a:prstGeom prst="rect">
            <a:avLst/>
          </a:prstGeom>
        </p:spPr>
      </p:pic>
      <p:sp>
        <p:nvSpPr>
          <p:cNvPr id="4" name="Dikdörtgen 3">
            <a:extLst>
              <a:ext uri="{FF2B5EF4-FFF2-40B4-BE49-F238E27FC236}">
                <a16:creationId xmlns:a16="http://schemas.microsoft.com/office/drawing/2014/main" id="{1BF1496D-5B44-4F9F-8523-276CF4014A53}"/>
              </a:ext>
            </a:extLst>
          </p:cNvPr>
          <p:cNvSpPr/>
          <p:nvPr/>
        </p:nvSpPr>
        <p:spPr>
          <a:xfrm>
            <a:off x="7244862" y="3221502"/>
            <a:ext cx="4332850" cy="2246769"/>
          </a:xfrm>
          <a:prstGeom prst="rect">
            <a:avLst/>
          </a:prstGeom>
        </p:spPr>
        <p:txBody>
          <a:bodyPr wrap="square">
            <a:spAutoFit/>
          </a:bodyPr>
          <a:lstStyle/>
          <a:p>
            <a:r>
              <a:rPr lang="tr-TR" sz="2000" b="1" dirty="0"/>
              <a:t>Ayaklarınız tandem pozisyonunda (bir ayağınızın parmakları diğer ayağınızın topuğuna değecek şekilde) ayakta durun. Ayaklarınızı hareket ettirmeden ağırlığınızı yavaşça önce öndeki ayağa, sonra arkadaki ayağa verin. 5 kez tekrar edin.</a:t>
            </a:r>
          </a:p>
        </p:txBody>
      </p:sp>
    </p:spTree>
    <p:extLst>
      <p:ext uri="{BB962C8B-B14F-4D97-AF65-F5344CB8AC3E}">
        <p14:creationId xmlns:p14="http://schemas.microsoft.com/office/powerpoint/2010/main" val="2584055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A27235-2F59-4872-A694-16F8EB7E70E1}"/>
              </a:ext>
            </a:extLst>
          </p:cNvPr>
          <p:cNvSpPr>
            <a:spLocks noGrp="1"/>
          </p:cNvSpPr>
          <p:nvPr>
            <p:ph type="title"/>
          </p:nvPr>
        </p:nvSpPr>
        <p:spPr>
          <a:xfrm>
            <a:off x="2696633" y="138584"/>
            <a:ext cx="6798734" cy="1303867"/>
          </a:xfrm>
        </p:spPr>
        <p:txBody>
          <a:bodyPr/>
          <a:lstStyle/>
          <a:p>
            <a:r>
              <a:rPr lang="tr-TR" dirty="0">
                <a:solidFill>
                  <a:srgbClr val="C00000"/>
                </a:solidFill>
              </a:rPr>
              <a:t>DÖRDÜNCÜ SEVİYE</a:t>
            </a:r>
          </a:p>
        </p:txBody>
      </p:sp>
      <p:pic>
        <p:nvPicPr>
          <p:cNvPr id="3" name="Resim 2">
            <a:extLst>
              <a:ext uri="{FF2B5EF4-FFF2-40B4-BE49-F238E27FC236}">
                <a16:creationId xmlns:a16="http://schemas.microsoft.com/office/drawing/2014/main" id="{8AAECA82-2392-4AEB-8EF3-58F5CB1537B2}"/>
              </a:ext>
            </a:extLst>
          </p:cNvPr>
          <p:cNvPicPr>
            <a:picLocks noChangeAspect="1"/>
          </p:cNvPicPr>
          <p:nvPr/>
        </p:nvPicPr>
        <p:blipFill>
          <a:blip r:embed="rId2"/>
          <a:stretch>
            <a:fillRect/>
          </a:stretch>
        </p:blipFill>
        <p:spPr>
          <a:xfrm>
            <a:off x="2296210" y="1442451"/>
            <a:ext cx="1529558" cy="2564484"/>
          </a:xfrm>
          <a:prstGeom prst="rect">
            <a:avLst/>
          </a:prstGeom>
        </p:spPr>
      </p:pic>
      <p:sp>
        <p:nvSpPr>
          <p:cNvPr id="4" name="Dikdörtgen 3">
            <a:extLst>
              <a:ext uri="{FF2B5EF4-FFF2-40B4-BE49-F238E27FC236}">
                <a16:creationId xmlns:a16="http://schemas.microsoft.com/office/drawing/2014/main" id="{AA0EE84B-74CD-4030-9C91-E789AE4D7E9F}"/>
              </a:ext>
            </a:extLst>
          </p:cNvPr>
          <p:cNvSpPr/>
          <p:nvPr/>
        </p:nvSpPr>
        <p:spPr>
          <a:xfrm>
            <a:off x="2105465" y="4430375"/>
            <a:ext cx="3676357" cy="1631216"/>
          </a:xfrm>
          <a:prstGeom prst="rect">
            <a:avLst/>
          </a:prstGeom>
        </p:spPr>
        <p:txBody>
          <a:bodyPr wrap="square">
            <a:spAutoFit/>
          </a:bodyPr>
          <a:lstStyle/>
          <a:p>
            <a:r>
              <a:rPr lang="tr-TR" sz="2000" b="1" dirty="0"/>
              <a:t>Ayaklarınız yan yana olacak şekilde bir yastık üzerinde ayakta durun. Bir gözünüzü kapatın. Bu pozisyonu 30 saniye korumaya çalışın.</a:t>
            </a:r>
          </a:p>
        </p:txBody>
      </p:sp>
      <p:pic>
        <p:nvPicPr>
          <p:cNvPr id="5" name="Resim 4">
            <a:extLst>
              <a:ext uri="{FF2B5EF4-FFF2-40B4-BE49-F238E27FC236}">
                <a16:creationId xmlns:a16="http://schemas.microsoft.com/office/drawing/2014/main" id="{C955172C-7F61-47C5-9640-A530D6B80428}"/>
              </a:ext>
            </a:extLst>
          </p:cNvPr>
          <p:cNvPicPr>
            <a:picLocks noChangeAspect="1"/>
          </p:cNvPicPr>
          <p:nvPr/>
        </p:nvPicPr>
        <p:blipFill>
          <a:blip r:embed="rId3"/>
          <a:stretch>
            <a:fillRect/>
          </a:stretch>
        </p:blipFill>
        <p:spPr>
          <a:xfrm>
            <a:off x="6886680" y="1183821"/>
            <a:ext cx="1801999" cy="3021534"/>
          </a:xfrm>
          <a:prstGeom prst="rect">
            <a:avLst/>
          </a:prstGeom>
        </p:spPr>
      </p:pic>
      <p:sp>
        <p:nvSpPr>
          <p:cNvPr id="6" name="Dikdörtgen 5">
            <a:extLst>
              <a:ext uri="{FF2B5EF4-FFF2-40B4-BE49-F238E27FC236}">
                <a16:creationId xmlns:a16="http://schemas.microsoft.com/office/drawing/2014/main" id="{3737D91F-0DC4-4055-9549-F1C483DA33D0}"/>
              </a:ext>
            </a:extLst>
          </p:cNvPr>
          <p:cNvSpPr/>
          <p:nvPr/>
        </p:nvSpPr>
        <p:spPr>
          <a:xfrm>
            <a:off x="6410180" y="4430375"/>
            <a:ext cx="3676357" cy="1631216"/>
          </a:xfrm>
          <a:prstGeom prst="rect">
            <a:avLst/>
          </a:prstGeom>
        </p:spPr>
        <p:txBody>
          <a:bodyPr wrap="square">
            <a:spAutoFit/>
          </a:bodyPr>
          <a:lstStyle/>
          <a:p>
            <a:r>
              <a:rPr lang="tr-TR" sz="2000" b="1" dirty="0"/>
              <a:t>Ayaklarınız yan yana olacak şekilde bir yastık üzerinde ayakta durun. Küçük bir topu duvara doğru fırlatın. 5 kez tekrar edin.</a:t>
            </a:r>
          </a:p>
        </p:txBody>
      </p:sp>
    </p:spTree>
    <p:extLst>
      <p:ext uri="{BB962C8B-B14F-4D97-AF65-F5344CB8AC3E}">
        <p14:creationId xmlns:p14="http://schemas.microsoft.com/office/powerpoint/2010/main" val="2641104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859349A-4B83-4595-8EB6-61E7F63D7B56}"/>
              </a:ext>
            </a:extLst>
          </p:cNvPr>
          <p:cNvSpPr>
            <a:spLocks noGrp="1"/>
          </p:cNvSpPr>
          <p:nvPr>
            <p:ph idx="1"/>
          </p:nvPr>
        </p:nvSpPr>
        <p:spPr>
          <a:xfrm>
            <a:off x="1846817" y="4338639"/>
            <a:ext cx="4708728" cy="1459681"/>
          </a:xfrm>
        </p:spPr>
        <p:txBody>
          <a:bodyPr>
            <a:noAutofit/>
          </a:bodyPr>
          <a:lstStyle/>
          <a:p>
            <a:pPr marL="0" indent="0">
              <a:buClr>
                <a:schemeClr val="accent2">
                  <a:lumMod val="50000"/>
                </a:schemeClr>
              </a:buClr>
              <a:buNone/>
            </a:pPr>
            <a:r>
              <a:rPr lang="tr-TR" b="1" dirty="0"/>
              <a:t>Ayaklarınız yarı-tandem pozisyonunda (bir ayağınızın parmakları, diğerinin kemeri hizasına gelecek şekilde) ayakta durun. Başınız dik olarak karşıya bakın. Bir gözünüzü kapatın. Bu pozisyonu 30 saniye korumaya çalışın.</a:t>
            </a:r>
          </a:p>
        </p:txBody>
      </p:sp>
      <p:pic>
        <p:nvPicPr>
          <p:cNvPr id="7170" name="Picture 2">
            <a:extLst>
              <a:ext uri="{FF2B5EF4-FFF2-40B4-BE49-F238E27FC236}">
                <a16:creationId xmlns:a16="http://schemas.microsoft.com/office/drawing/2014/main" id="{AD29DD00-E311-4141-8268-0B4AC2DEC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258" y="509638"/>
            <a:ext cx="1868392" cy="291936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4798A890-01F3-4102-BBBB-3455847444D4}"/>
              </a:ext>
            </a:extLst>
          </p:cNvPr>
          <p:cNvPicPr>
            <a:picLocks noChangeAspect="1"/>
          </p:cNvPicPr>
          <p:nvPr/>
        </p:nvPicPr>
        <p:blipFill>
          <a:blip r:embed="rId3"/>
          <a:stretch>
            <a:fillRect/>
          </a:stretch>
        </p:blipFill>
        <p:spPr>
          <a:xfrm>
            <a:off x="7955326" y="180330"/>
            <a:ext cx="2192415" cy="3577977"/>
          </a:xfrm>
          <a:prstGeom prst="rect">
            <a:avLst/>
          </a:prstGeom>
        </p:spPr>
      </p:pic>
      <p:sp>
        <p:nvSpPr>
          <p:cNvPr id="4" name="Dikdörtgen 3">
            <a:extLst>
              <a:ext uri="{FF2B5EF4-FFF2-40B4-BE49-F238E27FC236}">
                <a16:creationId xmlns:a16="http://schemas.microsoft.com/office/drawing/2014/main" id="{E40F08D1-74F3-4F1B-93F5-5E574DA6FFC5}"/>
              </a:ext>
            </a:extLst>
          </p:cNvPr>
          <p:cNvSpPr/>
          <p:nvPr/>
        </p:nvSpPr>
        <p:spPr>
          <a:xfrm>
            <a:off x="7234457" y="3792232"/>
            <a:ext cx="3831102" cy="3046988"/>
          </a:xfrm>
          <a:prstGeom prst="rect">
            <a:avLst/>
          </a:prstGeom>
        </p:spPr>
        <p:txBody>
          <a:bodyPr wrap="square">
            <a:spAutoFit/>
          </a:bodyPr>
          <a:lstStyle/>
          <a:p>
            <a:r>
              <a:rPr lang="tr-TR" sz="2400" b="1" dirty="0"/>
              <a:t>Ayaklarınız yarı-tandem pozisyonunda (bir ayağınızın parmakları, diğerinin kemeri hizasına gelecek şekilde) ayakta durun. Küçük bir topu duvara doğru fırlatın. 5 kez tekrar edin</a:t>
            </a:r>
            <a:r>
              <a:rPr lang="tr-TR" b="1" dirty="0"/>
              <a:t>.</a:t>
            </a:r>
          </a:p>
        </p:txBody>
      </p:sp>
    </p:spTree>
    <p:extLst>
      <p:ext uri="{BB962C8B-B14F-4D97-AF65-F5344CB8AC3E}">
        <p14:creationId xmlns:p14="http://schemas.microsoft.com/office/powerpoint/2010/main" val="2009620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E7B3147-AF73-4A78-868C-FBF255F98371}"/>
              </a:ext>
            </a:extLst>
          </p:cNvPr>
          <p:cNvSpPr>
            <a:spLocks noGrp="1"/>
          </p:cNvSpPr>
          <p:nvPr>
            <p:ph idx="1"/>
          </p:nvPr>
        </p:nvSpPr>
        <p:spPr>
          <a:xfrm>
            <a:off x="3062392" y="4096968"/>
            <a:ext cx="6798736" cy="1224136"/>
          </a:xfrm>
        </p:spPr>
        <p:txBody>
          <a:bodyPr>
            <a:noAutofit/>
          </a:bodyPr>
          <a:lstStyle/>
          <a:p>
            <a:pPr marL="0" indent="0">
              <a:buClr>
                <a:schemeClr val="accent3">
                  <a:lumMod val="50000"/>
                </a:schemeClr>
              </a:buClr>
              <a:buNone/>
            </a:pPr>
            <a:endParaRPr lang="tr-TR" b="1" dirty="0"/>
          </a:p>
          <a:p>
            <a:pPr marL="0" indent="0">
              <a:buClr>
                <a:schemeClr val="accent3">
                  <a:lumMod val="50000"/>
                </a:schemeClr>
              </a:buClr>
              <a:buNone/>
            </a:pPr>
            <a:endParaRPr lang="tr-TR" b="1" dirty="0"/>
          </a:p>
          <a:p>
            <a:pPr marL="0" indent="0">
              <a:buClr>
                <a:schemeClr val="accent3">
                  <a:lumMod val="50000"/>
                </a:schemeClr>
              </a:buClr>
              <a:buNone/>
            </a:pPr>
            <a:r>
              <a:rPr lang="tr-TR" b="1" dirty="0"/>
              <a:t>Ayaklarınız tandem pozisyonunda (bir ayağınızın parmakları diğer ayağınızın topuğuna değecek şekilde) ayakta durun. Bir gözünüzü kapatın. Bu pozisyonu 30 saniye korumaya çalışın.</a:t>
            </a:r>
          </a:p>
        </p:txBody>
      </p:sp>
      <p:pic>
        <p:nvPicPr>
          <p:cNvPr id="9218" name="Picture 2">
            <a:extLst>
              <a:ext uri="{FF2B5EF4-FFF2-40B4-BE49-F238E27FC236}">
                <a16:creationId xmlns:a16="http://schemas.microsoft.com/office/drawing/2014/main" id="{12388BB6-5947-4A5B-910E-933BAD374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2" y="335995"/>
            <a:ext cx="1975328" cy="351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71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456F0F-B1EA-4163-B273-E5B55772964B}"/>
              </a:ext>
            </a:extLst>
          </p:cNvPr>
          <p:cNvSpPr>
            <a:spLocks noGrp="1"/>
          </p:cNvSpPr>
          <p:nvPr>
            <p:ph type="title"/>
          </p:nvPr>
        </p:nvSpPr>
        <p:spPr>
          <a:xfrm>
            <a:off x="1296955" y="558110"/>
            <a:ext cx="9377264" cy="869474"/>
          </a:xfrm>
        </p:spPr>
        <p:txBody>
          <a:bodyPr>
            <a:noAutofit/>
          </a:bodyPr>
          <a:lstStyle/>
          <a:p>
            <a:r>
              <a:rPr lang="tr-TR" sz="3600" b="1" dirty="0">
                <a:solidFill>
                  <a:srgbClr val="002060"/>
                </a:solidFill>
                <a:latin typeface="Arial" panose="020B0604020202020204" pitchFamily="34" charset="0"/>
                <a:cs typeface="Arial" panose="020B0604020202020204" pitchFamily="34" charset="0"/>
              </a:rPr>
              <a:t>Egzersiz Reçetesi Düzenlemenin Genel Prensipleri</a:t>
            </a:r>
          </a:p>
        </p:txBody>
      </p:sp>
      <p:sp>
        <p:nvSpPr>
          <p:cNvPr id="3" name="İçerik Yer Tutucusu 2">
            <a:extLst>
              <a:ext uri="{FF2B5EF4-FFF2-40B4-BE49-F238E27FC236}">
                <a16:creationId xmlns:a16="http://schemas.microsoft.com/office/drawing/2014/main" id="{F39A4DAA-A5F8-42F5-9112-CA7515695E8B}"/>
              </a:ext>
            </a:extLst>
          </p:cNvPr>
          <p:cNvSpPr>
            <a:spLocks noGrp="1"/>
          </p:cNvSpPr>
          <p:nvPr>
            <p:ph idx="1"/>
          </p:nvPr>
        </p:nvSpPr>
        <p:spPr>
          <a:xfrm>
            <a:off x="6096000" y="1796140"/>
            <a:ext cx="5143587" cy="3797559"/>
          </a:xfrm>
        </p:spPr>
        <p:txBody>
          <a:bodyPr>
            <a:normAutofit/>
          </a:bodyPr>
          <a:lstStyle/>
          <a:p>
            <a:r>
              <a:rPr lang="tr-TR" sz="2000" b="1" dirty="0"/>
              <a:t>Kişiye özel egzersiz reçetesi hazırlarken egzersizin tipi, yoğunluğu, süresi, sıklığı ve sürdürülebilir olması temel noktaları oluşturur.</a:t>
            </a:r>
          </a:p>
          <a:p>
            <a:r>
              <a:rPr lang="tr-TR" sz="2000" b="1" dirty="0"/>
              <a:t>Herhangi bir hastalık veya risk faktörü olsun veya olmasın her yaştaki kişilere egzersiz reçetesi düzenlerken bu beş temel noktaya dikkat etmek gerekir.</a:t>
            </a:r>
          </a:p>
          <a:p>
            <a:endParaRPr lang="tr-TR" sz="2000" dirty="0"/>
          </a:p>
        </p:txBody>
      </p:sp>
      <p:sp>
        <p:nvSpPr>
          <p:cNvPr id="4" name="Metin Yer Tutucusu 3">
            <a:extLst>
              <a:ext uri="{FF2B5EF4-FFF2-40B4-BE49-F238E27FC236}">
                <a16:creationId xmlns:a16="http://schemas.microsoft.com/office/drawing/2014/main" id="{3007912A-7075-4AB4-BB7C-DF24FB3404BF}"/>
              </a:ext>
            </a:extLst>
          </p:cNvPr>
          <p:cNvSpPr>
            <a:spLocks noGrp="1"/>
          </p:cNvSpPr>
          <p:nvPr>
            <p:ph type="body" sz="half" idx="2"/>
          </p:nvPr>
        </p:nvSpPr>
        <p:spPr>
          <a:xfrm>
            <a:off x="1296955" y="1679508"/>
            <a:ext cx="4581330" cy="4030825"/>
          </a:xfrm>
        </p:spPr>
        <p:txBody>
          <a:bodyPr>
            <a:noAutofit/>
          </a:bodyPr>
          <a:lstStyle/>
          <a:p>
            <a:pPr marL="285750" indent="-285750" algn="l">
              <a:buFont typeface="Arial" panose="020B0604020202020204" pitchFamily="34" charset="0"/>
              <a:buChar char="•"/>
            </a:pPr>
            <a:r>
              <a:rPr lang="tr-TR" sz="2000" b="1" dirty="0"/>
              <a:t>Fiziksel aktivite, enerji dengesi ve ağırlığın kontrolü için enerji harcanmasıdır. Düzenli yapılan fiziksel aktivite de egzersizdir.</a:t>
            </a:r>
          </a:p>
          <a:p>
            <a:pPr marL="285750" indent="-285750" algn="l">
              <a:buFont typeface="Arial" panose="020B0604020202020204" pitchFamily="34" charset="0"/>
              <a:buChar char="•"/>
            </a:pPr>
            <a:r>
              <a:rPr lang="tr-TR" sz="2000" b="1" dirty="0"/>
              <a:t>Egzersiz reçetelendirmesi fiziksel uygunluğu artırmak, kan basıncı yüksekliği, glikoz entoleransı, obezite gibi kronik hastalıklara zemin hazırlayan çeşitli risk faktörlerini azaltarak daha sağlıklı bir yaşam sürdürebilmek için düzenlenir. </a:t>
            </a:r>
          </a:p>
        </p:txBody>
      </p:sp>
    </p:spTree>
    <p:extLst>
      <p:ext uri="{BB962C8B-B14F-4D97-AF65-F5344CB8AC3E}">
        <p14:creationId xmlns:p14="http://schemas.microsoft.com/office/powerpoint/2010/main" val="3820988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4273465-3BC7-4165-AEC9-DA06C99BE047}"/>
              </a:ext>
            </a:extLst>
          </p:cNvPr>
          <p:cNvSpPr>
            <a:spLocks noGrp="1"/>
          </p:cNvSpPr>
          <p:nvPr>
            <p:ph idx="1"/>
          </p:nvPr>
        </p:nvSpPr>
        <p:spPr>
          <a:xfrm>
            <a:off x="1589649" y="202073"/>
            <a:ext cx="9945858" cy="4188656"/>
          </a:xfrm>
        </p:spPr>
        <p:txBody>
          <a:bodyPr>
            <a:normAutofit/>
          </a:bodyPr>
          <a:lstStyle/>
          <a:p>
            <a:pPr marL="0" indent="0">
              <a:buNone/>
            </a:pPr>
            <a:r>
              <a:rPr lang="tr-TR" b="1" dirty="0">
                <a:solidFill>
                  <a:srgbClr val="C00000"/>
                </a:solidFill>
              </a:rPr>
              <a:t>                                       STATİK DENGE</a:t>
            </a:r>
          </a:p>
          <a:p>
            <a:r>
              <a:rPr lang="tr-TR" b="1" dirty="0"/>
              <a:t>Kişinin hareket açığa çıkarmıyorken kaldığı dengedir.</a:t>
            </a:r>
          </a:p>
          <a:p>
            <a:r>
              <a:rPr lang="tr-TR" b="1" dirty="0"/>
              <a:t>Stres uygulanarak bakılabilir.</a:t>
            </a:r>
          </a:p>
          <a:p>
            <a:r>
              <a:rPr lang="tr-TR" b="1" dirty="0"/>
              <a:t>Statik dengenin </a:t>
            </a:r>
            <a:r>
              <a:rPr lang="tr-TR" b="1" dirty="0" err="1"/>
              <a:t>değerlendirilmeside</a:t>
            </a:r>
            <a:r>
              <a:rPr lang="tr-TR" b="1" dirty="0">
                <a:solidFill>
                  <a:srgbClr val="C00000"/>
                </a:solidFill>
              </a:rPr>
              <a:t>’’ ROMBERG TESTİ ve </a:t>
            </a:r>
          </a:p>
          <a:p>
            <a:pPr marL="0" indent="0">
              <a:buNone/>
            </a:pPr>
            <a:r>
              <a:rPr lang="tr-TR" b="1" dirty="0">
                <a:solidFill>
                  <a:srgbClr val="C00000"/>
                </a:solidFill>
              </a:rPr>
              <a:t>     TEK BACAK ÜZERİNDE DURMA TESTİ’’</a:t>
            </a:r>
            <a:r>
              <a:rPr lang="tr-TR" b="1" dirty="0"/>
              <a:t> kullanılır.</a:t>
            </a:r>
          </a:p>
          <a:p>
            <a:endParaRPr lang="tr-TR" b="1" dirty="0"/>
          </a:p>
          <a:p>
            <a:pPr marL="0" indent="0">
              <a:buNone/>
            </a:pPr>
            <a:r>
              <a:rPr lang="tr-TR" b="1" dirty="0"/>
              <a:t> </a:t>
            </a:r>
            <a:endParaRPr lang="tr-TR" dirty="0"/>
          </a:p>
        </p:txBody>
      </p:sp>
      <p:pic>
        <p:nvPicPr>
          <p:cNvPr id="5" name="Resim 4">
            <a:extLst>
              <a:ext uri="{FF2B5EF4-FFF2-40B4-BE49-F238E27FC236}">
                <a16:creationId xmlns:a16="http://schemas.microsoft.com/office/drawing/2014/main" id="{E15B2394-A982-4C13-9054-446074FBD683}"/>
              </a:ext>
            </a:extLst>
          </p:cNvPr>
          <p:cNvPicPr>
            <a:picLocks noChangeAspect="1"/>
          </p:cNvPicPr>
          <p:nvPr/>
        </p:nvPicPr>
        <p:blipFill>
          <a:blip r:embed="rId2"/>
          <a:stretch>
            <a:fillRect/>
          </a:stretch>
        </p:blipFill>
        <p:spPr>
          <a:xfrm>
            <a:off x="6865034" y="3355142"/>
            <a:ext cx="4937335" cy="3490696"/>
          </a:xfrm>
          <a:prstGeom prst="rect">
            <a:avLst/>
          </a:prstGeom>
        </p:spPr>
      </p:pic>
      <p:pic>
        <p:nvPicPr>
          <p:cNvPr id="6" name="Resim 5">
            <a:extLst>
              <a:ext uri="{FF2B5EF4-FFF2-40B4-BE49-F238E27FC236}">
                <a16:creationId xmlns:a16="http://schemas.microsoft.com/office/drawing/2014/main" id="{D7C08AF7-2524-45AF-B571-891C64A903FF}"/>
              </a:ext>
            </a:extLst>
          </p:cNvPr>
          <p:cNvPicPr>
            <a:picLocks noChangeAspect="1"/>
          </p:cNvPicPr>
          <p:nvPr/>
        </p:nvPicPr>
        <p:blipFill>
          <a:blip r:embed="rId3"/>
          <a:stretch>
            <a:fillRect/>
          </a:stretch>
        </p:blipFill>
        <p:spPr>
          <a:xfrm>
            <a:off x="1589649" y="3640015"/>
            <a:ext cx="4695825" cy="2381250"/>
          </a:xfrm>
          <a:prstGeom prst="rect">
            <a:avLst/>
          </a:prstGeom>
        </p:spPr>
      </p:pic>
      <p:sp>
        <p:nvSpPr>
          <p:cNvPr id="7" name="Metin kutusu 6">
            <a:extLst>
              <a:ext uri="{FF2B5EF4-FFF2-40B4-BE49-F238E27FC236}">
                <a16:creationId xmlns:a16="http://schemas.microsoft.com/office/drawing/2014/main" id="{10FB6B88-D203-467D-81E6-D6853C6CC64F}"/>
              </a:ext>
            </a:extLst>
          </p:cNvPr>
          <p:cNvSpPr txBox="1"/>
          <p:nvPr/>
        </p:nvSpPr>
        <p:spPr>
          <a:xfrm>
            <a:off x="7019779" y="6384173"/>
            <a:ext cx="2771335" cy="461665"/>
          </a:xfrm>
          <a:prstGeom prst="rect">
            <a:avLst/>
          </a:prstGeom>
          <a:noFill/>
        </p:spPr>
        <p:txBody>
          <a:bodyPr wrap="square" rtlCol="0">
            <a:spAutoFit/>
          </a:bodyPr>
          <a:lstStyle/>
          <a:p>
            <a:r>
              <a:rPr lang="tr-TR" sz="2400" b="1" dirty="0"/>
              <a:t>ROMBERG TESTİ</a:t>
            </a:r>
          </a:p>
        </p:txBody>
      </p:sp>
    </p:spTree>
    <p:extLst>
      <p:ext uri="{BB962C8B-B14F-4D97-AF65-F5344CB8AC3E}">
        <p14:creationId xmlns:p14="http://schemas.microsoft.com/office/powerpoint/2010/main" val="2990536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B3D6CBD-0663-45F4-936E-E5B3D4D62626}"/>
              </a:ext>
            </a:extLst>
          </p:cNvPr>
          <p:cNvSpPr/>
          <p:nvPr/>
        </p:nvSpPr>
        <p:spPr>
          <a:xfrm>
            <a:off x="2143760" y="1452880"/>
            <a:ext cx="8128000" cy="3539430"/>
          </a:xfrm>
          <a:prstGeom prst="rect">
            <a:avLst/>
          </a:prstGeom>
        </p:spPr>
        <p:txBody>
          <a:bodyPr wrap="square">
            <a:spAutoFit/>
          </a:bodyPr>
          <a:lstStyle/>
          <a:p>
            <a:r>
              <a:rPr lang="tr-TR" sz="3200" dirty="0">
                <a:solidFill>
                  <a:srgbClr val="FF0000"/>
                </a:solidFill>
              </a:rPr>
              <a:t>         Denge Bozukluğunda Hasta Eğitimi  </a:t>
            </a:r>
          </a:p>
          <a:p>
            <a:pPr lvl="1" algn="just"/>
            <a:r>
              <a:rPr lang="tr-TR" sz="2400" dirty="0"/>
              <a:t>● En önemli nokta hastanın güvenliğidir. </a:t>
            </a:r>
          </a:p>
          <a:p>
            <a:pPr lvl="1" algn="just"/>
            <a:r>
              <a:rPr lang="tr-TR" sz="2400" dirty="0"/>
              <a:t>● Düşmeler için potansiyel risk çok fazladır. </a:t>
            </a:r>
          </a:p>
          <a:p>
            <a:pPr lvl="1" algn="just"/>
            <a:r>
              <a:rPr lang="tr-TR" sz="2400" dirty="0"/>
              <a:t>● İyi bir değerlendirme ardından düşük seviyeli aktivitelerle başlama sonradan egzersizi ağırlaştırmak gerekir. </a:t>
            </a:r>
          </a:p>
          <a:p>
            <a:pPr lvl="1" algn="just"/>
            <a:r>
              <a:rPr lang="tr-TR" sz="2400" dirty="0"/>
              <a:t>● Çevre maksimum güvenli olarak ayarlanmalıdır. Gevşek kilim, kapı eşikleri, merdivenler… </a:t>
            </a:r>
          </a:p>
          <a:p>
            <a:pPr lvl="1" algn="just"/>
            <a:r>
              <a:rPr lang="tr-TR" sz="2400" dirty="0"/>
              <a:t>● Ayakkabılar önemlidir. kaymayan ve rahat olmalıdır. </a:t>
            </a:r>
          </a:p>
          <a:p>
            <a:pPr lvl="1" algn="just"/>
            <a:r>
              <a:rPr lang="tr-TR" sz="2400" dirty="0"/>
              <a:t>● Paralel bar, koltuk değneği, yürüteçlerden yararlanılır.</a:t>
            </a:r>
          </a:p>
        </p:txBody>
      </p:sp>
    </p:spTree>
    <p:extLst>
      <p:ext uri="{BB962C8B-B14F-4D97-AF65-F5344CB8AC3E}">
        <p14:creationId xmlns:p14="http://schemas.microsoft.com/office/powerpoint/2010/main" val="207353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E3C062E-DECF-49E8-BA0B-0198CC3111D5}"/>
              </a:ext>
            </a:extLst>
          </p:cNvPr>
          <p:cNvPicPr>
            <a:picLocks noChangeAspect="1"/>
          </p:cNvPicPr>
          <p:nvPr/>
        </p:nvPicPr>
        <p:blipFill>
          <a:blip r:embed="rId2"/>
          <a:stretch>
            <a:fillRect/>
          </a:stretch>
        </p:blipFill>
        <p:spPr>
          <a:xfrm>
            <a:off x="2151892" y="1288612"/>
            <a:ext cx="2275523" cy="4128161"/>
          </a:xfrm>
          <a:prstGeom prst="rect">
            <a:avLst/>
          </a:prstGeom>
        </p:spPr>
      </p:pic>
      <p:sp>
        <p:nvSpPr>
          <p:cNvPr id="2" name="Dikdörtgen 1">
            <a:extLst>
              <a:ext uri="{FF2B5EF4-FFF2-40B4-BE49-F238E27FC236}">
                <a16:creationId xmlns:a16="http://schemas.microsoft.com/office/drawing/2014/main" id="{5C8BC0EF-25CD-4C2D-8388-629D4A88B252}"/>
              </a:ext>
            </a:extLst>
          </p:cNvPr>
          <p:cNvSpPr/>
          <p:nvPr/>
        </p:nvSpPr>
        <p:spPr>
          <a:xfrm>
            <a:off x="4764258" y="1044369"/>
            <a:ext cx="5054991" cy="2308324"/>
          </a:xfrm>
          <a:prstGeom prst="rect">
            <a:avLst/>
          </a:prstGeom>
        </p:spPr>
        <p:txBody>
          <a:bodyPr wrap="square">
            <a:spAutoFit/>
          </a:bodyPr>
          <a:lstStyle/>
          <a:p>
            <a:r>
              <a:rPr lang="tr-TR" b="1" dirty="0">
                <a:solidFill>
                  <a:srgbClr val="C00000"/>
                </a:solidFill>
              </a:rPr>
              <a:t>Egzersiz tipi: </a:t>
            </a:r>
            <a:r>
              <a:rPr lang="tr-TR" b="1" dirty="0"/>
              <a:t>Hiç egzersiz yapmayan bir kişiye egzersiz reçetesi düzenlerken kişinin klinik durumu, ilgisi ve adaptasyonu göz önüne alınmalıdır. Yürüme ve bisiklete binme, özellikle yürüme bandı ve bisiklet </a:t>
            </a:r>
            <a:r>
              <a:rPr lang="tr-TR" b="1" dirty="0" err="1"/>
              <a:t>ergometrisi</a:t>
            </a:r>
            <a:r>
              <a:rPr lang="tr-TR" b="1" dirty="0"/>
              <a:t> gibi aktivitelerle başlayabilir. Yürüme en çok tercih edilen egzersizdir çünkü ulaşılması kolay ve kolaylıkla </a:t>
            </a:r>
            <a:r>
              <a:rPr lang="tr-TR" b="1" dirty="0" err="1"/>
              <a:t>tolere</a:t>
            </a:r>
            <a:r>
              <a:rPr lang="tr-TR" b="1" dirty="0"/>
              <a:t> edilebilen bir egzersiz tipidir.</a:t>
            </a:r>
          </a:p>
        </p:txBody>
      </p:sp>
      <p:sp>
        <p:nvSpPr>
          <p:cNvPr id="3" name="Dikdörtgen 2">
            <a:extLst>
              <a:ext uri="{FF2B5EF4-FFF2-40B4-BE49-F238E27FC236}">
                <a16:creationId xmlns:a16="http://schemas.microsoft.com/office/drawing/2014/main" id="{F8FF3C33-AC6E-464C-BEB0-3B18E137BD05}"/>
              </a:ext>
            </a:extLst>
          </p:cNvPr>
          <p:cNvSpPr/>
          <p:nvPr/>
        </p:nvSpPr>
        <p:spPr>
          <a:xfrm>
            <a:off x="4764258" y="3782306"/>
            <a:ext cx="5374324" cy="2031325"/>
          </a:xfrm>
          <a:prstGeom prst="rect">
            <a:avLst/>
          </a:prstGeom>
        </p:spPr>
        <p:txBody>
          <a:bodyPr wrap="square">
            <a:spAutoFit/>
          </a:bodyPr>
          <a:lstStyle/>
          <a:p>
            <a:r>
              <a:rPr lang="tr-TR" b="1" dirty="0">
                <a:solidFill>
                  <a:srgbClr val="C00000"/>
                </a:solidFill>
              </a:rPr>
              <a:t>Egzersiz yoğunluğu: </a:t>
            </a:r>
            <a:r>
              <a:rPr lang="tr-TR" b="1" dirty="0"/>
              <a:t>Toplam enerji tüketimi açısından incelendiğinde egzersiz süresi ve yoğunluğu birbiriyle ters ilişkilidir. Örneğin düşük yoğunlukta-uzun sürede yapılan egzersizle, yüksek yoğunlukta-kısa sürede yapılan egzersiz </a:t>
            </a:r>
            <a:r>
              <a:rPr lang="tr-TR" b="1" dirty="0" err="1"/>
              <a:t>kardiyorespiratuar</a:t>
            </a:r>
            <a:r>
              <a:rPr lang="tr-TR" b="1" dirty="0"/>
              <a:t> dayanıklılığı artırma açısından aynı etkiyi göstermektedir.</a:t>
            </a:r>
          </a:p>
        </p:txBody>
      </p:sp>
    </p:spTree>
    <p:extLst>
      <p:ext uri="{BB962C8B-B14F-4D97-AF65-F5344CB8AC3E}">
        <p14:creationId xmlns:p14="http://schemas.microsoft.com/office/powerpoint/2010/main" val="1168971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96E70A6-9134-4637-ACD0-A0E6076C5949}"/>
              </a:ext>
            </a:extLst>
          </p:cNvPr>
          <p:cNvPicPr>
            <a:picLocks noChangeAspect="1"/>
          </p:cNvPicPr>
          <p:nvPr/>
        </p:nvPicPr>
        <p:blipFill>
          <a:blip r:embed="rId4"/>
          <a:stretch>
            <a:fillRect/>
          </a:stretch>
        </p:blipFill>
        <p:spPr>
          <a:xfrm>
            <a:off x="1564640" y="957262"/>
            <a:ext cx="3956685" cy="3757039"/>
          </a:xfrm>
          <a:prstGeom prst="rect">
            <a:avLst/>
          </a:prstGeom>
        </p:spPr>
      </p:pic>
      <p:pic>
        <p:nvPicPr>
          <p:cNvPr id="3" name="WhatsApp Video 2020-04-09 at 22.41.53">
            <a:hlinkClick r:id="" action="ppaction://media"/>
            <a:extLst>
              <a:ext uri="{FF2B5EF4-FFF2-40B4-BE49-F238E27FC236}">
                <a16:creationId xmlns:a16="http://schemas.microsoft.com/office/drawing/2014/main" id="{2F006649-07D9-4BD1-862F-CD72EDB9A8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2400" y="2336800"/>
            <a:ext cx="4124960" cy="3386582"/>
          </a:xfrm>
          <a:prstGeom prst="rect">
            <a:avLst/>
          </a:prstGeom>
        </p:spPr>
      </p:pic>
    </p:spTree>
    <p:extLst>
      <p:ext uri="{BB962C8B-B14F-4D97-AF65-F5344CB8AC3E}">
        <p14:creationId xmlns:p14="http://schemas.microsoft.com/office/powerpoint/2010/main" val="8937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7E0F8C9E-B937-45B8-B695-8E4DA41C7010}"/>
              </a:ext>
            </a:extLst>
          </p:cNvPr>
          <p:cNvSpPr/>
          <p:nvPr/>
        </p:nvSpPr>
        <p:spPr>
          <a:xfrm>
            <a:off x="1177380" y="1076698"/>
            <a:ext cx="6764816" cy="4524315"/>
          </a:xfrm>
          <a:prstGeom prst="rect">
            <a:avLst/>
          </a:prstGeom>
        </p:spPr>
        <p:txBody>
          <a:bodyPr wrap="square">
            <a:spAutoFit/>
          </a:bodyPr>
          <a:lstStyle/>
          <a:p>
            <a:pPr algn="ctr"/>
            <a:r>
              <a:rPr lang="tr-TR" sz="2400" b="1" dirty="0">
                <a:solidFill>
                  <a:srgbClr val="C00000"/>
                </a:solidFill>
              </a:rPr>
              <a:t>Uygulanacak egzersiz yoğunluğunu belirlerken göz önünde bulundurulması gereken faktörler; </a:t>
            </a:r>
          </a:p>
          <a:p>
            <a:r>
              <a:rPr lang="tr-TR" sz="2000" b="1" dirty="0"/>
              <a:t>• Kişiye özel egzersiz programı seçilmesi. Örneğin sedanter kişilerde düşük yoğunlukta ve uzun süreli egzersiz programları seçilmelidir. </a:t>
            </a:r>
          </a:p>
          <a:p>
            <a:r>
              <a:rPr lang="tr-TR" sz="2000" b="1" dirty="0"/>
              <a:t>• Yüksek yoğunluklu egzersiz programlarında kardiyovasküler ve ortopedik hasar riski daha yüksek, kişinin egzersize uyumu daha düşüktür.</a:t>
            </a:r>
          </a:p>
          <a:p>
            <a:r>
              <a:rPr lang="tr-TR" sz="2000" b="1" dirty="0"/>
              <a:t>• Kişinin karara katılımının sağlanması. Hangi egzersizin yapılacağını kişinin kendisinin seçmesi egzersize uyumunu artırır. </a:t>
            </a:r>
          </a:p>
          <a:p>
            <a:r>
              <a:rPr lang="tr-TR" sz="2000" b="1" dirty="0"/>
              <a:t>• Kişinin egzersiz yapmadaki amacı (örneğin kan basıncını düşürmek, vücut yağını azaltmak, oksijen tüketimini artırmak) egzersiz reçetesini belirlemeye yardımcı olur.</a:t>
            </a:r>
          </a:p>
        </p:txBody>
      </p:sp>
      <p:pic>
        <p:nvPicPr>
          <p:cNvPr id="1026" name="Picture 2" descr="Kardiyo Egzersiz Süresi ve Yoğunluğu">
            <a:extLst>
              <a:ext uri="{FF2B5EF4-FFF2-40B4-BE49-F238E27FC236}">
                <a16:creationId xmlns:a16="http://schemas.microsoft.com/office/drawing/2014/main" id="{2CD2ADD1-8EDA-4168-9A97-258C90D3F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371" y="1256987"/>
            <a:ext cx="3780647" cy="390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44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9236336-A637-494D-893B-310AF289DDC5}"/>
              </a:ext>
            </a:extLst>
          </p:cNvPr>
          <p:cNvPicPr>
            <a:picLocks noChangeAspect="1"/>
          </p:cNvPicPr>
          <p:nvPr/>
        </p:nvPicPr>
        <p:blipFill>
          <a:blip r:embed="rId2"/>
          <a:stretch>
            <a:fillRect/>
          </a:stretch>
        </p:blipFill>
        <p:spPr>
          <a:xfrm>
            <a:off x="1478892" y="991235"/>
            <a:ext cx="4617108" cy="3072765"/>
          </a:xfrm>
          <a:prstGeom prst="rect">
            <a:avLst/>
          </a:prstGeom>
        </p:spPr>
      </p:pic>
      <p:pic>
        <p:nvPicPr>
          <p:cNvPr id="4" name="Resim 3">
            <a:extLst>
              <a:ext uri="{FF2B5EF4-FFF2-40B4-BE49-F238E27FC236}">
                <a16:creationId xmlns:a16="http://schemas.microsoft.com/office/drawing/2014/main" id="{F81BF682-A092-4B61-8AC7-066AF31C670E}"/>
              </a:ext>
            </a:extLst>
          </p:cNvPr>
          <p:cNvPicPr>
            <a:picLocks noChangeAspect="1"/>
          </p:cNvPicPr>
          <p:nvPr/>
        </p:nvPicPr>
        <p:blipFill>
          <a:blip r:embed="rId3"/>
          <a:stretch>
            <a:fillRect/>
          </a:stretch>
        </p:blipFill>
        <p:spPr>
          <a:xfrm>
            <a:off x="6766560" y="2135094"/>
            <a:ext cx="3261360" cy="3781836"/>
          </a:xfrm>
          <a:prstGeom prst="rect">
            <a:avLst/>
          </a:prstGeom>
        </p:spPr>
      </p:pic>
    </p:spTree>
    <p:extLst>
      <p:ext uri="{BB962C8B-B14F-4D97-AF65-F5344CB8AC3E}">
        <p14:creationId xmlns:p14="http://schemas.microsoft.com/office/powerpoint/2010/main" val="4097367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19311" y="0"/>
            <a:ext cx="10672689" cy="3393623"/>
          </a:xfrm>
        </p:spPr>
        <p:txBody>
          <a:bodyPr>
            <a:normAutofit fontScale="70000" lnSpcReduction="20000"/>
          </a:bodyPr>
          <a:lstStyle/>
          <a:p>
            <a:pPr marL="0" indent="0">
              <a:buNone/>
            </a:pPr>
            <a:endParaRPr lang="tr-TR" dirty="0"/>
          </a:p>
          <a:p>
            <a:pPr marL="0" indent="0">
              <a:buNone/>
            </a:pPr>
            <a:endParaRPr lang="tr-TR" u="sng" dirty="0"/>
          </a:p>
          <a:p>
            <a:pPr marL="0" indent="0" algn="ctr">
              <a:buNone/>
            </a:pPr>
            <a:r>
              <a:rPr lang="tr-TR" sz="5100" b="1" u="sng" dirty="0">
                <a:solidFill>
                  <a:srgbClr val="002060"/>
                </a:solidFill>
              </a:rPr>
              <a:t>FRENKEL EGZERSİZLERİ</a:t>
            </a:r>
          </a:p>
          <a:p>
            <a:pPr marL="0" indent="0">
              <a:buNone/>
            </a:pPr>
            <a:endParaRPr lang="tr-TR" sz="3200" b="1" dirty="0"/>
          </a:p>
          <a:p>
            <a:pPr marL="0" indent="0">
              <a:buNone/>
            </a:pPr>
            <a:r>
              <a:rPr lang="tr-TR" sz="3200" b="1" dirty="0"/>
              <a:t>Alt </a:t>
            </a:r>
            <a:r>
              <a:rPr lang="tr-TR" sz="3200" b="1" dirty="0" err="1"/>
              <a:t>ekstremite</a:t>
            </a:r>
            <a:r>
              <a:rPr lang="tr-TR" sz="3200" b="1" dirty="0"/>
              <a:t> koordinasyon bozukluğunda kullanılan bir programdır. Egzersizler ismini geliştiren kişiden alır. Bu egzersizlerden yola çıkılarak hastaya özel program düzenlenir. Koordinasyon bozukluğunun nörolojik hastalıktan kaynaklandığı durumlarda başvurulur. Program yavaştan hızlıya, tek taraftan çift tarafa, kolaydan karmaşığa doğru ilerler.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238" y="3429000"/>
            <a:ext cx="7118632" cy="2695695"/>
          </a:xfrm>
          <a:prstGeom prst="rect">
            <a:avLst/>
          </a:prstGeom>
        </p:spPr>
      </p:pic>
    </p:spTree>
    <p:extLst>
      <p:ext uri="{BB962C8B-B14F-4D97-AF65-F5344CB8AC3E}">
        <p14:creationId xmlns:p14="http://schemas.microsoft.com/office/powerpoint/2010/main" val="2893943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75923" y="187289"/>
            <a:ext cx="5362502" cy="6185375"/>
          </a:xfrm>
        </p:spPr>
        <p:txBody>
          <a:bodyPr>
            <a:normAutofit/>
          </a:bodyPr>
          <a:lstStyle/>
          <a:p>
            <a:pPr marL="0" indent="0">
              <a:buNone/>
            </a:pPr>
            <a:endParaRPr lang="tr-TR" b="1" dirty="0"/>
          </a:p>
          <a:p>
            <a:pPr marL="0" indent="0">
              <a:buNone/>
            </a:pPr>
            <a:r>
              <a:rPr lang="tr-TR" b="1" dirty="0"/>
              <a:t>Bu egzersizler ile hareket hızı genişliği ve karmaşıklığında yapılan değişiklikler ile hastada var olan dengesizlik hafifletilmeye çalışılır. Amaç hareketlerin fonksiyonelliğini artırarak kişiye günlük yaşamda daha kaliteli bir hayat sağlamaktır.</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330" y="1406769"/>
            <a:ext cx="4652655" cy="4037428"/>
          </a:xfrm>
          <a:prstGeom prst="rect">
            <a:avLst/>
          </a:prstGeom>
        </p:spPr>
      </p:pic>
    </p:spTree>
    <p:extLst>
      <p:ext uri="{BB962C8B-B14F-4D97-AF65-F5344CB8AC3E}">
        <p14:creationId xmlns:p14="http://schemas.microsoft.com/office/powerpoint/2010/main" val="298142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idx="1"/>
          </p:nvPr>
        </p:nvSpPr>
        <p:spPr>
          <a:xfrm>
            <a:off x="1284359" y="344972"/>
            <a:ext cx="10575878" cy="5044199"/>
          </a:xfrm>
        </p:spPr>
        <p:txBody>
          <a:bodyPr>
            <a:normAutofit/>
          </a:bodyPr>
          <a:lstStyle/>
          <a:p>
            <a:pPr marL="0" indent="0">
              <a:buNone/>
            </a:pPr>
            <a:endParaRPr lang="tr-TR" dirty="0"/>
          </a:p>
          <a:p>
            <a:pPr marL="0" indent="0">
              <a:buNone/>
            </a:pPr>
            <a:r>
              <a:rPr lang="tr-TR" b="1" dirty="0">
                <a:solidFill>
                  <a:srgbClr val="C00000"/>
                </a:solidFill>
              </a:rPr>
              <a:t>Bu egzersizler hem test hem de tedavi için kullanılır</a:t>
            </a:r>
            <a:r>
              <a:rPr lang="tr-TR" b="1" dirty="0"/>
              <a:t>. Testte gözler kapalı, tedavide ise gözler açık olmalıdır. Test sırasında hastaya yardım edilmez, hasta fonksiyonel kapasitesi içinde testi bitirir. Egzersizde hastanın yorulmamasına dikkat edilmelidir çünkü aşırı yorgunluk koordinasyon bozukluğunu tetikleyebilir.</a:t>
            </a:r>
          </a:p>
          <a:p>
            <a:pPr marL="0" indent="0">
              <a:buNone/>
            </a:pPr>
            <a:r>
              <a:rPr lang="tr-TR" b="1" dirty="0"/>
              <a:t>Hastanın pozisyonu ve rahat kıyafetler giymesi egzersizin kolay gözlemlenebilmesine  olanak sağlar. Yapılacak egzersizler hastaya açık bir şekilde </a:t>
            </a:r>
            <a:r>
              <a:rPr lang="tr-TR" b="1" dirty="0" err="1"/>
              <a:t>anlatılmalıdır.Hastanın</a:t>
            </a:r>
            <a:r>
              <a:rPr lang="tr-TR" b="1" dirty="0"/>
              <a:t> bütün dikkati egzersizlerde olmalıdır. Hareketler doğru ve kesin bir şekilde yapılana kadar tekrar edilmelidir. Kuvvetli kas çalışması egzersizleri </a:t>
            </a:r>
            <a:r>
              <a:rPr lang="tr-TR" b="1" dirty="0" err="1"/>
              <a:t>verilmemelidir.Amaç</a:t>
            </a:r>
            <a:r>
              <a:rPr lang="tr-TR" b="1" dirty="0"/>
              <a:t> hareketin kuvvetli yapılması değil doğru yapılmasıdır. Mutlaka kolaydan zora doğru egzersizler verilmelidir...</a:t>
            </a:r>
          </a:p>
        </p:txBody>
      </p:sp>
    </p:spTree>
    <p:extLst>
      <p:ext uri="{BB962C8B-B14F-4D97-AF65-F5344CB8AC3E}">
        <p14:creationId xmlns:p14="http://schemas.microsoft.com/office/powerpoint/2010/main" val="3567607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5400" y="147919"/>
            <a:ext cx="9865659" cy="658906"/>
          </a:xfrm>
        </p:spPr>
        <p:txBody>
          <a:bodyPr>
            <a:normAutofit fontScale="90000"/>
          </a:bodyPr>
          <a:lstStyle/>
          <a:p>
            <a:r>
              <a:rPr lang="tr-TR" b="1" dirty="0">
                <a:solidFill>
                  <a:srgbClr val="002060"/>
                </a:solidFill>
              </a:rPr>
              <a:t>   SIRT ÜSTÜ POZİSYONDA</a:t>
            </a:r>
            <a:r>
              <a:rPr lang="tr-TR" b="1" dirty="0">
                <a:solidFill>
                  <a:srgbClr val="002060"/>
                </a:solidFill>
                <a:latin typeface="Castellar" panose="020A0402060406010301" pitchFamily="18" charset="0"/>
              </a:rPr>
              <a:t> </a:t>
            </a:r>
          </a:p>
        </p:txBody>
      </p:sp>
      <p:sp>
        <p:nvSpPr>
          <p:cNvPr id="3" name="İçerik Yer Tutucusu 2"/>
          <p:cNvSpPr>
            <a:spLocks noGrp="1"/>
          </p:cNvSpPr>
          <p:nvPr>
            <p:ph idx="1"/>
          </p:nvPr>
        </p:nvSpPr>
        <p:spPr>
          <a:xfrm>
            <a:off x="1295400" y="457200"/>
            <a:ext cx="10896600" cy="5943600"/>
          </a:xfrm>
        </p:spPr>
        <p:txBody>
          <a:bodyPr>
            <a:normAutofit/>
          </a:bodyPr>
          <a:lstStyle/>
          <a:p>
            <a:pPr marL="0" indent="0">
              <a:buNone/>
            </a:pPr>
            <a:endParaRPr lang="tr-TR" dirty="0"/>
          </a:p>
          <a:p>
            <a:r>
              <a:rPr lang="tr-TR" b="1" dirty="0"/>
              <a:t>Kalça ve diz </a:t>
            </a:r>
            <a:r>
              <a:rPr lang="tr-TR" b="1" dirty="0" err="1"/>
              <a:t>fleksiyonda</a:t>
            </a:r>
            <a:r>
              <a:rPr lang="tr-TR" b="1" dirty="0"/>
              <a:t> iken her bir bacağa </a:t>
            </a:r>
            <a:r>
              <a:rPr lang="tr-TR" b="1" dirty="0" err="1"/>
              <a:t>fleksiyon</a:t>
            </a:r>
            <a:r>
              <a:rPr lang="tr-TR" b="1" dirty="0"/>
              <a:t> ve </a:t>
            </a:r>
            <a:r>
              <a:rPr lang="tr-TR" b="1" dirty="0" err="1"/>
              <a:t>ekstansiyon</a:t>
            </a:r>
            <a:r>
              <a:rPr lang="tr-TR" b="1" dirty="0"/>
              <a:t> yapılır. (Bu hareket ayak topuğu yatakta iken yapılır) </a:t>
            </a:r>
          </a:p>
          <a:p>
            <a:r>
              <a:rPr lang="tr-TR" b="1" dirty="0"/>
              <a:t>Diz </a:t>
            </a:r>
            <a:r>
              <a:rPr lang="tr-TR" b="1" dirty="0" err="1"/>
              <a:t>fleksiyonda</a:t>
            </a:r>
            <a:r>
              <a:rPr lang="tr-TR" b="1" dirty="0"/>
              <a:t> iken kalçaya </a:t>
            </a:r>
            <a:r>
              <a:rPr lang="tr-TR" b="1" dirty="0" err="1"/>
              <a:t>abduksiyon-adduksiyon</a:t>
            </a:r>
            <a:r>
              <a:rPr lang="tr-TR" b="1" dirty="0"/>
              <a:t> yapar.</a:t>
            </a:r>
          </a:p>
          <a:p>
            <a:r>
              <a:rPr lang="tr-TR" b="1" dirty="0"/>
              <a:t> Diz düzken </a:t>
            </a:r>
            <a:r>
              <a:rPr lang="tr-TR" b="1" dirty="0" err="1"/>
              <a:t>abduksiyon-adduksiyon</a:t>
            </a:r>
            <a:r>
              <a:rPr lang="tr-TR" b="1" dirty="0"/>
              <a:t> yapar. </a:t>
            </a:r>
          </a:p>
          <a:p>
            <a:r>
              <a:rPr lang="tr-TR" b="1" dirty="0"/>
              <a:t>Bir dizi </a:t>
            </a:r>
            <a:r>
              <a:rPr lang="tr-TR" b="1" dirty="0" err="1"/>
              <a:t>fleksiyona</a:t>
            </a:r>
            <a:r>
              <a:rPr lang="tr-TR" b="1" dirty="0"/>
              <a:t> getirip aynı taraf topukla karşı taraf üzerinde belirli noktalara dokunur. </a:t>
            </a:r>
          </a:p>
          <a:p>
            <a:r>
              <a:rPr lang="tr-TR" b="1" dirty="0"/>
              <a:t>Bir dizi </a:t>
            </a:r>
            <a:r>
              <a:rPr lang="tr-TR" b="1" dirty="0" err="1"/>
              <a:t>fleksiyona</a:t>
            </a:r>
            <a:r>
              <a:rPr lang="tr-TR" b="1" dirty="0"/>
              <a:t> getirip aksi taraf </a:t>
            </a:r>
            <a:r>
              <a:rPr lang="tr-TR" b="1" dirty="0" err="1"/>
              <a:t>tibiası</a:t>
            </a:r>
            <a:r>
              <a:rPr lang="tr-TR" b="1" dirty="0"/>
              <a:t> üzerinde </a:t>
            </a:r>
            <a:r>
              <a:rPr lang="tr-TR" b="1" dirty="0" err="1"/>
              <a:t>patelladan</a:t>
            </a:r>
            <a:r>
              <a:rPr lang="tr-TR" b="1" dirty="0"/>
              <a:t> bileğe kadar ilerler ve geri gelir. </a:t>
            </a:r>
          </a:p>
          <a:p>
            <a:r>
              <a:rPr lang="tr-TR" b="1" dirty="0" err="1"/>
              <a:t>Bilateral</a:t>
            </a:r>
            <a:r>
              <a:rPr lang="tr-TR" b="1" dirty="0"/>
              <a:t> simetrik kalça ve diz </a:t>
            </a:r>
            <a:r>
              <a:rPr lang="tr-TR" b="1" dirty="0" err="1"/>
              <a:t>fleksiyon-ekstansiyonu</a:t>
            </a:r>
            <a:r>
              <a:rPr lang="tr-TR" b="1" dirty="0"/>
              <a:t> yapar. </a:t>
            </a:r>
          </a:p>
          <a:p>
            <a:r>
              <a:rPr lang="tr-TR" b="1" dirty="0" err="1"/>
              <a:t>Bilateral</a:t>
            </a:r>
            <a:r>
              <a:rPr lang="tr-TR" b="1" dirty="0"/>
              <a:t> </a:t>
            </a:r>
            <a:r>
              <a:rPr lang="tr-TR" b="1" dirty="0" err="1"/>
              <a:t>resiprokal</a:t>
            </a:r>
            <a:r>
              <a:rPr lang="tr-TR" b="1" dirty="0"/>
              <a:t> kalça ve diz </a:t>
            </a:r>
            <a:r>
              <a:rPr lang="tr-TR" b="1" dirty="0" err="1"/>
              <a:t>fleksiyon-ekstansiyonu</a:t>
            </a:r>
            <a:r>
              <a:rPr lang="tr-TR" b="1" dirty="0"/>
              <a:t> yapar. </a:t>
            </a:r>
          </a:p>
          <a:p>
            <a:r>
              <a:rPr lang="tr-TR" b="1" dirty="0"/>
              <a:t>Bir tarafta </a:t>
            </a:r>
            <a:r>
              <a:rPr lang="tr-TR" b="1" dirty="0" err="1"/>
              <a:t>fleksiyon-ekstansiyon</a:t>
            </a:r>
            <a:r>
              <a:rPr lang="tr-TR" b="1" dirty="0"/>
              <a:t>, aksi tarafta </a:t>
            </a:r>
            <a:r>
              <a:rPr lang="tr-TR" b="1" dirty="0" err="1"/>
              <a:t>abduksiyon-adduksiyon</a:t>
            </a:r>
            <a:r>
              <a:rPr lang="tr-TR" b="1" dirty="0"/>
              <a:t> yapılır. </a:t>
            </a:r>
          </a:p>
        </p:txBody>
      </p:sp>
    </p:spTree>
    <p:extLst>
      <p:ext uri="{BB962C8B-B14F-4D97-AF65-F5344CB8AC3E}">
        <p14:creationId xmlns:p14="http://schemas.microsoft.com/office/powerpoint/2010/main" val="3490284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7012390" y="2595909"/>
            <a:ext cx="4383741" cy="1451587"/>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tx1"/>
              </a:solidFill>
            </a:endParaRPr>
          </a:p>
          <a:p>
            <a:pPr algn="ctr"/>
            <a:r>
              <a:rPr lang="tr-TR" b="1" dirty="0">
                <a:solidFill>
                  <a:schemeClr val="tx1"/>
                </a:solidFill>
              </a:rPr>
              <a:t>Bir dizi </a:t>
            </a:r>
            <a:r>
              <a:rPr lang="tr-TR" b="1" dirty="0" err="1">
                <a:solidFill>
                  <a:schemeClr val="tx1"/>
                </a:solidFill>
              </a:rPr>
              <a:t>fleksiyona</a:t>
            </a:r>
            <a:r>
              <a:rPr lang="tr-TR" b="1" dirty="0">
                <a:solidFill>
                  <a:schemeClr val="tx1"/>
                </a:solidFill>
              </a:rPr>
              <a:t> getirip aksi taraf </a:t>
            </a:r>
            <a:r>
              <a:rPr lang="tr-TR" b="1" dirty="0" err="1">
                <a:solidFill>
                  <a:schemeClr val="tx1"/>
                </a:solidFill>
              </a:rPr>
              <a:t>tibiası</a:t>
            </a:r>
            <a:r>
              <a:rPr lang="tr-TR" b="1" dirty="0">
                <a:solidFill>
                  <a:schemeClr val="tx1"/>
                </a:solidFill>
              </a:rPr>
              <a:t> üzerinde </a:t>
            </a:r>
            <a:r>
              <a:rPr lang="tr-TR" b="1" dirty="0" err="1">
                <a:solidFill>
                  <a:schemeClr val="tx1"/>
                </a:solidFill>
              </a:rPr>
              <a:t>patelladan</a:t>
            </a:r>
            <a:r>
              <a:rPr lang="tr-TR" b="1" dirty="0">
                <a:solidFill>
                  <a:schemeClr val="tx1"/>
                </a:solidFill>
              </a:rPr>
              <a:t> bileğe kadar ilerler ve geri gelir. </a:t>
            </a:r>
          </a:p>
          <a:p>
            <a:pPr algn="ctr"/>
            <a:endParaRPr lang="tr-TR" dirty="0"/>
          </a:p>
        </p:txBody>
      </p:sp>
      <p:sp>
        <p:nvSpPr>
          <p:cNvPr id="10" name="Oval 9"/>
          <p:cNvSpPr/>
          <p:nvPr/>
        </p:nvSpPr>
        <p:spPr>
          <a:xfrm>
            <a:off x="6709832" y="295836"/>
            <a:ext cx="4988858" cy="1237129"/>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253" y="278465"/>
            <a:ext cx="6362201" cy="1684806"/>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73" y="2475515"/>
            <a:ext cx="4493559" cy="1880637"/>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74" y="4868397"/>
            <a:ext cx="6550958" cy="1795055"/>
          </a:xfrm>
          <a:prstGeom prst="rect">
            <a:avLst/>
          </a:prstGeom>
        </p:spPr>
      </p:pic>
      <p:sp>
        <p:nvSpPr>
          <p:cNvPr id="9" name="Metin kutusu 8"/>
          <p:cNvSpPr txBox="1"/>
          <p:nvPr/>
        </p:nvSpPr>
        <p:spPr>
          <a:xfrm>
            <a:off x="7126941" y="618565"/>
            <a:ext cx="4491318" cy="914400"/>
          </a:xfrm>
          <a:prstGeom prst="rect">
            <a:avLst/>
          </a:prstGeom>
          <a:noFill/>
        </p:spPr>
        <p:txBody>
          <a:bodyPr wrap="square" rtlCol="0">
            <a:spAutoFit/>
          </a:bodyPr>
          <a:lstStyle/>
          <a:p>
            <a:r>
              <a:rPr lang="tr-TR" b="1" dirty="0"/>
              <a:t>Bir tarafta </a:t>
            </a:r>
            <a:r>
              <a:rPr lang="tr-TR" b="1" dirty="0" err="1"/>
              <a:t>fleksiyon-ekstansiyon</a:t>
            </a:r>
            <a:r>
              <a:rPr lang="tr-TR" b="1" dirty="0"/>
              <a:t>, aksi tarafta </a:t>
            </a:r>
            <a:r>
              <a:rPr lang="tr-TR" b="1" dirty="0" err="1"/>
              <a:t>abduksiyon-adduksiyon</a:t>
            </a:r>
            <a:r>
              <a:rPr lang="tr-TR" b="1" dirty="0"/>
              <a:t> yapılır</a:t>
            </a:r>
            <a:r>
              <a:rPr lang="tr-TR" dirty="0"/>
              <a:t>. </a:t>
            </a:r>
          </a:p>
          <a:p>
            <a:endParaRPr lang="tr-TR" dirty="0"/>
          </a:p>
        </p:txBody>
      </p:sp>
      <p:sp>
        <p:nvSpPr>
          <p:cNvPr id="13" name="Oval 12"/>
          <p:cNvSpPr/>
          <p:nvPr/>
        </p:nvSpPr>
        <p:spPr>
          <a:xfrm>
            <a:off x="7126941" y="5110440"/>
            <a:ext cx="4424083" cy="1378758"/>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tx1"/>
              </a:solidFill>
            </a:endParaRPr>
          </a:p>
          <a:p>
            <a:pPr algn="ctr"/>
            <a:r>
              <a:rPr lang="tr-TR" b="1" dirty="0">
                <a:solidFill>
                  <a:schemeClr val="tx1"/>
                </a:solidFill>
              </a:rPr>
              <a:t>Bir dizi </a:t>
            </a:r>
            <a:r>
              <a:rPr lang="tr-TR" b="1" dirty="0" err="1">
                <a:solidFill>
                  <a:schemeClr val="tx1"/>
                </a:solidFill>
              </a:rPr>
              <a:t>fleksiyona</a:t>
            </a:r>
            <a:r>
              <a:rPr lang="tr-TR" b="1" dirty="0">
                <a:solidFill>
                  <a:schemeClr val="tx1"/>
                </a:solidFill>
              </a:rPr>
              <a:t> getirip aynı taraf topukla karşı taraf üzerinde belirli noktalara dokunur. </a:t>
            </a:r>
          </a:p>
          <a:p>
            <a:pPr algn="ctr"/>
            <a:endParaRPr lang="tr-TR" dirty="0"/>
          </a:p>
        </p:txBody>
      </p:sp>
    </p:spTree>
    <p:extLst>
      <p:ext uri="{BB962C8B-B14F-4D97-AF65-F5344CB8AC3E}">
        <p14:creationId xmlns:p14="http://schemas.microsoft.com/office/powerpoint/2010/main" val="960169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86AFB49-996A-42C0-985C-4ADEB0080D3A}"/>
              </a:ext>
            </a:extLst>
          </p:cNvPr>
          <p:cNvSpPr>
            <a:spLocks noGrp="1"/>
          </p:cNvSpPr>
          <p:nvPr>
            <p:ph idx="1"/>
          </p:nvPr>
        </p:nvSpPr>
        <p:spPr>
          <a:xfrm>
            <a:off x="1518971" y="464235"/>
            <a:ext cx="10377608" cy="5678658"/>
          </a:xfrm>
        </p:spPr>
        <p:txBody>
          <a:bodyPr>
            <a:normAutofit fontScale="92500"/>
          </a:bodyPr>
          <a:lstStyle/>
          <a:p>
            <a:pPr marL="0" indent="0">
              <a:buNone/>
            </a:pPr>
            <a:r>
              <a:rPr lang="tr-TR" b="1" dirty="0"/>
              <a:t>                                                          </a:t>
            </a:r>
            <a:r>
              <a:rPr lang="tr-TR" b="1" dirty="0">
                <a:solidFill>
                  <a:srgbClr val="C00000"/>
                </a:solidFill>
              </a:rPr>
              <a:t>-ROMBERG TESTİ-</a:t>
            </a:r>
          </a:p>
          <a:p>
            <a:r>
              <a:rPr lang="tr-TR" b="1" dirty="0"/>
              <a:t>Yürüme ve değenin sağlanmasında kullanılan çeşitli duyusal organlar ve </a:t>
            </a:r>
            <a:r>
              <a:rPr lang="tr-TR" b="1" dirty="0" err="1"/>
              <a:t>nöronal</a:t>
            </a:r>
            <a:r>
              <a:rPr lang="tr-TR" b="1" dirty="0"/>
              <a:t> ileti yollarının bütünlüğünü değerlendiren</a:t>
            </a:r>
          </a:p>
          <a:p>
            <a:pPr marL="0" indent="0">
              <a:buNone/>
            </a:pPr>
            <a:r>
              <a:rPr lang="tr-TR" b="1" dirty="0"/>
              <a:t>    bir nörolojik fonksiyon testidir.</a:t>
            </a:r>
          </a:p>
          <a:p>
            <a:r>
              <a:rPr lang="tr-TR" b="1" dirty="0"/>
              <a:t>Hasta gözler kapalı iken dik duruş pozisyonuna gelmelidir.</a:t>
            </a:r>
          </a:p>
          <a:p>
            <a:r>
              <a:rPr lang="tr-TR" b="1" dirty="0"/>
              <a:t>Hasta ayakları </a:t>
            </a:r>
            <a:r>
              <a:rPr lang="tr-TR" b="1" dirty="0" err="1"/>
              <a:t>bitişik,kolları</a:t>
            </a:r>
            <a:r>
              <a:rPr lang="tr-TR" b="1" dirty="0"/>
              <a:t> serbest yanda olacak şekilde duru.</a:t>
            </a:r>
          </a:p>
          <a:p>
            <a:r>
              <a:rPr lang="tr-TR" b="1" dirty="0"/>
              <a:t>Eğer stabil ise emniyete alınarak gözlerini kapatması istenir.</a:t>
            </a:r>
          </a:p>
          <a:p>
            <a:r>
              <a:rPr lang="tr-TR" b="1" dirty="0"/>
              <a:t>Bu pozisyonda dengesini kaybetmeden 10 </a:t>
            </a:r>
            <a:r>
              <a:rPr lang="tr-TR" b="1" dirty="0" err="1"/>
              <a:t>sn</a:t>
            </a:r>
            <a:r>
              <a:rPr lang="tr-TR" b="1" dirty="0"/>
              <a:t> ve daha fazla durması beklenir.</a:t>
            </a:r>
          </a:p>
          <a:p>
            <a:r>
              <a:rPr lang="tr-TR" b="1" dirty="0"/>
              <a:t>Aşırı salınım olması veya düşme durumunda test pozitif veya anormal </a:t>
            </a:r>
            <a:r>
              <a:rPr lang="tr-TR" b="1" dirty="0" err="1"/>
              <a:t>romberg</a:t>
            </a:r>
            <a:r>
              <a:rPr lang="tr-TR" b="1" dirty="0"/>
              <a:t> belirtisi olarak kabul edilir</a:t>
            </a:r>
          </a:p>
          <a:p>
            <a:r>
              <a:rPr lang="tr-TR" b="1" dirty="0" err="1"/>
              <a:t>Romberg</a:t>
            </a:r>
            <a:r>
              <a:rPr lang="tr-TR" b="1" dirty="0"/>
              <a:t> testi; kollar öne uzatılarak, ayaklar tandem pozisyonunda yerleştirilerek tek ayak üzerinde durma pozisyonunda </a:t>
            </a:r>
            <a:r>
              <a:rPr lang="tr-TR" b="1" dirty="0" err="1"/>
              <a:t>modifiye</a:t>
            </a:r>
            <a:r>
              <a:rPr lang="tr-TR" b="1" dirty="0"/>
              <a:t> edilerek de yapılabilir.</a:t>
            </a:r>
          </a:p>
        </p:txBody>
      </p:sp>
    </p:spTree>
    <p:extLst>
      <p:ext uri="{BB962C8B-B14F-4D97-AF65-F5344CB8AC3E}">
        <p14:creationId xmlns:p14="http://schemas.microsoft.com/office/powerpoint/2010/main" val="3606982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474785"/>
            <a:ext cx="10018713" cy="1752599"/>
          </a:xfrm>
        </p:spPr>
        <p:txBody>
          <a:bodyPr/>
          <a:lstStyle/>
          <a:p>
            <a:r>
              <a:rPr lang="tr-TR" b="1" dirty="0">
                <a:solidFill>
                  <a:srgbClr val="002060"/>
                </a:solidFill>
                <a:latin typeface="Arial" panose="020B0604020202020204" pitchFamily="34" charset="0"/>
                <a:cs typeface="Arial" panose="020B0604020202020204" pitchFamily="34" charset="0"/>
              </a:rPr>
              <a:t>OTURMA POZİSYONU</a:t>
            </a:r>
          </a:p>
        </p:txBody>
      </p:sp>
      <p:sp>
        <p:nvSpPr>
          <p:cNvPr id="3" name="İçerik Yer Tutucusu 2"/>
          <p:cNvSpPr>
            <a:spLocks noGrp="1"/>
          </p:cNvSpPr>
          <p:nvPr>
            <p:ph idx="1"/>
          </p:nvPr>
        </p:nvSpPr>
        <p:spPr>
          <a:xfrm>
            <a:off x="1695326" y="1977682"/>
            <a:ext cx="10018713" cy="3124201"/>
          </a:xfrm>
        </p:spPr>
        <p:txBody>
          <a:bodyPr>
            <a:normAutofit/>
          </a:bodyPr>
          <a:lstStyle/>
          <a:p>
            <a:endParaRPr lang="tr-TR" b="1" dirty="0"/>
          </a:p>
          <a:p>
            <a:r>
              <a:rPr lang="tr-TR" b="1" dirty="0"/>
              <a:t>-Terapist el pozisyonunu değiştirirken, hasta topuğunu terapistin avucuna yerleştirir.</a:t>
            </a:r>
          </a:p>
          <a:p>
            <a:r>
              <a:rPr lang="tr-TR" b="1" dirty="0"/>
              <a:t>- Hasta ayak ucunu yere çizilen bir şekil üzerinde kaydırır.</a:t>
            </a:r>
          </a:p>
          <a:p>
            <a:r>
              <a:rPr lang="tr-TR" b="1" dirty="0"/>
              <a:t>- Düzgün oturma </a:t>
            </a:r>
            <a:r>
              <a:rPr lang="tr-TR" b="1" dirty="0" err="1"/>
              <a:t>postürü</a:t>
            </a:r>
            <a:r>
              <a:rPr lang="tr-TR" b="1" dirty="0"/>
              <a:t> toleransı arttırılmaya çalışılır. </a:t>
            </a:r>
          </a:p>
          <a:p>
            <a:r>
              <a:rPr lang="tr-TR" b="1" dirty="0"/>
              <a:t>-Belirli bir ritme uyarak ayağa kalkar ve oturur.</a:t>
            </a:r>
          </a:p>
        </p:txBody>
      </p:sp>
    </p:spTree>
    <p:extLst>
      <p:ext uri="{BB962C8B-B14F-4D97-AF65-F5344CB8AC3E}">
        <p14:creationId xmlns:p14="http://schemas.microsoft.com/office/powerpoint/2010/main" val="1388001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4132" y="233924"/>
            <a:ext cx="6326515" cy="2044402"/>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132" y="3834092"/>
            <a:ext cx="6382357" cy="2257425"/>
          </a:xfrm>
          <a:prstGeom prst="rect">
            <a:avLst/>
          </a:prstGeom>
        </p:spPr>
      </p:pic>
      <p:sp>
        <p:nvSpPr>
          <p:cNvPr id="6" name="Sağ Ok 5"/>
          <p:cNvSpPr/>
          <p:nvPr/>
        </p:nvSpPr>
        <p:spPr>
          <a:xfrm>
            <a:off x="578223" y="233924"/>
            <a:ext cx="4208929" cy="191760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b="1" dirty="0"/>
              <a:t>Hasta ayak ucunu yere çizilen bir şekil üzerinde kaydırır</a:t>
            </a:r>
          </a:p>
        </p:txBody>
      </p:sp>
      <p:sp>
        <p:nvSpPr>
          <p:cNvPr id="7" name="Sağ Ok 6"/>
          <p:cNvSpPr/>
          <p:nvPr/>
        </p:nvSpPr>
        <p:spPr>
          <a:xfrm>
            <a:off x="578222" y="3834091"/>
            <a:ext cx="4208929" cy="189435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dirty="0"/>
          </a:p>
          <a:p>
            <a:pPr algn="ctr"/>
            <a:r>
              <a:rPr lang="tr-TR" b="1" dirty="0"/>
              <a:t>Terapist el pozisyonunu değiştirirken, hasta topuğunu terapistin avucuna yerleştirir</a:t>
            </a:r>
            <a:r>
              <a:rPr lang="tr-TR" dirty="0"/>
              <a:t>.</a:t>
            </a:r>
          </a:p>
          <a:p>
            <a:pPr algn="ctr"/>
            <a:endParaRPr lang="tr-TR" dirty="0"/>
          </a:p>
        </p:txBody>
      </p:sp>
    </p:spTree>
    <p:extLst>
      <p:ext uri="{BB962C8B-B14F-4D97-AF65-F5344CB8AC3E}">
        <p14:creationId xmlns:p14="http://schemas.microsoft.com/office/powerpoint/2010/main" val="3682181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190500"/>
            <a:ext cx="10018713" cy="1752599"/>
          </a:xfrm>
        </p:spPr>
        <p:txBody>
          <a:bodyPr/>
          <a:lstStyle/>
          <a:p>
            <a:r>
              <a:rPr lang="tr-TR" dirty="0">
                <a:solidFill>
                  <a:srgbClr val="002060"/>
                </a:solidFill>
              </a:rPr>
              <a:t>      </a:t>
            </a:r>
            <a:br>
              <a:rPr lang="tr-TR" dirty="0">
                <a:solidFill>
                  <a:srgbClr val="002060"/>
                </a:solidFill>
              </a:rPr>
            </a:br>
            <a:r>
              <a:rPr lang="tr-TR" dirty="0">
                <a:solidFill>
                  <a:srgbClr val="002060"/>
                </a:solidFill>
              </a:rPr>
              <a:t>     </a:t>
            </a:r>
            <a:r>
              <a:rPr lang="tr-TR" b="1" dirty="0">
                <a:solidFill>
                  <a:srgbClr val="002060"/>
                </a:solidFill>
                <a:latin typeface="Arial" panose="020B0604020202020204" pitchFamily="34" charset="0"/>
                <a:cs typeface="Arial" panose="020B0604020202020204" pitchFamily="34" charset="0"/>
              </a:rPr>
              <a:t>AYAKTA DURMA POZİSYONU</a:t>
            </a:r>
            <a:endParaRPr lang="tr-TR" b="1" dirty="0">
              <a:solidFill>
                <a:srgbClr val="002060"/>
              </a:solidFill>
              <a:latin typeface="Castellar" panose="020A0402060406010301" pitchFamily="18" charset="0"/>
            </a:endParaRPr>
          </a:p>
        </p:txBody>
      </p:sp>
      <p:sp>
        <p:nvSpPr>
          <p:cNvPr id="3" name="İçerik Yer Tutucusu 2"/>
          <p:cNvSpPr>
            <a:spLocks noGrp="1"/>
          </p:cNvSpPr>
          <p:nvPr>
            <p:ph idx="1"/>
          </p:nvPr>
        </p:nvSpPr>
        <p:spPr>
          <a:xfrm>
            <a:off x="2173287" y="1943099"/>
            <a:ext cx="10018713" cy="3124201"/>
          </a:xfrm>
        </p:spPr>
        <p:txBody>
          <a:bodyPr>
            <a:normAutofit/>
          </a:bodyPr>
          <a:lstStyle/>
          <a:p>
            <a:pPr>
              <a:buFont typeface="Arial" panose="020B0604020202020204" pitchFamily="34" charset="0"/>
              <a:buChar char="•"/>
            </a:pPr>
            <a:endParaRPr lang="tr-TR" b="1" dirty="0"/>
          </a:p>
          <a:p>
            <a:pPr>
              <a:buFont typeface="Arial" panose="020B0604020202020204" pitchFamily="34" charset="0"/>
              <a:buChar char="•"/>
            </a:pPr>
            <a:r>
              <a:rPr lang="tr-TR" b="1" dirty="0"/>
              <a:t>Hasta dik durup, ayağını yere çizilen düz bir hat üzerinde ileri geri kaydırır. </a:t>
            </a:r>
          </a:p>
          <a:p>
            <a:pPr>
              <a:buFont typeface="Arial" panose="020B0604020202020204" pitchFamily="34" charset="0"/>
              <a:buChar char="•"/>
            </a:pPr>
            <a:r>
              <a:rPr lang="tr-TR" b="1" dirty="0"/>
              <a:t>Hasta yana doğru yürür.</a:t>
            </a:r>
          </a:p>
          <a:p>
            <a:pPr>
              <a:buFont typeface="Arial" panose="020B0604020202020204" pitchFamily="34" charset="0"/>
              <a:buChar char="•"/>
            </a:pPr>
            <a:r>
              <a:rPr lang="tr-TR" b="1" dirty="0"/>
              <a:t>Hasta yere çizilmiş paralel çizgiler üzerinde yürür. </a:t>
            </a:r>
          </a:p>
          <a:p>
            <a:pPr>
              <a:buFont typeface="Arial" panose="020B0604020202020204" pitchFamily="34" charset="0"/>
              <a:buChar char="•"/>
            </a:pPr>
            <a:r>
              <a:rPr lang="tr-TR" b="1" dirty="0"/>
              <a:t>Ayak rotasyonu ile değişik hatlarda yürüme yapar.</a:t>
            </a:r>
          </a:p>
        </p:txBody>
      </p:sp>
    </p:spTree>
    <p:extLst>
      <p:ext uri="{BB962C8B-B14F-4D97-AF65-F5344CB8AC3E}">
        <p14:creationId xmlns:p14="http://schemas.microsoft.com/office/powerpoint/2010/main" val="1634099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81082"/>
            <a:ext cx="6011620" cy="2416333"/>
          </a:xfrm>
        </p:spPr>
      </p:pic>
      <p:sp>
        <p:nvSpPr>
          <p:cNvPr id="5" name="Aşağı Ok 4"/>
          <p:cNvSpPr/>
          <p:nvPr/>
        </p:nvSpPr>
        <p:spPr>
          <a:xfrm>
            <a:off x="1339102" y="147917"/>
            <a:ext cx="3294529" cy="3017313"/>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b="1" dirty="0"/>
              <a:t>Hasta yere çizilmiş paralel çizgiler üzerinde yürür.</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181" y="3281083"/>
            <a:ext cx="6079819" cy="2416332"/>
          </a:xfrm>
          <a:prstGeom prst="rect">
            <a:avLst/>
          </a:prstGeom>
        </p:spPr>
      </p:pic>
      <p:sp>
        <p:nvSpPr>
          <p:cNvPr id="7" name="Aşağı Ok 6"/>
          <p:cNvSpPr/>
          <p:nvPr/>
        </p:nvSpPr>
        <p:spPr>
          <a:xfrm>
            <a:off x="7826188" y="147918"/>
            <a:ext cx="2971800" cy="3017312"/>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tr-TR" dirty="0"/>
          </a:p>
          <a:p>
            <a:pPr algn="ctr"/>
            <a:endParaRPr lang="tr-TR" dirty="0"/>
          </a:p>
          <a:p>
            <a:pPr algn="ctr"/>
            <a:r>
              <a:rPr lang="tr-TR" b="1" dirty="0"/>
              <a:t>Hasta dik durup, ayağını yere çizilen düz bir hat üzerinde ileri geri kaydırır. </a:t>
            </a:r>
          </a:p>
          <a:p>
            <a:pPr algn="ctr"/>
            <a:endParaRPr lang="tr-TR" b="1" dirty="0"/>
          </a:p>
        </p:txBody>
      </p:sp>
    </p:spTree>
    <p:extLst>
      <p:ext uri="{BB962C8B-B14F-4D97-AF65-F5344CB8AC3E}">
        <p14:creationId xmlns:p14="http://schemas.microsoft.com/office/powerpoint/2010/main" val="1987635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321170" y="422031"/>
            <a:ext cx="7920109" cy="3953021"/>
          </a:xfrm>
        </p:spPr>
        <p:txBody>
          <a:bodyPr>
            <a:noAutofit/>
          </a:bodyPr>
          <a:lstStyle/>
          <a:p>
            <a:pPr marL="0" indent="0">
              <a:buNone/>
            </a:pPr>
            <a:endParaRPr lang="tr-TR" sz="2800" dirty="0"/>
          </a:p>
          <a:p>
            <a:pPr marL="0" indent="0" algn="ctr">
              <a:buNone/>
            </a:pPr>
            <a:endParaRPr lang="tr-TR" sz="4400" b="1" dirty="0">
              <a:solidFill>
                <a:srgbClr val="002060"/>
              </a:solidFill>
            </a:endParaRPr>
          </a:p>
          <a:p>
            <a:pPr marL="0" indent="0" algn="ctr">
              <a:buNone/>
            </a:pPr>
            <a:r>
              <a:rPr lang="tr-TR" sz="4400" b="1" u="sng" dirty="0">
                <a:solidFill>
                  <a:srgbClr val="002060"/>
                </a:solidFill>
              </a:rPr>
              <a:t>CAWTHORNE-COOKSEY                   EGZERSİZLERİ</a:t>
            </a:r>
          </a:p>
          <a:p>
            <a:pPr marL="0" indent="0">
              <a:buNone/>
            </a:pPr>
            <a:endParaRPr lang="tr-TR" sz="2800" b="1" dirty="0"/>
          </a:p>
          <a:p>
            <a:pPr marL="0" indent="0">
              <a:buNone/>
            </a:pPr>
            <a:r>
              <a:rPr lang="tr-TR" sz="2800" b="1" dirty="0"/>
              <a:t>Nörolojik bozukluktan ziyade </a:t>
            </a:r>
            <a:r>
              <a:rPr lang="tr-TR" sz="2800" b="1" dirty="0" err="1"/>
              <a:t>vertigo</a:t>
            </a:r>
            <a:r>
              <a:rPr lang="tr-TR" sz="2800" b="1" dirty="0"/>
              <a:t> gibi </a:t>
            </a:r>
            <a:r>
              <a:rPr lang="tr-TR" sz="2800" b="1" dirty="0" err="1"/>
              <a:t>vestibüler</a:t>
            </a:r>
            <a:r>
              <a:rPr lang="tr-TR" sz="2800" b="1" dirty="0"/>
              <a:t> bozukluğa bağlı denge bozukluğunda uygulanır. Sırt üstü, otururken, ayakta ve ayakta hareket halinde egzersizler içerir. </a:t>
            </a:r>
          </a:p>
        </p:txBody>
      </p:sp>
    </p:spTree>
    <p:extLst>
      <p:ext uri="{BB962C8B-B14F-4D97-AF65-F5344CB8AC3E}">
        <p14:creationId xmlns:p14="http://schemas.microsoft.com/office/powerpoint/2010/main" val="3436433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95754" y="0"/>
            <a:ext cx="10305145" cy="814725"/>
          </a:xfrm>
        </p:spPr>
        <p:txBody>
          <a:bodyPr/>
          <a:lstStyle/>
          <a:p>
            <a:r>
              <a:rPr lang="tr-TR" b="1" dirty="0">
                <a:solidFill>
                  <a:srgbClr val="002060"/>
                </a:solidFill>
                <a:latin typeface="Arial" panose="020B0604020202020204" pitchFamily="34" charset="0"/>
                <a:cs typeface="Arial" panose="020B0604020202020204" pitchFamily="34" charset="0"/>
              </a:rPr>
              <a:t>        SIRT ÜSTÜ POZİSYONDA</a:t>
            </a:r>
          </a:p>
        </p:txBody>
      </p:sp>
      <p:sp>
        <p:nvSpPr>
          <p:cNvPr id="3" name="İçerik Yer Tutucusu 2"/>
          <p:cNvSpPr>
            <a:spLocks noGrp="1"/>
          </p:cNvSpPr>
          <p:nvPr>
            <p:ph idx="1"/>
          </p:nvPr>
        </p:nvSpPr>
        <p:spPr>
          <a:xfrm>
            <a:off x="2151529" y="814725"/>
            <a:ext cx="9601199" cy="5949146"/>
          </a:xfrm>
        </p:spPr>
        <p:txBody>
          <a:bodyPr/>
          <a:lstStyle/>
          <a:p>
            <a:pPr marL="0" indent="0">
              <a:buNone/>
            </a:pPr>
            <a:r>
              <a:rPr lang="tr-TR" sz="2800" dirty="0">
                <a:solidFill>
                  <a:srgbClr val="002060"/>
                </a:solidFill>
                <a:latin typeface="Arial Black" panose="020B0A04020102020204" pitchFamily="34" charset="0"/>
              </a:rPr>
              <a:t>1 - GÖZ HAREKETLERİ </a:t>
            </a:r>
          </a:p>
          <a:p>
            <a:pPr marL="0" indent="0">
              <a:buNone/>
            </a:pPr>
            <a:r>
              <a:rPr lang="tr-TR" b="1" dirty="0"/>
              <a:t>(Baş hareketsiz olmalı, önce yavaş sonra hızlı uygulanır.)    </a:t>
            </a:r>
          </a:p>
          <a:p>
            <a:pPr marL="0" indent="0">
              <a:buNone/>
            </a:pPr>
            <a:r>
              <a:rPr lang="tr-TR" b="1" dirty="0"/>
              <a:t> - sağa, sola bakma.     </a:t>
            </a:r>
          </a:p>
          <a:p>
            <a:pPr marL="0" indent="0">
              <a:buNone/>
            </a:pPr>
            <a:r>
              <a:rPr lang="tr-TR" b="1" dirty="0"/>
              <a:t> - aşağı, yukarı bakma.    </a:t>
            </a:r>
          </a:p>
          <a:p>
            <a:pPr marL="0" indent="0">
              <a:buNone/>
            </a:pPr>
            <a:r>
              <a:rPr lang="tr-TR" b="1" dirty="0"/>
              <a:t> - Terapist hastanın önünde durur, hasta kendisine doğru yaklaşan parmağı takip eder. </a:t>
            </a:r>
          </a:p>
          <a:p>
            <a:pPr marL="0" indent="0">
              <a:buNone/>
            </a:pPr>
            <a:r>
              <a:rPr lang="tr-TR" sz="2800" dirty="0">
                <a:solidFill>
                  <a:srgbClr val="002060"/>
                </a:solidFill>
                <a:latin typeface="Arial Black" panose="020B0A04020102020204" pitchFamily="34" charset="0"/>
              </a:rPr>
              <a:t>2- BAŞ HAREKETLERİ </a:t>
            </a:r>
          </a:p>
          <a:p>
            <a:pPr marL="0" indent="0">
              <a:buNone/>
            </a:pPr>
            <a:r>
              <a:rPr lang="tr-TR" sz="2000" dirty="0">
                <a:latin typeface="Arial Black" panose="020B0A04020102020204" pitchFamily="34" charset="0"/>
              </a:rPr>
              <a:t>(</a:t>
            </a:r>
            <a:r>
              <a:rPr lang="tr-TR" b="1" dirty="0"/>
              <a:t>Önce gözler açık ve 30 cm uzaktaki bir noktaya odaklanmış halde, sonrasında ise gözler kapalı yapılır.)     </a:t>
            </a:r>
          </a:p>
          <a:p>
            <a:pPr marL="0" indent="0">
              <a:buNone/>
            </a:pPr>
            <a:r>
              <a:rPr lang="tr-TR" b="1" dirty="0"/>
              <a:t> - sağa, sola rotasyon.    </a:t>
            </a:r>
          </a:p>
          <a:p>
            <a:pPr marL="0" indent="0">
              <a:buNone/>
            </a:pPr>
            <a:r>
              <a:rPr lang="tr-TR" b="1" dirty="0"/>
              <a:t> - yukarı, aşağı </a:t>
            </a:r>
            <a:r>
              <a:rPr lang="tr-TR" b="1" dirty="0" err="1"/>
              <a:t>fleksiyon</a:t>
            </a:r>
            <a:r>
              <a:rPr lang="tr-TR" b="1" dirty="0"/>
              <a:t> ve </a:t>
            </a:r>
            <a:r>
              <a:rPr lang="tr-TR" b="1" dirty="0" err="1"/>
              <a:t>ekstansiyon</a:t>
            </a:r>
            <a:r>
              <a:rPr lang="tr-TR" b="1" dirty="0"/>
              <a:t>. </a:t>
            </a:r>
          </a:p>
        </p:txBody>
      </p:sp>
    </p:spTree>
    <p:extLst>
      <p:ext uri="{BB962C8B-B14F-4D97-AF65-F5344CB8AC3E}">
        <p14:creationId xmlns:p14="http://schemas.microsoft.com/office/powerpoint/2010/main" val="203689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5502" y="1205754"/>
            <a:ext cx="5195945" cy="4329954"/>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056" y="1147484"/>
            <a:ext cx="4388224" cy="4388224"/>
          </a:xfrm>
          <a:prstGeom prst="rect">
            <a:avLst/>
          </a:prstGeom>
        </p:spPr>
      </p:pic>
    </p:spTree>
    <p:extLst>
      <p:ext uri="{BB962C8B-B14F-4D97-AF65-F5344CB8AC3E}">
        <p14:creationId xmlns:p14="http://schemas.microsoft.com/office/powerpoint/2010/main" val="36492629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40156" y="208327"/>
            <a:ext cx="8911687" cy="1008529"/>
          </a:xfrm>
        </p:spPr>
        <p:txBody>
          <a:bodyPr>
            <a:normAutofit/>
          </a:bodyPr>
          <a:lstStyle/>
          <a:p>
            <a:r>
              <a:rPr lang="tr-TR" b="1" dirty="0">
                <a:solidFill>
                  <a:srgbClr val="002060"/>
                </a:solidFill>
                <a:latin typeface="Arial" panose="020B0604020202020204" pitchFamily="34" charset="0"/>
                <a:cs typeface="Arial" panose="020B0604020202020204" pitchFamily="34" charset="0"/>
              </a:rPr>
              <a:t>              OTURMA POZİSYONU </a:t>
            </a:r>
          </a:p>
        </p:txBody>
      </p:sp>
      <p:sp>
        <p:nvSpPr>
          <p:cNvPr id="3" name="İçerik Yer Tutucusu 2"/>
          <p:cNvSpPr>
            <a:spLocks noGrp="1"/>
          </p:cNvSpPr>
          <p:nvPr>
            <p:ph idx="1"/>
          </p:nvPr>
        </p:nvSpPr>
        <p:spPr>
          <a:xfrm>
            <a:off x="1046092" y="828904"/>
            <a:ext cx="7550702" cy="5200192"/>
          </a:xfrm>
        </p:spPr>
        <p:txBody>
          <a:bodyPr>
            <a:normAutofit fontScale="77500" lnSpcReduction="20000"/>
          </a:bodyPr>
          <a:lstStyle/>
          <a:p>
            <a:pPr marL="0" indent="0">
              <a:buNone/>
            </a:pPr>
            <a:endParaRPr lang="tr-TR" sz="2000" dirty="0">
              <a:latin typeface="Arial Black" panose="020B0A04020102020204" pitchFamily="34" charset="0"/>
            </a:endParaRPr>
          </a:p>
          <a:p>
            <a:pPr marL="0" indent="0">
              <a:buNone/>
            </a:pPr>
            <a:endParaRPr lang="tr-TR" sz="3300" b="1" dirty="0"/>
          </a:p>
          <a:p>
            <a:pPr marL="0" indent="0">
              <a:buNone/>
            </a:pPr>
            <a:r>
              <a:rPr lang="tr-TR" sz="3300" b="1" dirty="0"/>
              <a:t>1- Baş sabit; aşağı, yukarı, sağa, sola bakma. Uzaktaki ele odaklanma, yaklaşan eli takip etme. </a:t>
            </a:r>
          </a:p>
          <a:p>
            <a:pPr marL="0" indent="0">
              <a:buNone/>
            </a:pPr>
            <a:r>
              <a:rPr lang="tr-TR" sz="3300" b="1" dirty="0"/>
              <a:t>2- Gözler açıkken başı sağa sola aşağı yukarı çevirme (Önce yavaş, sonra hızlı) </a:t>
            </a:r>
          </a:p>
          <a:p>
            <a:pPr marL="0" indent="0">
              <a:buNone/>
            </a:pPr>
            <a:r>
              <a:rPr lang="tr-TR" sz="3300" b="1" dirty="0"/>
              <a:t>3- Gözler kapalıyken başı sağa sola aşağı yukarı çevirme (Önce yavaş, sonra hızlı) </a:t>
            </a:r>
          </a:p>
          <a:p>
            <a:pPr marL="0" indent="0">
              <a:buNone/>
            </a:pPr>
            <a:r>
              <a:rPr lang="tr-TR" sz="3300" b="1" dirty="0"/>
              <a:t>4- Omuz </a:t>
            </a:r>
            <a:r>
              <a:rPr lang="tr-TR" sz="3300" b="1" dirty="0" err="1"/>
              <a:t>elevasyon</a:t>
            </a:r>
            <a:r>
              <a:rPr lang="tr-TR" sz="3300" b="1" dirty="0"/>
              <a:t>, depresyonu </a:t>
            </a:r>
          </a:p>
          <a:p>
            <a:pPr marL="0" indent="0">
              <a:buNone/>
            </a:pPr>
            <a:r>
              <a:rPr lang="tr-TR" sz="3300" b="1" dirty="0"/>
              <a:t>5- Öne doğru eğilip kalkma (Bir cisim alma olabilir)</a:t>
            </a:r>
          </a:p>
          <a:p>
            <a:pPr marL="0" indent="0">
              <a:buNone/>
            </a:pPr>
            <a:r>
              <a:rPr lang="tr-TR" sz="3300" b="1" dirty="0"/>
              <a:t> 6- Öne eğilip bir cisim alma, o </a:t>
            </a:r>
            <a:r>
              <a:rPr lang="tr-TR" sz="3300" b="1" dirty="0" err="1"/>
              <a:t>cisimi</a:t>
            </a:r>
            <a:r>
              <a:rPr lang="tr-TR" sz="3300" b="1" dirty="0"/>
              <a:t> öne arkaya hareket ettirme</a:t>
            </a:r>
            <a:r>
              <a:rPr lang="tr-TR" sz="3300" dirty="0">
                <a:latin typeface="Arial Black" panose="020B0A04020102020204" pitchFamily="34" charset="0"/>
              </a:rPr>
              <a:t>. </a:t>
            </a:r>
          </a:p>
        </p:txBody>
      </p:sp>
      <p:pic>
        <p:nvPicPr>
          <p:cNvPr id="4" name="Resim 3">
            <a:extLst>
              <a:ext uri="{FF2B5EF4-FFF2-40B4-BE49-F238E27FC236}">
                <a16:creationId xmlns:a16="http://schemas.microsoft.com/office/drawing/2014/main" id="{BB86E75C-0ED4-41A0-A8E7-A6671999D463}"/>
              </a:ext>
            </a:extLst>
          </p:cNvPr>
          <p:cNvPicPr>
            <a:picLocks noChangeAspect="1"/>
          </p:cNvPicPr>
          <p:nvPr/>
        </p:nvPicPr>
        <p:blipFill>
          <a:blip r:embed="rId2"/>
          <a:stretch>
            <a:fillRect/>
          </a:stretch>
        </p:blipFill>
        <p:spPr>
          <a:xfrm>
            <a:off x="8596794" y="1827337"/>
            <a:ext cx="3431083" cy="3431083"/>
          </a:xfrm>
          <a:prstGeom prst="rect">
            <a:avLst/>
          </a:prstGeom>
        </p:spPr>
      </p:pic>
    </p:spTree>
    <p:extLst>
      <p:ext uri="{BB962C8B-B14F-4D97-AF65-F5344CB8AC3E}">
        <p14:creationId xmlns:p14="http://schemas.microsoft.com/office/powerpoint/2010/main" val="1214227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d5956ddc45f379a8477b543c2385669682fb">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0"/>
            <a:ext cx="5795889" cy="4346917"/>
          </a:xfrm>
        </p:spPr>
      </p:pic>
      <p:sp>
        <p:nvSpPr>
          <p:cNvPr id="6" name="Yukarı Ok 5"/>
          <p:cNvSpPr/>
          <p:nvPr/>
        </p:nvSpPr>
        <p:spPr>
          <a:xfrm>
            <a:off x="1528550" y="4688006"/>
            <a:ext cx="2497540" cy="216999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sz="1600" b="1" dirty="0">
                <a:solidFill>
                  <a:schemeClr val="tx1"/>
                </a:solidFill>
                <a:latin typeface="Arial Black" panose="020B0A04020102020204" pitchFamily="34" charset="0"/>
              </a:rPr>
              <a:t>Oturur pozisyonda göz ve baş hareketleri</a:t>
            </a:r>
          </a:p>
        </p:txBody>
      </p:sp>
      <p:pic>
        <p:nvPicPr>
          <p:cNvPr id="7" name="1d24e52113e1440927df0b1eceec1604ac78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41576" y="0"/>
            <a:ext cx="5575286" cy="4270975"/>
          </a:xfrm>
          <a:prstGeom prst="rect">
            <a:avLst/>
          </a:prstGeom>
        </p:spPr>
      </p:pic>
      <p:sp>
        <p:nvSpPr>
          <p:cNvPr id="8" name="Yukarı Ok 7"/>
          <p:cNvSpPr/>
          <p:nvPr/>
        </p:nvSpPr>
        <p:spPr>
          <a:xfrm>
            <a:off x="7933898" y="4558352"/>
            <a:ext cx="2565779" cy="2367887"/>
          </a:xfrm>
          <a:prstGeom prs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tx1"/>
                </a:solidFill>
                <a:latin typeface="Arial Black" panose="020B0A04020102020204" pitchFamily="34" charset="0"/>
              </a:rPr>
              <a:t>Göz açık oturup kalkma</a:t>
            </a:r>
          </a:p>
        </p:txBody>
      </p:sp>
    </p:spTree>
    <p:extLst>
      <p:ext uri="{BB962C8B-B14F-4D97-AF65-F5344CB8AC3E}">
        <p14:creationId xmlns:p14="http://schemas.microsoft.com/office/powerpoint/2010/main" val="1010939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3474" y="-298939"/>
            <a:ext cx="10018713" cy="1752599"/>
          </a:xfrm>
        </p:spPr>
        <p:txBody>
          <a:bodyPr/>
          <a:lstStyle/>
          <a:p>
            <a:r>
              <a:rPr lang="tr-TR" dirty="0">
                <a:latin typeface="Castellar" panose="020A0402060406010301" pitchFamily="18" charset="0"/>
              </a:rPr>
              <a:t>         </a:t>
            </a:r>
            <a:br>
              <a:rPr lang="tr-TR" dirty="0">
                <a:latin typeface="Castellar" panose="020A0402060406010301" pitchFamily="18" charset="0"/>
              </a:rPr>
            </a:br>
            <a:r>
              <a:rPr lang="tr-TR" dirty="0">
                <a:latin typeface="Castellar" panose="020A0402060406010301" pitchFamily="18" charset="0"/>
              </a:rPr>
              <a:t>             </a:t>
            </a:r>
            <a:r>
              <a:rPr lang="tr-TR" b="1" dirty="0">
                <a:solidFill>
                  <a:srgbClr val="002060"/>
                </a:solidFill>
                <a:latin typeface="Arial" panose="020B0604020202020204" pitchFamily="34" charset="0"/>
                <a:cs typeface="Arial" panose="020B0604020202020204" pitchFamily="34" charset="0"/>
              </a:rPr>
              <a:t>AYAKTA İKEN</a:t>
            </a:r>
          </a:p>
        </p:txBody>
      </p:sp>
      <p:sp>
        <p:nvSpPr>
          <p:cNvPr id="3" name="İçerik Yer Tutucusu 2"/>
          <p:cNvSpPr>
            <a:spLocks noGrp="1"/>
          </p:cNvSpPr>
          <p:nvPr>
            <p:ph idx="1"/>
          </p:nvPr>
        </p:nvSpPr>
        <p:spPr>
          <a:xfrm>
            <a:off x="1639055" y="577360"/>
            <a:ext cx="10018713" cy="5950049"/>
          </a:xfrm>
        </p:spPr>
        <p:txBody>
          <a:bodyPr>
            <a:normAutofit fontScale="92500" lnSpcReduction="20000"/>
          </a:bodyPr>
          <a:lstStyle/>
          <a:p>
            <a:pPr marL="0" indent="0">
              <a:buNone/>
            </a:pPr>
            <a:endParaRPr lang="tr-TR" b="1" dirty="0"/>
          </a:p>
          <a:p>
            <a:pPr marL="0" indent="0">
              <a:buNone/>
            </a:pPr>
            <a:endParaRPr lang="tr-TR" b="1" dirty="0"/>
          </a:p>
          <a:p>
            <a:pPr marL="0" indent="0">
              <a:buNone/>
            </a:pPr>
            <a:r>
              <a:rPr lang="tr-TR" b="1" dirty="0"/>
              <a:t>1- Sırt üstü egzersizleri tekrarlanır. </a:t>
            </a:r>
          </a:p>
          <a:p>
            <a:pPr marL="0" indent="0">
              <a:buNone/>
            </a:pPr>
            <a:r>
              <a:rPr lang="tr-TR" b="1" dirty="0"/>
              <a:t>2-Önce göz açık, sonra kapalı otururken ayağa kalkma.</a:t>
            </a:r>
          </a:p>
          <a:p>
            <a:pPr marL="0" indent="0">
              <a:buNone/>
            </a:pPr>
            <a:r>
              <a:rPr lang="tr-TR" b="1" dirty="0"/>
              <a:t> 3-Terapist hastanın karşısında, göz hizasında bulunan top elden ele atılır. </a:t>
            </a:r>
          </a:p>
          <a:p>
            <a:pPr marL="0" indent="0">
              <a:buNone/>
            </a:pPr>
            <a:r>
              <a:rPr lang="tr-TR" b="1" dirty="0"/>
              <a:t>4-Bir top hasta eline verilir, dizler altından yuvarlanır. </a:t>
            </a:r>
            <a:endParaRPr lang="tr-TR" sz="3800" b="1" dirty="0">
              <a:solidFill>
                <a:srgbClr val="002060"/>
              </a:solidFill>
            </a:endParaRPr>
          </a:p>
          <a:p>
            <a:pPr marL="0" indent="0" algn="ctr">
              <a:buNone/>
            </a:pPr>
            <a:r>
              <a:rPr lang="tr-TR" sz="3800" b="1" dirty="0">
                <a:solidFill>
                  <a:srgbClr val="002060"/>
                </a:solidFill>
              </a:rPr>
              <a:t>AYAKTA HAREKETLİ İKEN</a:t>
            </a:r>
          </a:p>
          <a:p>
            <a:pPr marL="0" indent="0">
              <a:buNone/>
            </a:pPr>
            <a:r>
              <a:rPr lang="tr-TR" b="1" dirty="0"/>
              <a:t>1- Terapist ortada durur, hasta çevrede döner. </a:t>
            </a:r>
          </a:p>
          <a:p>
            <a:pPr marL="0" indent="0">
              <a:buNone/>
            </a:pPr>
            <a:r>
              <a:rPr lang="tr-TR" b="1" dirty="0"/>
              <a:t>2- Hasta elindeki topu terapiste doğru atar. </a:t>
            </a:r>
          </a:p>
          <a:p>
            <a:pPr marL="0" indent="0">
              <a:buNone/>
            </a:pPr>
            <a:r>
              <a:rPr lang="tr-TR" b="1" dirty="0"/>
              <a:t>3- Hasta oda içinde bir duvardan bir duvara yürür (Önce gözler açık, sonra kapalı şekilde)</a:t>
            </a:r>
          </a:p>
          <a:p>
            <a:pPr marL="0" indent="0">
              <a:buNone/>
            </a:pPr>
            <a:r>
              <a:rPr lang="tr-TR" b="1" dirty="0"/>
              <a:t> 4-Bir rampada önce gözler açık, sonra kapalı şekilde aşağı yukarı ilerler. </a:t>
            </a:r>
          </a:p>
          <a:p>
            <a:pPr marL="0" indent="0">
              <a:buNone/>
            </a:pPr>
            <a:r>
              <a:rPr lang="tr-TR" b="1" dirty="0"/>
              <a:t>5- Önce göz açık, sonra kapalı şekilde merdiven inip çıkar. </a:t>
            </a:r>
          </a:p>
          <a:p>
            <a:pPr marL="0" indent="0">
              <a:buNone/>
            </a:pPr>
            <a:r>
              <a:rPr lang="tr-TR" b="1" dirty="0"/>
              <a:t>6- Ani durma, eğilme gibi hareket içeren oyunlar önerilebilir (Örneğin basketbol) </a:t>
            </a:r>
          </a:p>
          <a:p>
            <a:pPr marL="0" indent="0">
              <a:buNone/>
            </a:pPr>
            <a:endParaRPr lang="tr-TR" b="1" dirty="0"/>
          </a:p>
        </p:txBody>
      </p:sp>
    </p:spTree>
    <p:extLst>
      <p:ext uri="{BB962C8B-B14F-4D97-AF65-F5344CB8AC3E}">
        <p14:creationId xmlns:p14="http://schemas.microsoft.com/office/powerpoint/2010/main" val="33267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2B7346A-B568-473C-A6DD-0D0DF61A4C8E}"/>
              </a:ext>
            </a:extLst>
          </p:cNvPr>
          <p:cNvSpPr>
            <a:spLocks noGrp="1"/>
          </p:cNvSpPr>
          <p:nvPr>
            <p:ph idx="1"/>
          </p:nvPr>
        </p:nvSpPr>
        <p:spPr>
          <a:xfrm>
            <a:off x="1716258" y="759655"/>
            <a:ext cx="10475741" cy="4586067"/>
          </a:xfrm>
        </p:spPr>
        <p:txBody>
          <a:bodyPr>
            <a:normAutofit/>
          </a:bodyPr>
          <a:lstStyle/>
          <a:p>
            <a:pPr marL="0" indent="0">
              <a:buNone/>
            </a:pPr>
            <a:r>
              <a:rPr lang="tr-TR" b="1" dirty="0">
                <a:solidFill>
                  <a:srgbClr val="C00000"/>
                </a:solidFill>
              </a:rPr>
              <a:t>                              -TEK BACAK ÜZERİNDE DURMA TESTİ-</a:t>
            </a:r>
          </a:p>
          <a:p>
            <a:r>
              <a:rPr lang="tr-TR" b="1" dirty="0"/>
              <a:t>Bir ayak destek bacağına dokunmayacak şekilde </a:t>
            </a:r>
            <a:r>
              <a:rPr lang="tr-TR" b="1" dirty="0" err="1"/>
              <a:t>kaldırılır,başlangıçta</a:t>
            </a:r>
            <a:r>
              <a:rPr lang="tr-TR" b="1" dirty="0"/>
              <a:t> gözler açıktır.</a:t>
            </a:r>
          </a:p>
          <a:p>
            <a:r>
              <a:rPr lang="tr-TR" b="1" dirty="0"/>
              <a:t>Gözler baş yönüne </a:t>
            </a:r>
            <a:r>
              <a:rPr lang="tr-TR" b="1" dirty="0" err="1"/>
              <a:t>sabitlenir,hastadan</a:t>
            </a:r>
            <a:r>
              <a:rPr lang="tr-TR" b="1" dirty="0"/>
              <a:t> gözlerini kapatması istenir ve 30 saniye boyunca dengesini sürdürebilmesi beklenir.</a:t>
            </a:r>
          </a:p>
          <a:p>
            <a:r>
              <a:rPr lang="tr-TR" b="1" dirty="0"/>
              <a:t>Kaldırılan bacak destek bacağına </a:t>
            </a:r>
            <a:r>
              <a:rPr lang="tr-TR" b="1" dirty="0" err="1"/>
              <a:t>dokunursa,ayak</a:t>
            </a:r>
            <a:r>
              <a:rPr lang="tr-TR" b="1" dirty="0"/>
              <a:t> zemine temas </a:t>
            </a:r>
            <a:r>
              <a:rPr lang="tr-TR" b="1" dirty="0" err="1"/>
              <a:t>ederse,sekme</a:t>
            </a:r>
            <a:r>
              <a:rPr lang="tr-TR" b="1" dirty="0"/>
              <a:t> veya sıçrama olursa ,destek için çevredeki herhangi bir şeye  dokunulursa denge bozukluğu olduğu düşünülür.</a:t>
            </a:r>
          </a:p>
        </p:txBody>
      </p:sp>
    </p:spTree>
    <p:extLst>
      <p:ext uri="{BB962C8B-B14F-4D97-AF65-F5344CB8AC3E}">
        <p14:creationId xmlns:p14="http://schemas.microsoft.com/office/powerpoint/2010/main" val="250084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6c0d5ce70911e67a5579db136905cba6f84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35889" y="211015"/>
            <a:ext cx="5645326" cy="4234375"/>
          </a:xfrm>
        </p:spPr>
      </p:pic>
      <p:sp>
        <p:nvSpPr>
          <p:cNvPr id="5" name="Yuvarlatılmış Dikdörtgen 4"/>
          <p:cNvSpPr/>
          <p:nvPr/>
        </p:nvSpPr>
        <p:spPr>
          <a:xfrm>
            <a:off x="4180809" y="4954136"/>
            <a:ext cx="5063319" cy="151490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000" dirty="0">
                <a:latin typeface="Arial Black" panose="020B0A04020102020204" pitchFamily="34" charset="0"/>
              </a:rPr>
              <a:t>Otururken yapılan egzersizler</a:t>
            </a:r>
          </a:p>
        </p:txBody>
      </p:sp>
    </p:spTree>
    <p:extLst>
      <p:ext uri="{BB962C8B-B14F-4D97-AF65-F5344CB8AC3E}">
        <p14:creationId xmlns:p14="http://schemas.microsoft.com/office/powerpoint/2010/main" val="2913605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02958" y="277837"/>
            <a:ext cx="9066458" cy="763172"/>
          </a:xfrm>
        </p:spPr>
        <p:txBody>
          <a:bodyPr/>
          <a:lstStyle/>
          <a:p>
            <a:r>
              <a:rPr lang="tr-TR" u="sng" dirty="0">
                <a:solidFill>
                  <a:srgbClr val="0070C0"/>
                </a:solidFill>
              </a:rPr>
              <a:t>KAYNAKÇA</a:t>
            </a:r>
          </a:p>
        </p:txBody>
      </p:sp>
      <p:sp>
        <p:nvSpPr>
          <p:cNvPr id="4" name="3 Dikdörtgen"/>
          <p:cNvSpPr/>
          <p:nvPr/>
        </p:nvSpPr>
        <p:spPr>
          <a:xfrm>
            <a:off x="1202958" y="1041009"/>
            <a:ext cx="10989042" cy="6063198"/>
          </a:xfrm>
          <a:prstGeom prst="rect">
            <a:avLst/>
          </a:prstGeom>
        </p:spPr>
        <p:txBody>
          <a:bodyPr wrap="square">
            <a:spAutoFit/>
          </a:bodyPr>
          <a:lstStyle/>
          <a:p>
            <a:pPr marL="457200" indent="-457200">
              <a:buFont typeface="Arial" panose="020B0604020202020204" pitchFamily="34" charset="0"/>
              <a:buChar char="•"/>
            </a:pPr>
            <a:r>
              <a:rPr lang="tr-TR" sz="1600" dirty="0">
                <a:hlinkClick r:id="rId2"/>
              </a:rPr>
              <a:t>https://www.domyos.com.tr/tavsiye/denge-egzersizi-a_274521</a:t>
            </a:r>
            <a:endParaRPr lang="tr-TR" sz="1600" dirty="0"/>
          </a:p>
          <a:p>
            <a:pPr marL="457200" indent="-457200">
              <a:buFont typeface="Arial" panose="020B0604020202020204" pitchFamily="34" charset="0"/>
              <a:buChar char="•"/>
            </a:pPr>
            <a:r>
              <a:rPr lang="tr-TR" sz="1600" dirty="0">
                <a:hlinkClick r:id="rId3"/>
              </a:rPr>
              <a:t>http://www.anadoluissagligi.com/img/file_1707.pdf</a:t>
            </a:r>
            <a:endParaRPr lang="tr-TR" sz="1600" dirty="0"/>
          </a:p>
          <a:p>
            <a:pPr marL="457200" indent="-457200">
              <a:buFont typeface="Arial" panose="020B0604020202020204" pitchFamily="34" charset="0"/>
              <a:buChar char="•"/>
            </a:pPr>
            <a:r>
              <a:rPr lang="en-US" sz="1600" dirty="0">
                <a:hlinkClick r:id="rId4"/>
              </a:rPr>
              <a:t>https://www.ftronline.com/denge-ve-propr-egzersizleri/</a:t>
            </a:r>
            <a:endParaRPr lang="tr-TR" sz="1600" dirty="0"/>
          </a:p>
          <a:p>
            <a:pPr marL="457200" indent="-457200">
              <a:buFont typeface="Arial" panose="020B0604020202020204" pitchFamily="34" charset="0"/>
              <a:buChar char="•"/>
            </a:pPr>
            <a:r>
              <a:rPr lang="tr-TR" sz="1600" dirty="0">
                <a:hlinkClick r:id="rId5"/>
              </a:rPr>
              <a:t>https://www.doktorfizik.com/saglikli-yasam/denge-egzersizleri/</a:t>
            </a:r>
          </a:p>
          <a:p>
            <a:pPr marL="457200" indent="-457200">
              <a:buFont typeface="Arial" panose="020B0604020202020204" pitchFamily="34" charset="0"/>
              <a:buChar char="•"/>
            </a:pPr>
            <a:r>
              <a:rPr lang="tr-TR" sz="1600" dirty="0">
                <a:hlinkClick r:id="rId5"/>
              </a:rPr>
              <a:t>http://www.jpmrs.org/current-issue/denge-fonksiyonunun-degerlendirilmesi-350 </a:t>
            </a:r>
          </a:p>
          <a:p>
            <a:pPr marL="457200" indent="-457200">
              <a:buFont typeface="Arial" panose="020B0604020202020204" pitchFamily="34" charset="0"/>
              <a:buChar char="•"/>
            </a:pPr>
            <a:r>
              <a:rPr lang="tr-TR" sz="1600" dirty="0">
                <a:hlinkClick r:id="rId5"/>
              </a:rPr>
              <a:t>https://www.ftronline.com/denge-ve-propr-egzersizleri/ </a:t>
            </a:r>
          </a:p>
          <a:p>
            <a:pPr marL="457200" indent="-457200">
              <a:buFont typeface="Arial" panose="020B0604020202020204" pitchFamily="34" charset="0"/>
              <a:buChar char="•"/>
            </a:pPr>
            <a:r>
              <a:rPr lang="tr-TR" sz="1600" dirty="0">
                <a:hlinkClick r:id="rId5"/>
              </a:rPr>
              <a:t>http://www.anadoluissagligi.com/img/file_1707.pdf</a:t>
            </a:r>
          </a:p>
          <a:p>
            <a:pPr marL="457200" indent="-457200">
              <a:buFont typeface="Arial" panose="020B0604020202020204" pitchFamily="34" charset="0"/>
              <a:buChar char="•"/>
            </a:pPr>
            <a:r>
              <a:rPr lang="tr-TR" sz="1600" dirty="0">
                <a:hlinkClick r:id="rId5"/>
              </a:rPr>
              <a:t>http://earsiv.odu.edu.tr:8080/jspui/bitstream/11489/1005/1/10235463.pdf</a:t>
            </a:r>
          </a:p>
          <a:p>
            <a:pPr marL="457200" indent="-457200">
              <a:buFont typeface="Arial" panose="020B0604020202020204" pitchFamily="34" charset="0"/>
              <a:buChar char="•"/>
            </a:pPr>
            <a:r>
              <a:rPr lang="tr-TR" sz="1600" dirty="0">
                <a:hlinkClick r:id="rId5"/>
              </a:rPr>
              <a:t>https://tez.yok.gov.tr/UlusalTezMerkezi/giris.jsp https://www.fztkaya.com/frenkel-koordinasyon-egzersizleri/ </a:t>
            </a:r>
          </a:p>
          <a:p>
            <a:pPr marL="457200" indent="-457200">
              <a:buFont typeface="Arial" panose="020B0604020202020204" pitchFamily="34" charset="0"/>
              <a:buChar char="•"/>
            </a:pPr>
            <a:r>
              <a:rPr lang="tr-TR" sz="1600" dirty="0">
                <a:hlinkClick r:id="rId5"/>
              </a:rPr>
              <a:t>https://prezi.com/djdxf1cog9v2/vestibuler-rehabilitasyon/ </a:t>
            </a:r>
          </a:p>
          <a:p>
            <a:pPr marL="457200" indent="-457200">
              <a:buFont typeface="Arial" panose="020B0604020202020204" pitchFamily="34" charset="0"/>
              <a:buChar char="•"/>
            </a:pPr>
            <a:r>
              <a:rPr lang="tr-TR" sz="1600" dirty="0">
                <a:hlinkClick r:id="rId5"/>
              </a:rPr>
              <a:t>https://www.ftronline.com/denge-ve-propr-egzersizleri/ </a:t>
            </a:r>
          </a:p>
          <a:p>
            <a:pPr marL="457200" indent="-457200">
              <a:buFont typeface="Arial" panose="020B0604020202020204" pitchFamily="34" charset="0"/>
              <a:buChar char="•"/>
            </a:pPr>
            <a:r>
              <a:rPr lang="tr-TR" sz="1600" dirty="0">
                <a:hlinkClick r:id="rId5"/>
              </a:rPr>
              <a:t>http://fizyosporyasam.blogspot.com/2019/10/frenkel-egzersizleri-frenkel.html?m=1 </a:t>
            </a:r>
          </a:p>
          <a:p>
            <a:pPr marL="457200" indent="-457200">
              <a:buFont typeface="Arial" panose="020B0604020202020204" pitchFamily="34" charset="0"/>
              <a:buChar char="•"/>
            </a:pPr>
            <a:r>
              <a:rPr lang="tr-TR" sz="1600" dirty="0">
                <a:hlinkClick r:id="rId5"/>
              </a:rPr>
              <a:t>https://www.researchgate.net/publication/27566500_Vestibuler_Rehabilitasyon </a:t>
            </a:r>
          </a:p>
          <a:p>
            <a:pPr marL="457200" indent="-457200">
              <a:buFont typeface="Arial" panose="020B0604020202020204" pitchFamily="34" charset="0"/>
              <a:buChar char="•"/>
            </a:pPr>
            <a:r>
              <a:rPr lang="tr-TR" sz="1600" dirty="0">
                <a:hlinkClick r:id="rId5"/>
              </a:rPr>
              <a:t>https://www.hurriyet.com.tr/kelebek/saglik/durus-bozuklugunuzu-duzeltecek-10-egzersiz-40120693 </a:t>
            </a:r>
          </a:p>
          <a:p>
            <a:pPr marL="457200" indent="-457200">
              <a:buFont typeface="Arial" panose="020B0604020202020204" pitchFamily="34" charset="0"/>
              <a:buChar char="•"/>
            </a:pPr>
            <a:r>
              <a:rPr lang="tr-TR" sz="1600" dirty="0">
                <a:hlinkClick r:id="rId5"/>
              </a:rPr>
              <a:t>http://www.yenivizyon.com.tr/yurume-denge-bozukluklari</a:t>
            </a:r>
          </a:p>
          <a:p>
            <a:pPr marL="457200" indent="-457200">
              <a:buFont typeface="Arial" panose="020B0604020202020204" pitchFamily="34" charset="0"/>
              <a:buChar char="•"/>
            </a:pPr>
            <a:r>
              <a:rPr lang="tr-TR" sz="1600" dirty="0">
                <a:hlinkClick r:id="rId5"/>
              </a:rPr>
              <a:t>http://www.anadoluissagligi.com/img/file_1707.pdf</a:t>
            </a:r>
          </a:p>
          <a:p>
            <a:pPr marL="457200" indent="-457200">
              <a:buFont typeface="Arial" panose="020B0604020202020204" pitchFamily="34" charset="0"/>
              <a:buChar char="•"/>
            </a:pPr>
            <a:r>
              <a:rPr lang="tr-TR" sz="1600" dirty="0">
                <a:hlinkClick r:id="rId5"/>
              </a:rPr>
              <a:t>https://www.researchgate.net/profile/Sule_Sahin_Onat2/publication/281557241_Geriatrik_Populasyonda_Dengenin_Fonksiyonel_Durum_ve_Yasam_Kalitesi_ile_Iliskisi/links/55edb99708aedecb68fb6234/Geriatrik-Popuelasyonda-Dengenin-Fonksiyonel-Durum-ve-Yasam-Kalitesi-ile-Iliskisi.pdf</a:t>
            </a:r>
          </a:p>
          <a:p>
            <a:pPr marL="457200" indent="-457200">
              <a:buFont typeface="Arial" panose="020B0604020202020204" pitchFamily="34" charset="0"/>
              <a:buChar char="•"/>
            </a:pPr>
            <a:r>
              <a:rPr lang="tr-TR" sz="1600" dirty="0">
                <a:hlinkClick r:id="rId5"/>
              </a:rPr>
              <a:t>https://www.bugrabuyrukcu.com/tr/blog/met-metabolik-esdeger-dakika</a:t>
            </a:r>
          </a:p>
          <a:p>
            <a:pPr marL="457200" indent="-457200">
              <a:buFont typeface="Arial" panose="020B0604020202020204" pitchFamily="34" charset="0"/>
              <a:buChar char="•"/>
            </a:pPr>
            <a:r>
              <a:rPr lang="tr-TR" sz="1600" dirty="0">
                <a:hlinkClick r:id="rId5"/>
              </a:rPr>
              <a:t>http://turkishfamilyphysician.com/wp-content/uploads/2016/07/C6-S1-egzersiz-recetesi-duzenleme.pdf</a:t>
            </a:r>
          </a:p>
          <a:p>
            <a:pPr marL="457200" indent="-457200">
              <a:buFont typeface="Arial" panose="020B0604020202020204" pitchFamily="34" charset="0"/>
              <a:buChar char="•"/>
            </a:pPr>
            <a:endParaRPr lang="tr" sz="2600" dirty="0">
              <a:hlinkClick r:id="rId5"/>
            </a:endParaRPr>
          </a:p>
          <a:p>
            <a:endParaRPr lang="tr-TR" sz="2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C925D30B-4E46-42E7-9D1E-4828E3D8A711}"/>
              </a:ext>
            </a:extLst>
          </p:cNvPr>
          <p:cNvSpPr txBox="1"/>
          <p:nvPr/>
        </p:nvSpPr>
        <p:spPr>
          <a:xfrm>
            <a:off x="1491175" y="2574387"/>
            <a:ext cx="11774659" cy="1446550"/>
          </a:xfrm>
          <a:prstGeom prst="rect">
            <a:avLst/>
          </a:prstGeom>
          <a:noFill/>
        </p:spPr>
        <p:txBody>
          <a:bodyPr wrap="square" rtlCol="0">
            <a:spAutoFit/>
          </a:bodyPr>
          <a:lstStyle/>
          <a:p>
            <a:r>
              <a:rPr lang="tr-TR" sz="8800" dirty="0">
                <a:solidFill>
                  <a:srgbClr val="002060"/>
                </a:solidFill>
              </a:rPr>
              <a:t>TEŞEKKÜRLER…</a:t>
            </a:r>
          </a:p>
        </p:txBody>
      </p:sp>
    </p:spTree>
    <p:extLst>
      <p:ext uri="{BB962C8B-B14F-4D97-AF65-F5344CB8AC3E}">
        <p14:creationId xmlns:p14="http://schemas.microsoft.com/office/powerpoint/2010/main" val="298337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B9EDBE3-4A4D-4A12-A178-F60D972EE044}"/>
              </a:ext>
            </a:extLst>
          </p:cNvPr>
          <p:cNvSpPr>
            <a:spLocks noGrp="1"/>
          </p:cNvSpPr>
          <p:nvPr>
            <p:ph idx="1"/>
          </p:nvPr>
        </p:nvSpPr>
        <p:spPr>
          <a:xfrm>
            <a:off x="1751596" y="599048"/>
            <a:ext cx="10018713" cy="3124201"/>
          </a:xfrm>
        </p:spPr>
        <p:txBody>
          <a:bodyPr/>
          <a:lstStyle/>
          <a:p>
            <a:pPr marL="0" indent="0">
              <a:buNone/>
            </a:pPr>
            <a:r>
              <a:rPr lang="tr-TR" b="1" dirty="0">
                <a:solidFill>
                  <a:srgbClr val="C00000"/>
                </a:solidFill>
              </a:rPr>
              <a:t>               DİNAMİK DENGE</a:t>
            </a:r>
          </a:p>
          <a:p>
            <a:r>
              <a:rPr lang="tr-TR" b="1" dirty="0"/>
              <a:t>Vücut pozisyonunun korunması</a:t>
            </a:r>
          </a:p>
          <a:p>
            <a:r>
              <a:rPr lang="tr-TR" b="1" dirty="0"/>
              <a:t>Hareket etme yeteneği</a:t>
            </a:r>
          </a:p>
          <a:p>
            <a:r>
              <a:rPr lang="tr-TR" b="1" dirty="0"/>
              <a:t>Zorlayıcı bir kuvvete karşı koyabilme.</a:t>
            </a:r>
          </a:p>
          <a:p>
            <a:r>
              <a:rPr lang="tr-TR" b="1" dirty="0" err="1"/>
              <a:t>Yürüken,denge</a:t>
            </a:r>
            <a:r>
              <a:rPr lang="tr-TR" b="1" dirty="0"/>
              <a:t> </a:t>
            </a:r>
            <a:r>
              <a:rPr lang="tr-TR" b="1" dirty="0" err="1"/>
              <a:t>tahtasında,hareketli</a:t>
            </a:r>
            <a:r>
              <a:rPr lang="tr-TR" b="1" dirty="0"/>
              <a:t> zeminde yapılabilir.</a:t>
            </a:r>
            <a:br>
              <a:rPr lang="tr-TR" b="1" dirty="0"/>
            </a:br>
            <a:endParaRPr lang="tr-TR" b="1" dirty="0"/>
          </a:p>
        </p:txBody>
      </p:sp>
      <p:pic>
        <p:nvPicPr>
          <p:cNvPr id="4" name="Resim 3">
            <a:extLst>
              <a:ext uri="{FF2B5EF4-FFF2-40B4-BE49-F238E27FC236}">
                <a16:creationId xmlns:a16="http://schemas.microsoft.com/office/drawing/2014/main" id="{D1E69507-84D8-46EF-BDD8-847525F10E70}"/>
              </a:ext>
            </a:extLst>
          </p:cNvPr>
          <p:cNvPicPr>
            <a:picLocks noChangeAspect="1"/>
          </p:cNvPicPr>
          <p:nvPr/>
        </p:nvPicPr>
        <p:blipFill>
          <a:blip r:embed="rId2"/>
          <a:stretch>
            <a:fillRect/>
          </a:stretch>
        </p:blipFill>
        <p:spPr>
          <a:xfrm>
            <a:off x="1758459" y="4004753"/>
            <a:ext cx="4487595" cy="2448876"/>
          </a:xfrm>
          <a:prstGeom prst="rect">
            <a:avLst/>
          </a:prstGeom>
        </p:spPr>
      </p:pic>
      <p:pic>
        <p:nvPicPr>
          <p:cNvPr id="5" name="Resim 4">
            <a:extLst>
              <a:ext uri="{FF2B5EF4-FFF2-40B4-BE49-F238E27FC236}">
                <a16:creationId xmlns:a16="http://schemas.microsoft.com/office/drawing/2014/main" id="{032DB06B-FD17-4C17-B25E-9637B79BBE5A}"/>
              </a:ext>
            </a:extLst>
          </p:cNvPr>
          <p:cNvPicPr>
            <a:picLocks noChangeAspect="1"/>
          </p:cNvPicPr>
          <p:nvPr/>
        </p:nvPicPr>
        <p:blipFill>
          <a:blip r:embed="rId3"/>
          <a:stretch>
            <a:fillRect/>
          </a:stretch>
        </p:blipFill>
        <p:spPr>
          <a:xfrm>
            <a:off x="7638757" y="495886"/>
            <a:ext cx="3753730" cy="1876865"/>
          </a:xfrm>
          <a:prstGeom prst="rect">
            <a:avLst/>
          </a:prstGeom>
        </p:spPr>
      </p:pic>
      <p:pic>
        <p:nvPicPr>
          <p:cNvPr id="6" name="Resim 5">
            <a:extLst>
              <a:ext uri="{FF2B5EF4-FFF2-40B4-BE49-F238E27FC236}">
                <a16:creationId xmlns:a16="http://schemas.microsoft.com/office/drawing/2014/main" id="{2A53A28B-8381-4E32-8D90-57D93F655819}"/>
              </a:ext>
            </a:extLst>
          </p:cNvPr>
          <p:cNvPicPr>
            <a:picLocks noChangeAspect="1"/>
          </p:cNvPicPr>
          <p:nvPr/>
        </p:nvPicPr>
        <p:blipFill>
          <a:blip r:embed="rId4"/>
          <a:stretch>
            <a:fillRect/>
          </a:stretch>
        </p:blipFill>
        <p:spPr>
          <a:xfrm>
            <a:off x="7415389" y="4004752"/>
            <a:ext cx="3977098" cy="2640793"/>
          </a:xfrm>
          <a:prstGeom prst="rect">
            <a:avLst/>
          </a:prstGeom>
        </p:spPr>
      </p:pic>
    </p:spTree>
    <p:extLst>
      <p:ext uri="{BB962C8B-B14F-4D97-AF65-F5344CB8AC3E}">
        <p14:creationId xmlns:p14="http://schemas.microsoft.com/office/powerpoint/2010/main" val="171054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D9221A-7B4D-41D5-83B4-4B7FEAA9C531}"/>
              </a:ext>
            </a:extLst>
          </p:cNvPr>
          <p:cNvSpPr>
            <a:spLocks noGrp="1"/>
          </p:cNvSpPr>
          <p:nvPr>
            <p:ph type="title"/>
          </p:nvPr>
        </p:nvSpPr>
        <p:spPr>
          <a:xfrm>
            <a:off x="1983823" y="506437"/>
            <a:ext cx="8475617" cy="944756"/>
          </a:xfrm>
        </p:spPr>
        <p:txBody>
          <a:bodyPr/>
          <a:lstStyle/>
          <a:p>
            <a:r>
              <a:rPr lang="tr-TR" b="1" u="sng" dirty="0">
                <a:solidFill>
                  <a:srgbClr val="002060"/>
                </a:solidFill>
              </a:rPr>
              <a:t>DENGEDEN SORUMLU YAPILAR</a:t>
            </a:r>
          </a:p>
        </p:txBody>
      </p:sp>
      <p:sp>
        <p:nvSpPr>
          <p:cNvPr id="3" name="İçerik Yer Tutucusu 2">
            <a:extLst>
              <a:ext uri="{FF2B5EF4-FFF2-40B4-BE49-F238E27FC236}">
                <a16:creationId xmlns:a16="http://schemas.microsoft.com/office/drawing/2014/main" id="{8567D605-D958-4568-9412-C638D9D77956}"/>
              </a:ext>
            </a:extLst>
          </p:cNvPr>
          <p:cNvSpPr>
            <a:spLocks noGrp="1"/>
          </p:cNvSpPr>
          <p:nvPr>
            <p:ph idx="1"/>
          </p:nvPr>
        </p:nvSpPr>
        <p:spPr>
          <a:xfrm>
            <a:off x="1393371" y="691550"/>
            <a:ext cx="14109896" cy="6632917"/>
          </a:xfrm>
        </p:spPr>
        <p:txBody>
          <a:bodyPr>
            <a:noAutofit/>
          </a:bodyPr>
          <a:lstStyle/>
          <a:p>
            <a:r>
              <a:rPr lang="tr-TR" sz="2000" b="1" dirty="0">
                <a:solidFill>
                  <a:srgbClr val="C00000"/>
                </a:solidFill>
              </a:rPr>
              <a:t>Reseptörler: </a:t>
            </a:r>
            <a:r>
              <a:rPr lang="tr-TR" sz="2000" b="1" dirty="0"/>
              <a:t>Özellikle </a:t>
            </a:r>
            <a:r>
              <a:rPr lang="tr-TR" sz="2000" b="1" dirty="0" err="1"/>
              <a:t>kinestetik</a:t>
            </a:r>
            <a:r>
              <a:rPr lang="tr-TR" sz="2000" b="1" dirty="0"/>
              <a:t> reseptörlerden olan kas </a:t>
            </a:r>
            <a:r>
              <a:rPr lang="tr-TR" sz="2000" b="1" dirty="0" err="1"/>
              <a:t>iğciği</a:t>
            </a:r>
            <a:r>
              <a:rPr lang="tr-TR" sz="2000" b="1" dirty="0"/>
              <a:t>, </a:t>
            </a:r>
            <a:r>
              <a:rPr lang="tr-TR" sz="2000" b="1" dirty="0" err="1"/>
              <a:t>golgi</a:t>
            </a:r>
            <a:r>
              <a:rPr lang="tr-TR" sz="2000" b="1" dirty="0"/>
              <a:t> </a:t>
            </a:r>
            <a:r>
              <a:rPr lang="tr-TR" sz="2000" b="1" dirty="0" err="1"/>
              <a:t>tendon</a:t>
            </a:r>
            <a:endParaRPr lang="tr-TR" sz="2000" b="1" dirty="0"/>
          </a:p>
          <a:p>
            <a:r>
              <a:rPr lang="tr-TR" sz="2000" b="1" dirty="0"/>
              <a:t>organı, eklem reseptörleri hedeftir. Duyusal verilerin alınması çok önemlidir.</a:t>
            </a:r>
          </a:p>
          <a:p>
            <a:r>
              <a:rPr lang="tr-TR" sz="2000" b="1" dirty="0" err="1">
                <a:solidFill>
                  <a:srgbClr val="C00000"/>
                </a:solidFill>
              </a:rPr>
              <a:t>Posterior</a:t>
            </a:r>
            <a:r>
              <a:rPr lang="tr-TR" sz="2000" b="1" dirty="0">
                <a:solidFill>
                  <a:srgbClr val="C00000"/>
                </a:solidFill>
              </a:rPr>
              <a:t> kolon ileti sistemi: </a:t>
            </a:r>
            <a:r>
              <a:rPr lang="tr-TR" sz="2000" b="1" dirty="0"/>
              <a:t>Şuurlu </a:t>
            </a:r>
            <a:r>
              <a:rPr lang="tr-TR" sz="2000" b="1" dirty="0" err="1"/>
              <a:t>proprioception</a:t>
            </a:r>
            <a:r>
              <a:rPr lang="tr-TR" sz="2000" b="1" dirty="0"/>
              <a:t> duyusunu üst merkezlere</a:t>
            </a:r>
          </a:p>
          <a:p>
            <a:r>
              <a:rPr lang="tr-TR" sz="2000" b="1" dirty="0"/>
              <a:t>taşır. Hareketin algılanıp motor cevabın açığa çıkarılmasında önemlidir.</a:t>
            </a:r>
          </a:p>
          <a:p>
            <a:r>
              <a:rPr lang="tr-TR" sz="2000" b="1" dirty="0" err="1">
                <a:solidFill>
                  <a:srgbClr val="C00000"/>
                </a:solidFill>
              </a:rPr>
              <a:t>Spinoserebellar</a:t>
            </a:r>
            <a:r>
              <a:rPr lang="tr-TR" sz="2000" b="1" dirty="0">
                <a:solidFill>
                  <a:srgbClr val="C00000"/>
                </a:solidFill>
              </a:rPr>
              <a:t> yollar: </a:t>
            </a:r>
            <a:r>
              <a:rPr lang="tr-TR" sz="2000" b="1" dirty="0"/>
              <a:t>Şuursuz </a:t>
            </a:r>
            <a:r>
              <a:rPr lang="tr-TR" sz="2000" b="1" dirty="0" err="1"/>
              <a:t>proprioception</a:t>
            </a:r>
            <a:r>
              <a:rPr lang="tr-TR" sz="2000" b="1" dirty="0"/>
              <a:t> duyusu</a:t>
            </a:r>
          </a:p>
          <a:p>
            <a:r>
              <a:rPr lang="tr-TR" sz="2000" b="1" dirty="0" err="1">
                <a:solidFill>
                  <a:srgbClr val="C00000"/>
                </a:solidFill>
              </a:rPr>
              <a:t>Vestibular</a:t>
            </a:r>
            <a:r>
              <a:rPr lang="tr-TR" sz="2000" b="1" dirty="0">
                <a:solidFill>
                  <a:srgbClr val="C00000"/>
                </a:solidFill>
              </a:rPr>
              <a:t> sistem: </a:t>
            </a:r>
            <a:r>
              <a:rPr lang="tr-TR" sz="2000" b="1" dirty="0" err="1"/>
              <a:t>Vertikalliğin</a:t>
            </a:r>
            <a:r>
              <a:rPr lang="tr-TR" sz="2000" b="1" dirty="0"/>
              <a:t> algılanmasında, baş pozisyonunun gövdeye</a:t>
            </a:r>
          </a:p>
          <a:p>
            <a:r>
              <a:rPr lang="tr-TR" sz="2000" b="1" dirty="0"/>
              <a:t>göre nerde durduğunun algılanmasını sağlar.</a:t>
            </a:r>
          </a:p>
          <a:p>
            <a:endParaRPr lang="tr-TR" sz="1800" b="1" dirty="0"/>
          </a:p>
        </p:txBody>
      </p:sp>
    </p:spTree>
    <p:extLst>
      <p:ext uri="{BB962C8B-B14F-4D97-AF65-F5344CB8AC3E}">
        <p14:creationId xmlns:p14="http://schemas.microsoft.com/office/powerpoint/2010/main" val="193167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6627705-FDDA-468D-B000-D36420F3306B}"/>
              </a:ext>
            </a:extLst>
          </p:cNvPr>
          <p:cNvPicPr>
            <a:picLocks noChangeAspect="1"/>
          </p:cNvPicPr>
          <p:nvPr/>
        </p:nvPicPr>
        <p:blipFill>
          <a:blip r:embed="rId2"/>
          <a:stretch>
            <a:fillRect/>
          </a:stretch>
        </p:blipFill>
        <p:spPr>
          <a:xfrm>
            <a:off x="1490136" y="908699"/>
            <a:ext cx="4605864" cy="4368447"/>
          </a:xfrm>
          <a:prstGeom prst="rect">
            <a:avLst/>
          </a:prstGeom>
        </p:spPr>
      </p:pic>
      <p:pic>
        <p:nvPicPr>
          <p:cNvPr id="5" name="Resim 4">
            <a:extLst>
              <a:ext uri="{FF2B5EF4-FFF2-40B4-BE49-F238E27FC236}">
                <a16:creationId xmlns:a16="http://schemas.microsoft.com/office/drawing/2014/main" id="{30999A76-F0E2-4EA2-8222-51DBBFC49E86}"/>
              </a:ext>
            </a:extLst>
          </p:cNvPr>
          <p:cNvPicPr>
            <a:picLocks noChangeAspect="1"/>
          </p:cNvPicPr>
          <p:nvPr/>
        </p:nvPicPr>
        <p:blipFill>
          <a:blip r:embed="rId3"/>
          <a:stretch>
            <a:fillRect/>
          </a:stretch>
        </p:blipFill>
        <p:spPr>
          <a:xfrm>
            <a:off x="6555098" y="1454036"/>
            <a:ext cx="5329054" cy="3277771"/>
          </a:xfrm>
          <a:prstGeom prst="rect">
            <a:avLst/>
          </a:prstGeom>
        </p:spPr>
      </p:pic>
    </p:spTree>
    <p:extLst>
      <p:ext uri="{BB962C8B-B14F-4D97-AF65-F5344CB8AC3E}">
        <p14:creationId xmlns:p14="http://schemas.microsoft.com/office/powerpoint/2010/main" val="3749168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ks">
  <a:themeElements>
    <a:clrScheme name="Paralaks">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ak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2640</Words>
  <Application>Microsoft Office PowerPoint</Application>
  <PresentationFormat>Geniş ekran</PresentationFormat>
  <Paragraphs>313</Paragraphs>
  <Slides>62</Slides>
  <Notes>1</Notes>
  <HiddenSlides>0</HiddenSlides>
  <MMClips>4</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62</vt:i4>
      </vt:variant>
    </vt:vector>
  </HeadingPairs>
  <TitlesOfParts>
    <vt:vector size="69" baseType="lpstr">
      <vt:lpstr>Arial</vt:lpstr>
      <vt:lpstr>Arial Black</vt:lpstr>
      <vt:lpstr>Calibri</vt:lpstr>
      <vt:lpstr>Castellar</vt:lpstr>
      <vt:lpstr>Corbel</vt:lpstr>
      <vt:lpstr>Wingdings</vt:lpstr>
      <vt:lpstr>Paralaks</vt:lpstr>
      <vt:lpstr>DENGE VE KOORDİNASYON EGZERSİZLERİ</vt:lpstr>
      <vt:lpstr>DENGE</vt:lpstr>
      <vt:lpstr>PowerPoint Sunusu</vt:lpstr>
      <vt:lpstr>PowerPoint Sunusu</vt:lpstr>
      <vt:lpstr>PowerPoint Sunusu</vt:lpstr>
      <vt:lpstr>PowerPoint Sunusu</vt:lpstr>
      <vt:lpstr>PowerPoint Sunusu</vt:lpstr>
      <vt:lpstr>DENGEDEN SORUMLU YAPILAR</vt:lpstr>
      <vt:lpstr>PowerPoint Sunusu</vt:lpstr>
      <vt:lpstr>PowerPoint Sunusu</vt:lpstr>
      <vt:lpstr>DENGE KURABİLMEK İÇİN; </vt:lpstr>
      <vt:lpstr>KOORDİNASYON</vt:lpstr>
      <vt:lpstr>DENGE VE KOORDİNASYONUN DEĞERLENDİRİLMESİ</vt:lpstr>
      <vt:lpstr>DENGE KOORDİNASYON EGZERSİZLERİ İÇİN DİKKAT EDİLECEKLER</vt:lpstr>
      <vt:lpstr>DENGE VE KOORDİNASYON TESTLERİ</vt:lpstr>
      <vt:lpstr>PowerPoint Sunusu</vt:lpstr>
      <vt:lpstr>PROPRİOSEPSİYON</vt:lpstr>
      <vt:lpstr>DENGE VE PROPRİOSEPSİYON EGZERSİZLERİ</vt:lpstr>
      <vt:lpstr>NEDEN DENGE ÇALIŞMASI YAPILMALIDIR?</vt:lpstr>
      <vt:lpstr>EGZERSİZLERDE İZLENECEK YOL</vt:lpstr>
      <vt:lpstr>PowerPoint Sunusu</vt:lpstr>
      <vt:lpstr>PowerPoint Sunusu</vt:lpstr>
      <vt:lpstr>DENGE EGZERSİZLERİ</vt:lpstr>
      <vt:lpstr>PowerPoint Sunusu</vt:lpstr>
      <vt:lpstr>DENGE EGZERSİZLERİ</vt:lpstr>
      <vt:lpstr>PowerPoint Sunusu</vt:lpstr>
      <vt:lpstr>PowerPoint Sunusu</vt:lpstr>
      <vt:lpstr>Denge Egzersizleri Nasıl Yapılır?</vt:lpstr>
      <vt:lpstr>BİRİNCİ SEVİYE </vt:lpstr>
      <vt:lpstr>PowerPoint Sunusu</vt:lpstr>
      <vt:lpstr>İKİNCİ SEVİYE </vt:lpstr>
      <vt:lpstr>PowerPoint Sunusu</vt:lpstr>
      <vt:lpstr>PowerPoint Sunusu</vt:lpstr>
      <vt:lpstr>PowerPoint Sunusu</vt:lpstr>
      <vt:lpstr>PowerPoint Sunusu</vt:lpstr>
      <vt:lpstr>DÖRDÜNCÜ SEVİYE</vt:lpstr>
      <vt:lpstr>PowerPoint Sunusu</vt:lpstr>
      <vt:lpstr>PowerPoint Sunusu</vt:lpstr>
      <vt:lpstr>Egzersiz Reçetesi Düzenlemenin Genel Prensipleri</vt:lpstr>
      <vt:lpstr>PowerPoint Sunusu</vt:lpstr>
      <vt:lpstr>PowerPoint Sunusu</vt:lpstr>
      <vt:lpstr>PowerPoint Sunusu</vt:lpstr>
      <vt:lpstr>PowerPoint Sunusu</vt:lpstr>
      <vt:lpstr>PowerPoint Sunusu</vt:lpstr>
      <vt:lpstr>PowerPoint Sunusu</vt:lpstr>
      <vt:lpstr>PowerPoint Sunusu</vt:lpstr>
      <vt:lpstr>PowerPoint Sunusu</vt:lpstr>
      <vt:lpstr>   SIRT ÜSTÜ POZİSYONDA </vt:lpstr>
      <vt:lpstr>PowerPoint Sunusu</vt:lpstr>
      <vt:lpstr>OTURMA POZİSYONU</vt:lpstr>
      <vt:lpstr>PowerPoint Sunusu</vt:lpstr>
      <vt:lpstr>            AYAKTA DURMA POZİSYONU</vt:lpstr>
      <vt:lpstr>PowerPoint Sunusu</vt:lpstr>
      <vt:lpstr>PowerPoint Sunusu</vt:lpstr>
      <vt:lpstr>        SIRT ÜSTÜ POZİSYONDA</vt:lpstr>
      <vt:lpstr>PowerPoint Sunusu</vt:lpstr>
      <vt:lpstr>              OTURMA POZİSYONU </vt:lpstr>
      <vt:lpstr>PowerPoint Sunusu</vt:lpstr>
      <vt:lpstr>                       AYAKTA İKEN</vt:lpstr>
      <vt:lpstr>PowerPoint Sunusu</vt:lpstr>
      <vt:lpstr>KAYNAKÇA</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DENGE VE KOORDİNASYON EGZERSİZLERİ</dc:title>
  <dc:creator>USER</dc:creator>
  <cp:lastModifiedBy>büşra içer</cp:lastModifiedBy>
  <cp:revision>4</cp:revision>
  <dcterms:created xsi:type="dcterms:W3CDTF">2020-04-12T21:00:39Z</dcterms:created>
  <dcterms:modified xsi:type="dcterms:W3CDTF">2020-04-24T08:38:33Z</dcterms:modified>
</cp:coreProperties>
</file>