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1085" r:id="rId5"/>
    <p:sldId id="1086" r:id="rId6"/>
    <p:sldId id="1087" r:id="rId7"/>
    <p:sldId id="1088" r:id="rId8"/>
    <p:sldId id="1089" r:id="rId9"/>
    <p:sldId id="1090" r:id="rId10"/>
    <p:sldId id="1091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57" d="100"/>
          <a:sy n="57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00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ARAZİ TOPLULAŞTIRMASI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(1-2) 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Dr. Orhan ERCAN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Derecelendirmesinin İlanı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60" y="1376138"/>
            <a:ext cx="7843954" cy="430976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Arazi derecelendirme komisyonu tarafından tespit edilen denklik </a:t>
            </a:r>
            <a:r>
              <a:rPr lang="tr-TR" sz="1800" dirty="0" smtClean="0"/>
              <a:t>dönüşüm katsayıları</a:t>
            </a:r>
            <a:r>
              <a:rPr lang="tr-TR" sz="1800" dirty="0"/>
              <a:t>, parsellerin birim değeri cinsinden karşılıklarını gösterir derecelendirme listesi </a:t>
            </a:r>
            <a:r>
              <a:rPr lang="tr-TR" sz="1800" dirty="0" smtClean="0"/>
              <a:t>( AT-3.2 </a:t>
            </a:r>
            <a:r>
              <a:rPr lang="tr-TR" sz="1800" dirty="0"/>
              <a:t>), </a:t>
            </a:r>
            <a:endParaRPr lang="tr-TR" sz="1800" dirty="0" smtClean="0"/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 smtClean="0"/>
              <a:t>Eski </a:t>
            </a:r>
            <a:r>
              <a:rPr lang="tr-TR" sz="1800" dirty="0"/>
              <a:t>Mülkiyet Soyadı Sıralı Derecelendirme Listesi (AT-3.3) ve </a:t>
            </a:r>
            <a:r>
              <a:rPr lang="tr-TR" sz="1800" dirty="0" smtClean="0"/>
              <a:t>arazi derecelendirme </a:t>
            </a:r>
            <a:r>
              <a:rPr lang="tr-TR" sz="1800" dirty="0"/>
              <a:t>haritası, mahallinde; muhtarlık binası, köy konağı, köy camisi ve </a:t>
            </a:r>
            <a:r>
              <a:rPr lang="tr-TR" sz="1800" dirty="0" smtClean="0"/>
              <a:t>yerleşim biriminin </a:t>
            </a:r>
            <a:r>
              <a:rPr lang="tr-TR" sz="1800" dirty="0"/>
              <a:t>bağlı olduğu mal müdürlükleri ile belediyelerin ilan tahtalarında ve uygun </a:t>
            </a:r>
            <a:r>
              <a:rPr lang="tr-TR" sz="1800" dirty="0" smtClean="0"/>
              <a:t>olması durumunda </a:t>
            </a:r>
            <a:r>
              <a:rPr lang="tr-TR" sz="1800" dirty="0"/>
              <a:t>internet ortamında otuz gün süre ile askıya çıkarılarak ilan olunur. </a:t>
            </a:r>
            <a:endParaRPr lang="tr-TR" sz="1800" dirty="0" smtClean="0"/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 smtClean="0"/>
              <a:t>Ayrıca diğer yerel </a:t>
            </a:r>
            <a:r>
              <a:rPr lang="tr-TR" sz="1800" dirty="0"/>
              <a:t>imkânlarla duyurulur. </a:t>
            </a:r>
            <a:endParaRPr lang="tr-TR" sz="1800" dirty="0" smtClean="0"/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 smtClean="0"/>
              <a:t>Derecelendirme </a:t>
            </a:r>
            <a:r>
              <a:rPr lang="tr-TR" sz="1800" dirty="0"/>
              <a:t>ilanı ve ilandan indirilmesi işlemleri için </a:t>
            </a:r>
            <a:r>
              <a:rPr lang="tr-TR" sz="1800" dirty="0" smtClean="0"/>
              <a:t>tutanak düzenlenir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80396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Derecelendirmesinin İlanı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60" y="1376138"/>
            <a:ext cx="7843954" cy="430976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Arazi malikleri ve diğer ilgililer, arazi derecelendirmesi ile ilgili itirazlarını, </a:t>
            </a:r>
            <a:r>
              <a:rPr lang="tr-TR" sz="1800" dirty="0" smtClean="0"/>
              <a:t>ilan süresinin </a:t>
            </a:r>
            <a:r>
              <a:rPr lang="tr-TR" sz="1800" dirty="0"/>
              <a:t>bitiminden itibaren on beş gün içinde yazılı olarak arazi </a:t>
            </a:r>
            <a:r>
              <a:rPr lang="tr-TR" sz="1800" dirty="0" smtClean="0"/>
              <a:t>derecelendirme komisyonuna </a:t>
            </a:r>
            <a:r>
              <a:rPr lang="tr-TR" sz="1800" dirty="0"/>
              <a:t>yapabilirler. </a:t>
            </a:r>
            <a:endParaRPr lang="tr-TR" sz="1800" dirty="0" smtClean="0"/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 smtClean="0"/>
              <a:t>Arazi </a:t>
            </a:r>
            <a:r>
              <a:rPr lang="tr-TR" sz="1800" dirty="0"/>
              <a:t>derecelendirme komisyonu, yapılan itirazları en geç on </a:t>
            </a:r>
            <a:r>
              <a:rPr lang="tr-TR" sz="1800" dirty="0" smtClean="0"/>
              <a:t>beş gün </a:t>
            </a:r>
            <a:r>
              <a:rPr lang="tr-TR" sz="1800" dirty="0"/>
              <a:t>içinde karara bağlayarak ilgililere yazılı olarak bildirir ve yeniden otuz gün süre </a:t>
            </a:r>
            <a:r>
              <a:rPr lang="tr-TR" sz="1800" dirty="0" smtClean="0"/>
              <a:t>ile askıya </a:t>
            </a:r>
            <a:r>
              <a:rPr lang="tr-TR" sz="1800" dirty="0"/>
              <a:t>çıkararak ilan eder. </a:t>
            </a:r>
            <a:endParaRPr lang="tr-TR" sz="1800" dirty="0" smtClean="0"/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 smtClean="0"/>
              <a:t>Askı </a:t>
            </a:r>
            <a:r>
              <a:rPr lang="tr-TR" sz="1800" dirty="0"/>
              <a:t>işlemleri için tutanak düzenlenir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40893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Derecelendirmesinin İlanı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60" y="1376138"/>
            <a:ext cx="7843954" cy="430976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Arazi malikleri ve diğer ilgililer ilan süresinin bitiminden itibaren on beş gün </a:t>
            </a:r>
            <a:r>
              <a:rPr lang="tr-TR" sz="1800" dirty="0" smtClean="0"/>
              <a:t>içinde, DSİ </a:t>
            </a:r>
            <a:r>
              <a:rPr lang="tr-TR" sz="1800" dirty="0"/>
              <a:t>veya proje idaresine yazılı olarak itiraz edebilirler. </a:t>
            </a:r>
            <a:endParaRPr lang="tr-TR" sz="1800" dirty="0" smtClean="0"/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 smtClean="0"/>
              <a:t>DSİ </a:t>
            </a:r>
            <a:r>
              <a:rPr lang="tr-TR" sz="1800" dirty="0"/>
              <a:t>veya proje idaresi bu </a:t>
            </a:r>
            <a:r>
              <a:rPr lang="tr-TR" sz="1800" dirty="0" smtClean="0"/>
              <a:t>itirazları kayıt </a:t>
            </a:r>
            <a:r>
              <a:rPr lang="tr-TR" sz="1800" dirty="0"/>
              <a:t>altına alarak otuz gün içinde karara bağlar. </a:t>
            </a:r>
            <a:endParaRPr lang="tr-TR" sz="1800" dirty="0" smtClean="0"/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 smtClean="0"/>
              <a:t>DSİ </a:t>
            </a:r>
            <a:r>
              <a:rPr lang="tr-TR" sz="1800" dirty="0"/>
              <a:t>veya proje idaresinin kararı kesin </a:t>
            </a:r>
            <a:r>
              <a:rPr lang="tr-TR" sz="1800" dirty="0" smtClean="0"/>
              <a:t>olup ilgililere </a:t>
            </a:r>
            <a:r>
              <a:rPr lang="tr-TR" sz="1800" dirty="0"/>
              <a:t>yazılı olarak bildirilir.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Süresi içinde itiraz edilmeyen arazi derecelendirmeleri kesinleşir.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400012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Derecelendirmesinin İlanı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60" y="1376138"/>
            <a:ext cx="7843954" cy="430976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Arazi malikleri ve diğer ilgililer ilan süresinin bitiminden itibaren on beş gün </a:t>
            </a:r>
            <a:r>
              <a:rPr lang="tr-TR" sz="1800" dirty="0" smtClean="0"/>
              <a:t>içinde, DSİ </a:t>
            </a:r>
            <a:r>
              <a:rPr lang="tr-TR" sz="1800" dirty="0"/>
              <a:t>veya proje idaresine yazılı olarak itiraz edebilirler. </a:t>
            </a:r>
            <a:endParaRPr lang="tr-TR" sz="1800" dirty="0" smtClean="0"/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 smtClean="0"/>
              <a:t>DSİ </a:t>
            </a:r>
            <a:r>
              <a:rPr lang="tr-TR" sz="1800" dirty="0"/>
              <a:t>veya proje idaresi bu </a:t>
            </a:r>
            <a:r>
              <a:rPr lang="tr-TR" sz="1800" dirty="0" smtClean="0"/>
              <a:t>itirazları kayıt </a:t>
            </a:r>
            <a:r>
              <a:rPr lang="tr-TR" sz="1800" dirty="0"/>
              <a:t>altına alarak otuz gün içinde karara bağlar. </a:t>
            </a:r>
            <a:endParaRPr lang="tr-TR" sz="1800" dirty="0" smtClean="0"/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 smtClean="0"/>
              <a:t>DSİ </a:t>
            </a:r>
            <a:r>
              <a:rPr lang="tr-TR" sz="1800" dirty="0"/>
              <a:t>veya proje idaresinin kararı kesin </a:t>
            </a:r>
            <a:r>
              <a:rPr lang="tr-TR" sz="1800" dirty="0" smtClean="0"/>
              <a:t>olup ilgililere </a:t>
            </a:r>
            <a:r>
              <a:rPr lang="tr-TR" sz="1800" dirty="0"/>
              <a:t>yazılı olarak bildirilir.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Süresi içinde itiraz edilmeyen arazi derecelendirmeleri kesinleşir.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84426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Derecelendirmesinin İlanı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60" y="1376138"/>
            <a:ext cx="7843954" cy="4309767"/>
          </a:xfrm>
        </p:spPr>
        <p:txBody>
          <a:bodyPr anchor="t"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None/>
              <a:defRPr/>
            </a:pPr>
            <a:r>
              <a:rPr lang="tr-TR" sz="1400" dirty="0"/>
              <a:t>İLAN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None/>
              <a:defRPr/>
            </a:pPr>
            <a:r>
              <a:rPr lang="tr-TR" sz="1400" dirty="0"/>
              <a:t>“………………………………..….. Arazi Toplulaştırma ve TİGH Projesi” </a:t>
            </a:r>
            <a:r>
              <a:rPr lang="tr-TR" sz="1400" dirty="0" smtClean="0"/>
              <a:t>kapsamında yer </a:t>
            </a:r>
            <a:r>
              <a:rPr lang="tr-TR" sz="1400" dirty="0"/>
              <a:t>alan ..........................İli, ..................İlçesi, ...............</a:t>
            </a:r>
            <a:r>
              <a:rPr lang="tr-TR" sz="1400" dirty="0" smtClean="0"/>
              <a:t>Beldesi/Köyü/Mahallesi'nde .../.../</a:t>
            </a:r>
            <a:r>
              <a:rPr lang="tr-TR" sz="1400" dirty="0"/>
              <a:t>20.... tarihinde .........................nda saat ........ da, Derecelendirme Komisyonunun iki (2)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None/>
              <a:defRPr/>
            </a:pPr>
            <a:r>
              <a:rPr lang="tr-TR" sz="1400" dirty="0"/>
              <a:t>asıl ve bir (1) yedek üye seçimi, arazi maliklerinin çoğunluğunun katılması ile </a:t>
            </a:r>
            <a:r>
              <a:rPr lang="tr-TR" sz="1400" dirty="0" smtClean="0"/>
              <a:t>malikler arasında </a:t>
            </a:r>
            <a:r>
              <a:rPr lang="tr-TR" sz="1400" dirty="0"/>
              <a:t>yapılacaktır.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None/>
              <a:defRPr/>
            </a:pPr>
            <a:r>
              <a:rPr lang="tr-TR" sz="1400" dirty="0"/>
              <a:t>Yeterli çoğunluk (toplam malik sayısının yarısından bir fazlası) sağlanamadığı </a:t>
            </a:r>
            <a:r>
              <a:rPr lang="tr-TR" sz="1400" dirty="0" smtClean="0"/>
              <a:t>takdirde ..../..../</a:t>
            </a:r>
            <a:r>
              <a:rPr lang="tr-TR" sz="1400" dirty="0"/>
              <a:t>20.... tarihinde aynı yer ve saatte çoğunluk aranmaksızın seçim yapılacaktır.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None/>
              <a:defRPr/>
            </a:pPr>
            <a:r>
              <a:rPr lang="tr-TR" sz="1400" dirty="0"/>
              <a:t>Arazi maliki ve malik sıfatı taşıyanlara ilanen duyurulur. ..../..../20....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None/>
              <a:defRPr/>
            </a:pPr>
            <a:r>
              <a:rPr lang="tr-TR" sz="1400" dirty="0"/>
              <a:t>BÖLGE MÜDÜR YRD.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48497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Derecelendirmesinin İlanı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60" y="1376138"/>
            <a:ext cx="7843954" cy="4309767"/>
          </a:xfrm>
        </p:spPr>
        <p:txBody>
          <a:bodyPr anchor="t"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None/>
              <a:defRPr/>
            </a:pPr>
            <a:r>
              <a:rPr lang="tr-TR" sz="1800" dirty="0"/>
              <a:t>TUTANAK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None/>
              <a:defRPr/>
            </a:pPr>
            <a:r>
              <a:rPr lang="tr-TR" sz="1800" dirty="0"/>
              <a:t>“………………………..….. Arazi Toplulaştırma ve TİGH Projesi” kapsamında </a:t>
            </a:r>
            <a:r>
              <a:rPr lang="tr-TR" sz="1800" dirty="0" smtClean="0"/>
              <a:t>yer alan</a:t>
            </a:r>
            <a:r>
              <a:rPr lang="tr-TR" sz="1800" dirty="0"/>
              <a:t>...........................İli,..................İlçesi, ...............</a:t>
            </a:r>
            <a:r>
              <a:rPr lang="tr-TR" sz="1800" dirty="0" smtClean="0"/>
              <a:t>Beldesi/Köyü/Mahallesi'nde Derecelendirme </a:t>
            </a:r>
            <a:r>
              <a:rPr lang="tr-TR" sz="1800" dirty="0"/>
              <a:t>Komisyonuna seçilecek iki (2) asıl ve bir (1) yedek üye seçimi için, </a:t>
            </a:r>
            <a:r>
              <a:rPr lang="tr-TR" sz="1800" dirty="0" smtClean="0"/>
              <a:t>yapılan ilk </a:t>
            </a:r>
            <a:r>
              <a:rPr lang="tr-TR" sz="1800" dirty="0"/>
              <a:t>toplantıda çoğunluk sağlanamamıştır.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None/>
              <a:defRPr/>
            </a:pPr>
            <a:r>
              <a:rPr lang="tr-TR" sz="1800" dirty="0"/>
              <a:t>Seçimler, ikinci toplantıda çoğunluk aranmaksızın ilanda belirtildiği gibi ..../..../20</a:t>
            </a:r>
            <a:r>
              <a:rPr lang="tr-TR" sz="1800" dirty="0" smtClean="0"/>
              <a:t>.... tarihinde </a:t>
            </a:r>
            <a:r>
              <a:rPr lang="tr-TR" sz="1800" dirty="0"/>
              <a:t>aynı yer ve saatte çoğunluk aranmaksızın yapılacaktır.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None/>
              <a:defRPr/>
            </a:pPr>
            <a:r>
              <a:rPr lang="tr-TR" sz="1800" dirty="0"/>
              <a:t>İş bu tutanak mahallinde tarafımızdan tanzim ve imza edilmiştir. .../.../20...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40195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Derecelendirmesinin İlanı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60" y="1376138"/>
            <a:ext cx="7843954" cy="4309767"/>
          </a:xfrm>
        </p:spPr>
        <p:txBody>
          <a:bodyPr anchor="t"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None/>
              <a:defRPr/>
            </a:pPr>
            <a:r>
              <a:rPr lang="tr-TR" sz="1800" dirty="0"/>
              <a:t>.... İLİ, ................. İLÇESİ, .............. KÖYÜ/MAHALLESİ</a:t>
            </a:r>
          </a:p>
          <a:p>
            <a:pPr marL="0" indent="0" algn="ctr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None/>
              <a:defRPr/>
            </a:pPr>
            <a:r>
              <a:rPr lang="tr-TR" sz="1800" dirty="0"/>
              <a:t>DERECELENDİRME KOMİSYONU ÜYE SEÇİMİ İLK TOPLANTI </a:t>
            </a:r>
            <a:endParaRPr lang="tr-TR" sz="1800" dirty="0" smtClean="0"/>
          </a:p>
          <a:p>
            <a:pPr marL="0" indent="0" algn="ctr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None/>
              <a:defRPr/>
            </a:pPr>
            <a:endParaRPr lang="tr-TR" sz="1800" dirty="0"/>
          </a:p>
          <a:p>
            <a:pPr marL="0" indent="0" algn="ctr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None/>
              <a:defRPr/>
            </a:pPr>
            <a:r>
              <a:rPr lang="tr-TR" sz="1600" dirty="0" smtClean="0"/>
              <a:t>KATILIMCI LİSTESİ SIRA NO ADI </a:t>
            </a:r>
            <a:r>
              <a:rPr lang="tr-TR" sz="1600" dirty="0"/>
              <a:t>SOYADI TC NUMARASI BABA ADI </a:t>
            </a:r>
            <a:r>
              <a:rPr lang="tr-TR" sz="1600" dirty="0" smtClean="0"/>
              <a:t> MZA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15610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12524</TotalTime>
  <Words>508</Words>
  <Application>Microsoft Office PowerPoint</Application>
  <PresentationFormat>On-screen Show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ekonomi</vt:lpstr>
      <vt:lpstr>1_Rics</vt:lpstr>
      <vt:lpstr>h.t.</vt:lpstr>
      <vt:lpstr>PowerPoint Presentation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sibel</cp:lastModifiedBy>
  <cp:revision>824</cp:revision>
  <cp:lastPrinted>2016-10-24T07:53:35Z</cp:lastPrinted>
  <dcterms:created xsi:type="dcterms:W3CDTF">2016-09-18T09:35:24Z</dcterms:created>
  <dcterms:modified xsi:type="dcterms:W3CDTF">2020-02-28T13:29:59Z</dcterms:modified>
</cp:coreProperties>
</file>