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7" r:id="rId3"/>
    <p:sldId id="278" r:id="rId4"/>
    <p:sldId id="275" r:id="rId5"/>
    <p:sldId id="268" r:id="rId6"/>
    <p:sldId id="269" r:id="rId7"/>
    <p:sldId id="270" r:id="rId8"/>
    <p:sldId id="280" r:id="rId9"/>
    <p:sldId id="271" r:id="rId10"/>
    <p:sldId id="281" r:id="rId11"/>
    <p:sldId id="276" r:id="rId12"/>
    <p:sldId id="272" r:id="rId13"/>
    <p:sldId id="273" r:id="rId14"/>
    <p:sldId id="279" r:id="rId15"/>
    <p:sldId id="274" r:id="rId16"/>
    <p:sldId id="277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1770C-B549-4DD0-817E-63DDE6D20F3E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5E284-0D78-4399-AA8E-856D31BBA1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3D58-EF47-424E-B24A-194C1C1AFE63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B52-06A9-49BB-98C2-31C0F35AFF51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7DA-FB72-4E5A-B07E-54A4E1AADFA3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A320-9B16-474A-AE57-72DE6FC26070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CBFE-1DB2-4AD6-A9D1-955A84E4FD1A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6273-55A7-4FF5-A3B3-252BB6CB9C8B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BE79-C421-4E5A-9DE4-03978CFBCB9B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8C42-B79F-4825-8FE6-70190BC6DEE3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F7B-1620-4400-8BD2-CAF3F58A7382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E5C-AFAD-4541-86D1-335FE2618FEA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26BF-C29B-4A1C-91BD-023F6222A961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065A-74DC-4F37-93B5-349115579354}" type="datetime1">
              <a:rPr lang="tr-TR" smtClean="0"/>
              <a:pPr/>
              <a:t>27.06.2019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3000">
    <p:wheel spokes="3"/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539552" y="285728"/>
            <a:ext cx="8229600" cy="6000792"/>
          </a:xfrm>
        </p:spPr>
        <p:txBody>
          <a:bodyPr>
            <a:normAutofit/>
          </a:bodyPr>
          <a:lstStyle/>
          <a:p>
            <a:r>
              <a:rPr lang="tr-TR" sz="5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KÜLTÜR VE TOPLUMSAL CİNSİYET</a:t>
            </a:r>
            <a:br>
              <a:rPr lang="tr-TR" sz="5300" dirty="0">
                <a:solidFill>
                  <a:schemeClr val="tx1"/>
                </a:solidFill>
                <a:latin typeface="+mn-lt"/>
              </a:rPr>
            </a:br>
            <a:br>
              <a:rPr lang="tr-TR" dirty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  <a:effectLst/>
                <a:latin typeface="+mn-lt"/>
              </a:rPr>
              <a:t>ETKİLİ İLETİŞİM BECERİLERİ</a:t>
            </a:r>
            <a:br>
              <a:rPr lang="tr-TR" dirty="0">
                <a:solidFill>
                  <a:schemeClr val="tx1"/>
                </a:solidFill>
                <a:effectLst/>
                <a:latin typeface="+mn-lt"/>
              </a:rPr>
            </a:br>
            <a:endParaRPr lang="tr-TR" sz="32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KADINLAR İÇİN FARKINDALIĞIN KURALLARI</a:t>
            </a:r>
          </a:p>
        </p:txBody>
      </p:sp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606368" cy="4429156"/>
          </a:xfrm>
        </p:spPr>
        <p:txBody>
          <a:bodyPr>
            <a:normAutofit lnSpcReduction="10000"/>
          </a:bodyPr>
          <a:lstStyle/>
          <a:p>
            <a:pPr algn="l"/>
            <a:r>
              <a:rPr lang="tr-TR" b="1" dirty="0">
                <a:solidFill>
                  <a:schemeClr val="tx1"/>
                </a:solidFill>
              </a:rPr>
              <a:t>3-Bağımsız hareket edin: </a:t>
            </a:r>
            <a:r>
              <a:rPr lang="tr-TR" dirty="0">
                <a:solidFill>
                  <a:schemeClr val="tx1"/>
                </a:solidFill>
              </a:rPr>
              <a:t>Sürekli ortak karar veren çiftler bazı zamanlar fikirlerinde çakışabilirler, bu gibi durumlarda eşlerin birbirlerinin fikirlerine saygı gösterip, rahat bırakmaları gerekli olabilir.</a:t>
            </a:r>
          </a:p>
          <a:p>
            <a:pPr algn="l"/>
            <a:r>
              <a:rPr lang="tr-TR" b="1" dirty="0">
                <a:solidFill>
                  <a:schemeClr val="tx1"/>
                </a:solidFill>
              </a:rPr>
              <a:t>4-Oylama yapın: </a:t>
            </a:r>
            <a:r>
              <a:rPr lang="tr-TR" dirty="0">
                <a:solidFill>
                  <a:schemeClr val="tx1"/>
                </a:solidFill>
              </a:rPr>
              <a:t>Karar verirken erkeklerin saygısını kazanmak istiyorsanız şunu söylemeyi deneyin “ Neden tartışmayı kısa kesip oylamaya sunmuyoruz?” Çünkü erkekler çabuk karar vermeyi severler.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19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1080120"/>
          </a:xfrm>
        </p:spPr>
        <p:txBody>
          <a:bodyPr>
            <a:noAutofit/>
          </a:bodyPr>
          <a:lstStyle/>
          <a:p>
            <a:pPr algn="ctr"/>
            <a:r>
              <a:rPr lang="tr-TR" sz="3600" dirty="0"/>
              <a:t>KADINLAR İÇİN FARKINDALIĞIN KURALLARI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71472" y="1772816"/>
            <a:ext cx="7816952" cy="4536504"/>
          </a:xfrm>
        </p:spPr>
        <p:txBody>
          <a:bodyPr>
            <a:normAutofit/>
          </a:bodyPr>
          <a:lstStyle/>
          <a:p>
            <a:pPr algn="l"/>
            <a:endParaRPr lang="tr-TR" sz="2800" b="1" dirty="0">
              <a:solidFill>
                <a:schemeClr val="tx1"/>
              </a:solidFill>
            </a:endParaRP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5- Onun “ Serbest alan”ını koruyun: </a:t>
            </a:r>
            <a:r>
              <a:rPr lang="tr-TR" sz="2800" dirty="0">
                <a:solidFill>
                  <a:schemeClr val="tx1"/>
                </a:solidFill>
              </a:rPr>
              <a:t>Sınırlarının nerede olduğunu dikkatlice gözlemleyin. Kendisinin peşinden koşulduğunu hissetmeye başlamadan önce ne kadar yakın olabileceğinizi anlamaya çalışın. Onun kendini geri çekmesi sizi reddetmediği ve özgürlüğünü tercih ettiği demektir.</a:t>
            </a:r>
          </a:p>
          <a:p>
            <a:endParaRPr lang="tr-TR" sz="2800" dirty="0"/>
          </a:p>
          <a:p>
            <a:endParaRPr lang="tr-TR" sz="28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20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237246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KADINLAR İÇİN FARKINDALIĞIN KURALLARI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/>
          </a:bodyPr>
          <a:lstStyle/>
          <a:p>
            <a:pPr marL="514350" indent="-514350" algn="l"/>
            <a:endParaRPr lang="tr-TR" sz="2800" b="1" dirty="0"/>
          </a:p>
          <a:p>
            <a:pPr marL="514350" indent="-514350" algn="l"/>
            <a:endParaRPr lang="tr-TR" sz="2800" b="1" dirty="0"/>
          </a:p>
          <a:p>
            <a:pPr marL="514350" indent="-514350" algn="l"/>
            <a:r>
              <a:rPr lang="tr-TR" b="1" dirty="0">
                <a:solidFill>
                  <a:schemeClr val="tx1"/>
                </a:solidFill>
              </a:rPr>
              <a:t>       6-</a:t>
            </a:r>
            <a:r>
              <a:rPr lang="tr-TR" sz="2800" b="1" dirty="0">
                <a:solidFill>
                  <a:schemeClr val="tx1"/>
                </a:solidFill>
              </a:rPr>
              <a:t> Saygınızı ifade edin:</a:t>
            </a:r>
            <a:r>
              <a:rPr lang="tr-TR" sz="2800" dirty="0">
                <a:solidFill>
                  <a:schemeClr val="tx1"/>
                </a:solidFill>
              </a:rPr>
              <a:t> Erkekler genellikle onaylanmadan çok saygı isterler. Bir erkeğe dürüstçe “Sana katılmıyorum ama düşüncene saygı duyuyorum” diyebilirsiniz.</a:t>
            </a:r>
          </a:p>
          <a:p>
            <a:pPr marL="514350" indent="-514350" algn="l"/>
            <a:r>
              <a:rPr lang="tr-TR" sz="2800" b="1" dirty="0">
                <a:solidFill>
                  <a:schemeClr val="tx1"/>
                </a:solidFill>
              </a:rPr>
              <a:t>       7- Toplum içinde daha çok konuşun: </a:t>
            </a:r>
            <a:r>
              <a:rPr lang="tr-TR" sz="2800" dirty="0">
                <a:solidFill>
                  <a:schemeClr val="tx1"/>
                </a:solidFill>
              </a:rPr>
              <a:t>İsteksizliğini aşın ve düşüncülerinizi topum içinde daha sık ve daha güçlü bir şekilde dile getirin.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21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916832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KADINLAR İÇİN FARKINDALIĞIN KURALLARI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00034" y="1484784"/>
            <a:ext cx="8464454" cy="5184576"/>
          </a:xfrm>
        </p:spPr>
        <p:txBody>
          <a:bodyPr>
            <a:normAutofit/>
          </a:bodyPr>
          <a:lstStyle/>
          <a:p>
            <a:pPr algn="l"/>
            <a:endParaRPr lang="tr-TR" sz="2800" b="1" dirty="0">
              <a:solidFill>
                <a:schemeClr val="tx1"/>
              </a:solidFill>
            </a:endParaRP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8- Sessizliği dikkate alın: </a:t>
            </a:r>
            <a:r>
              <a:rPr lang="tr-TR" sz="2800" dirty="0">
                <a:solidFill>
                  <a:schemeClr val="tx1"/>
                </a:solidFill>
              </a:rPr>
              <a:t>Erkekler çok nadir olarak yalnızca oturup birbirleriyle ya da kadınlarla konuşurlar. Bir erkeğin sizinle konuşmasını istiyorsanız birlikte yapabileceğiniz bir iş arayın.</a:t>
            </a: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9-Gerçekler üzerine odaklanın:</a:t>
            </a:r>
            <a:r>
              <a:rPr lang="tr-TR" sz="2800" dirty="0">
                <a:solidFill>
                  <a:schemeClr val="tx1"/>
                </a:solidFill>
              </a:rPr>
              <a:t> Karşınızdaki erkek neyin ne olduğunu bilmek istediğinde kafasındaki “Tipik dağınık kafalı kadın” düşüncesinin aksine ona bilmek istediği şeyi söyleyin.</a:t>
            </a:r>
          </a:p>
          <a:p>
            <a:pPr algn="l"/>
            <a:endParaRPr lang="tr-TR" sz="28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22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41534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KADINLAR İÇİN FARKINDALIĞIN KURALLARI</a:t>
            </a:r>
          </a:p>
        </p:txBody>
      </p:sp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286808" cy="4357718"/>
          </a:xfrm>
        </p:spPr>
        <p:txBody>
          <a:bodyPr/>
          <a:lstStyle/>
          <a:p>
            <a:pPr algn="l"/>
            <a:endParaRPr lang="tr-TR" b="1" dirty="0">
              <a:solidFill>
                <a:schemeClr val="tx1"/>
              </a:solidFill>
            </a:endParaRPr>
          </a:p>
          <a:p>
            <a:pPr algn="l"/>
            <a:r>
              <a:rPr lang="tr-TR" b="1" dirty="0">
                <a:solidFill>
                  <a:schemeClr val="tx1"/>
                </a:solidFill>
              </a:rPr>
              <a:t>10- İşe odaklanın: </a:t>
            </a:r>
            <a:r>
              <a:rPr lang="tr-TR" dirty="0">
                <a:solidFill>
                  <a:schemeClr val="tx1"/>
                </a:solidFill>
              </a:rPr>
              <a:t>Bulunduğunuz ortamda işle daha fazla ilgilenmeye çalışın. Kişisel hayatınız hakkında daha az, gündemdeki konular hakkında daha fazla konuşun.</a:t>
            </a:r>
          </a:p>
          <a:p>
            <a:pPr algn="l"/>
            <a:r>
              <a:rPr lang="tr-TR" b="1" dirty="0">
                <a:solidFill>
                  <a:schemeClr val="tx1"/>
                </a:solidFill>
              </a:rPr>
              <a:t>11- Yardım, öğüt ve yönlendirme isteği: </a:t>
            </a:r>
            <a:r>
              <a:rPr lang="tr-TR" dirty="0">
                <a:solidFill>
                  <a:schemeClr val="tx1"/>
                </a:solidFill>
              </a:rPr>
              <a:t>Erkekler yön göstermeyi severler o yüzden yardıma ihtiyacınız olduğu zaman kolayca yardım isteyebilirsiniz.</a:t>
            </a:r>
          </a:p>
          <a:p>
            <a:pPr algn="l"/>
            <a:endParaRPr lang="tr-TR" dirty="0">
              <a:solidFill>
                <a:schemeClr val="tx1"/>
              </a:solidFill>
            </a:endParaRPr>
          </a:p>
          <a:p>
            <a:pPr algn="l"/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23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296144"/>
          </a:xfrm>
        </p:spPr>
        <p:txBody>
          <a:bodyPr>
            <a:noAutofit/>
          </a:bodyPr>
          <a:lstStyle/>
          <a:p>
            <a:pPr algn="ctr"/>
            <a:br>
              <a:rPr lang="tr-TR" sz="3600" dirty="0"/>
            </a:br>
            <a:br>
              <a:rPr lang="tr-TR" sz="3600" dirty="0"/>
            </a:br>
            <a:r>
              <a:rPr lang="tr-TR" sz="3600" dirty="0"/>
              <a:t>KADINLAR İÇİN FARKINDALIĞIN KURALLARI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393016" cy="4883434"/>
          </a:xfrm>
        </p:spPr>
        <p:txBody>
          <a:bodyPr>
            <a:normAutofit/>
          </a:bodyPr>
          <a:lstStyle/>
          <a:p>
            <a:pPr algn="l"/>
            <a:endParaRPr lang="tr-TR" sz="2800" b="1" dirty="0">
              <a:solidFill>
                <a:schemeClr val="tx1"/>
              </a:solidFill>
            </a:endParaRP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12</a:t>
            </a:r>
            <a:r>
              <a:rPr lang="tr-TR" b="1" dirty="0">
                <a:solidFill>
                  <a:schemeClr val="tx1"/>
                </a:solidFill>
              </a:rPr>
              <a:t>-</a:t>
            </a:r>
            <a:r>
              <a:rPr lang="tr-TR" sz="2800" b="1" dirty="0">
                <a:solidFill>
                  <a:schemeClr val="tx1"/>
                </a:solidFill>
              </a:rPr>
              <a:t> Empati isteği: </a:t>
            </a:r>
            <a:r>
              <a:rPr lang="tr-TR" sz="2800" dirty="0">
                <a:solidFill>
                  <a:schemeClr val="tx1"/>
                </a:solidFill>
              </a:rPr>
              <a:t>Partnerinizden isteyeceğiniz şeyleri direkt olarak söyleyin.</a:t>
            </a: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13- Sorunları ortak bir şekilde çözmeye odaklanın:</a:t>
            </a:r>
            <a:r>
              <a:rPr lang="tr-TR" sz="2800" dirty="0">
                <a:solidFill>
                  <a:schemeClr val="tx1"/>
                </a:solidFill>
              </a:rPr>
              <a:t>Partnerinize sürekli şikayet edip onun bir çözüm bulmasını beklemek yerine “Bunu çözebilirim” tarzında bir tutum sergileyin. Sorunun olası çözümleri için beraber beyin fırtınası yapın. 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24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tr-TR" sz="6600"/>
              <a:t>TESEKKÜRLER.</a:t>
            </a:r>
            <a:endParaRPr lang="tr-TR" sz="66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25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196751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ERKEKLER İÇİN FARKINDALIĞIN KURALLARI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642910" y="1340768"/>
            <a:ext cx="8321578" cy="5157192"/>
          </a:xfrm>
        </p:spPr>
        <p:txBody>
          <a:bodyPr>
            <a:normAutofit/>
          </a:bodyPr>
          <a:lstStyle/>
          <a:p>
            <a:pPr algn="l"/>
            <a:endParaRPr lang="tr-TR" sz="2800" b="1" dirty="0"/>
          </a:p>
          <a:p>
            <a:pPr algn="l"/>
            <a:endParaRPr lang="tr-TR" sz="2800" b="1" dirty="0"/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1- Önce ilişki kurun: </a:t>
            </a:r>
            <a:r>
              <a:rPr lang="tr-TR" sz="2800" dirty="0">
                <a:solidFill>
                  <a:schemeClr val="tx1"/>
                </a:solidFill>
              </a:rPr>
              <a:t>Eve gittiğinizde doğrudan televizyona ve bilgisayara koşmak yerine eşinizi bir öpücükle selamlayın.</a:t>
            </a: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2-Ortak bir nokta bulmaya çalışın: </a:t>
            </a:r>
            <a:r>
              <a:rPr lang="tr-TR" dirty="0">
                <a:solidFill>
                  <a:schemeClr val="tx1"/>
                </a:solidFill>
              </a:rPr>
              <a:t>K</a:t>
            </a:r>
            <a:r>
              <a:rPr lang="tr-TR" sz="2800" dirty="0">
                <a:solidFill>
                  <a:schemeClr val="tx1"/>
                </a:solidFill>
              </a:rPr>
              <a:t>adınlarla iletişim kurarken egemenlik kurmaya çalışmaktan, rekabet ve çekişmeden uzak durun. 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11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14393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effectLst/>
              </a:rPr>
              <a:t>ERKEKLER İÇİN FARKINDALIĞIN KURALLARI</a:t>
            </a:r>
          </a:p>
        </p:txBody>
      </p:sp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143932" cy="4429156"/>
          </a:xfrm>
        </p:spPr>
        <p:txBody>
          <a:bodyPr/>
          <a:lstStyle/>
          <a:p>
            <a:pPr algn="l"/>
            <a:r>
              <a:rPr lang="tr-TR" b="1" dirty="0">
                <a:solidFill>
                  <a:schemeClr val="tx1"/>
                </a:solidFill>
              </a:rPr>
              <a:t>3-İşbirliği kurun: </a:t>
            </a:r>
            <a:r>
              <a:rPr lang="tr-TR" dirty="0">
                <a:solidFill>
                  <a:schemeClr val="tx1"/>
                </a:solidFill>
              </a:rPr>
              <a:t>Bir şeyleri birlikte yapmayı önerin. Onları kendi kendinize yapmayı tercih etseniz bile.</a:t>
            </a:r>
          </a:p>
          <a:p>
            <a:pPr algn="l"/>
            <a:r>
              <a:rPr lang="tr-TR" b="1" dirty="0">
                <a:solidFill>
                  <a:schemeClr val="tx1"/>
                </a:solidFill>
              </a:rPr>
              <a:t>4-Görüş birliğine vararak karar verme: </a:t>
            </a:r>
            <a:r>
              <a:rPr lang="tr-TR" dirty="0">
                <a:solidFill>
                  <a:schemeClr val="tx1"/>
                </a:solidFill>
              </a:rPr>
              <a:t>Kadınlar herkes görüş birliğine varana kadar enine boyuna tartışmayı ve zaman ayırmayı severler. Sabırlı olun ve onun işbirliği yapmanın yollarını aradığını hatırlatın.</a:t>
            </a:r>
          </a:p>
          <a:p>
            <a:pPr algn="l"/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12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052735"/>
          </a:xfrm>
        </p:spPr>
        <p:txBody>
          <a:bodyPr>
            <a:noAutofit/>
          </a:bodyPr>
          <a:lstStyle/>
          <a:p>
            <a:pPr algn="ctr"/>
            <a:r>
              <a:rPr lang="tr-TR" sz="3600" dirty="0"/>
              <a:t>ERKEKLER İÇİN FARKINDALIĞIN KURALLARI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80920" cy="4320480"/>
          </a:xfrm>
        </p:spPr>
        <p:txBody>
          <a:bodyPr>
            <a:normAutofit/>
          </a:bodyPr>
          <a:lstStyle/>
          <a:p>
            <a:pPr algn="l"/>
            <a:endParaRPr lang="tr-TR" sz="2800" b="1" dirty="0">
              <a:solidFill>
                <a:schemeClr val="tx1"/>
              </a:solidFill>
            </a:endParaRP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5-Yakın olun: </a:t>
            </a:r>
            <a:r>
              <a:rPr lang="tr-TR" sz="2800" dirty="0">
                <a:solidFill>
                  <a:schemeClr val="tx1"/>
                </a:solidFill>
              </a:rPr>
              <a:t>Siz ne kadar geri çekilir ve serbest alan isterseniz o peşinize daha fazla düşmeye çalışacaktır. Biraz daha fazla birlikte olmayı ve hoş görmeyi öğrenin. Kendinize zaman ayırmak istediğinizde bunu ona söyleyin.</a:t>
            </a:r>
          </a:p>
          <a:p>
            <a:pPr algn="l"/>
            <a:r>
              <a:rPr lang="tr-TR" b="1" dirty="0">
                <a:solidFill>
                  <a:schemeClr val="tx1"/>
                </a:solidFill>
              </a:rPr>
              <a:t>6-Minnettarlığınızı dile getirin: </a:t>
            </a:r>
            <a:r>
              <a:rPr lang="tr-TR" dirty="0">
                <a:solidFill>
                  <a:schemeClr val="tx1"/>
                </a:solidFill>
              </a:rPr>
              <a:t>Bir kadın minnettar kaldığınız bir şey yaptığında bunu yüksek sesle söyleyin.</a:t>
            </a:r>
          </a:p>
          <a:p>
            <a:pPr algn="l"/>
            <a:endParaRPr lang="tr-TR" sz="2800" dirty="0">
              <a:solidFill>
                <a:schemeClr val="tx1"/>
              </a:solidFill>
            </a:endParaRPr>
          </a:p>
          <a:p>
            <a:endParaRPr lang="tr-TR" sz="2800" b="1" dirty="0"/>
          </a:p>
          <a:p>
            <a:endParaRPr lang="tr-TR" sz="28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13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377842"/>
          </a:xfrm>
        </p:spPr>
        <p:txBody>
          <a:bodyPr>
            <a:noAutofit/>
          </a:bodyPr>
          <a:lstStyle/>
          <a:p>
            <a:pPr algn="ctr"/>
            <a:br>
              <a:rPr lang="tr-TR" sz="3600" dirty="0"/>
            </a:br>
            <a:r>
              <a:rPr lang="tr-TR" sz="3600" dirty="0"/>
              <a:t>ERKEKLER İÇİN FARKINDALIĞIN KURALLARI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428596" y="1844824"/>
            <a:ext cx="8319868" cy="3960440"/>
          </a:xfrm>
        </p:spPr>
        <p:txBody>
          <a:bodyPr>
            <a:normAutofit/>
          </a:bodyPr>
          <a:lstStyle/>
          <a:p>
            <a:pPr algn="l"/>
            <a:endParaRPr lang="tr-TR" sz="2800" b="1" dirty="0"/>
          </a:p>
          <a:p>
            <a:pPr algn="l"/>
            <a:endParaRPr lang="tr-TR" sz="2800" b="1" dirty="0"/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7-Konuşun: </a:t>
            </a:r>
            <a:r>
              <a:rPr lang="tr-TR" sz="2800" dirty="0">
                <a:solidFill>
                  <a:schemeClr val="tx1"/>
                </a:solidFill>
              </a:rPr>
              <a:t>Size yönlendirici bir soru sorulduğunda ona tam bir yanıt verin.</a:t>
            </a: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8-Sorunlarınızı paylaşın: </a:t>
            </a:r>
            <a:r>
              <a:rPr lang="tr-TR" sz="2800" dirty="0">
                <a:solidFill>
                  <a:schemeClr val="tx1"/>
                </a:solidFill>
              </a:rPr>
              <a:t>Kadınların sizin neyi rahatsız ettiğini bilmesine izin verin . Bu zayıflığınızı kabul etmek demek değildir.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14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008112"/>
          </a:xfrm>
        </p:spPr>
        <p:txBody>
          <a:bodyPr>
            <a:noAutofit/>
          </a:bodyPr>
          <a:lstStyle/>
          <a:p>
            <a:pPr algn="ctr"/>
            <a:r>
              <a:rPr lang="tr-TR" sz="3600" dirty="0"/>
              <a:t>ERKEKLER İÇİN FARKINDALIĞIN KURALLARI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71472" y="1556792"/>
            <a:ext cx="8393016" cy="4896544"/>
          </a:xfrm>
        </p:spPr>
        <p:txBody>
          <a:bodyPr>
            <a:normAutofit/>
          </a:bodyPr>
          <a:lstStyle/>
          <a:p>
            <a:pPr algn="l"/>
            <a:endParaRPr lang="tr-TR" sz="2800" b="1" dirty="0"/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9-Duygularınızı dile getirin: </a:t>
            </a:r>
            <a:r>
              <a:rPr lang="tr-TR" sz="2800" dirty="0">
                <a:solidFill>
                  <a:schemeClr val="tx1"/>
                </a:solidFill>
              </a:rPr>
              <a:t>Kadınların ‘Nasılsın?’ sorularına gerçekten nasıl hissettiğinizi anlatarak yanıt vermeye başlayın. ‘İyiyim, her şey yolunda’ yanıtı yerine, ’Aslında son zamanlarda keyifsizim işlerim pek yolunda gitmiyor.’ gibi yanıtlar verin.</a:t>
            </a: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10-İş konuşmalarını ve Kişisel konuşmaları birleştirin: </a:t>
            </a:r>
            <a:r>
              <a:rPr lang="tr-TR" sz="2800" dirty="0">
                <a:solidFill>
                  <a:schemeClr val="tx1"/>
                </a:solidFill>
              </a:rPr>
              <a:t>İşyerinde ya da okulda, kişisel yaşamınızdan biraz daha fazla söz edin.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15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1000100" y="642918"/>
            <a:ext cx="7772400" cy="1025352"/>
          </a:xfrm>
        </p:spPr>
        <p:txBody>
          <a:bodyPr>
            <a:noAutofit/>
          </a:bodyPr>
          <a:lstStyle/>
          <a:p>
            <a:pPr algn="ctr"/>
            <a:r>
              <a:rPr lang="tr-TR" sz="3600" dirty="0"/>
              <a:t>ERKEKLER İÇİN FARKINDALIĞIN KURALLARI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00034" y="1340768"/>
            <a:ext cx="8392446" cy="5256584"/>
          </a:xfrm>
        </p:spPr>
        <p:txBody>
          <a:bodyPr>
            <a:normAutofit/>
          </a:bodyPr>
          <a:lstStyle/>
          <a:p>
            <a:pPr algn="l"/>
            <a:endParaRPr lang="tr-TR" sz="2800" b="1" dirty="0"/>
          </a:p>
          <a:p>
            <a:pPr algn="l"/>
            <a:endParaRPr lang="tr-TR" sz="2800" b="1" dirty="0">
              <a:solidFill>
                <a:schemeClr val="tx1"/>
              </a:solidFill>
            </a:endParaRP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11-Yardım ve öğüt isteyin: </a:t>
            </a:r>
            <a:r>
              <a:rPr lang="tr-TR" dirty="0">
                <a:solidFill>
                  <a:schemeClr val="tx1"/>
                </a:solidFill>
              </a:rPr>
              <a:t>B</a:t>
            </a:r>
            <a:r>
              <a:rPr lang="tr-TR" sz="2800" dirty="0">
                <a:solidFill>
                  <a:schemeClr val="tx1"/>
                </a:solidFill>
              </a:rPr>
              <a:t>u zayıflığınız ya da daha aşağı durumda olduğunuzu kabul etmek anlamına gelmez.</a:t>
            </a:r>
            <a:endParaRPr lang="tr-TR" sz="2800" b="1" dirty="0">
              <a:solidFill>
                <a:schemeClr val="tx1"/>
              </a:solidFill>
            </a:endParaRPr>
          </a:p>
          <a:p>
            <a:pPr algn="l"/>
            <a:r>
              <a:rPr lang="tr-TR" sz="2800" b="1" dirty="0">
                <a:solidFill>
                  <a:schemeClr val="tx1"/>
                </a:solidFill>
              </a:rPr>
              <a:t>12-Empati ile dinleyin: </a:t>
            </a:r>
            <a:r>
              <a:rPr lang="tr-TR" sz="2800" dirty="0">
                <a:solidFill>
                  <a:schemeClr val="tx1"/>
                </a:solidFill>
              </a:rPr>
              <a:t>Bir süre konuşmayın ve göz teması kurun. Sorunlarını onun bakış açısından görmeye çalışın. Açıklık getirmek için sorular sorun ve açılımlama yapın.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16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ERKEKLER İÇİN FARKINDALIĞIN KURALLARI</a:t>
            </a:r>
          </a:p>
        </p:txBody>
      </p:sp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7892120" cy="3857652"/>
          </a:xfrm>
        </p:spPr>
        <p:txBody>
          <a:bodyPr/>
          <a:lstStyle/>
          <a:p>
            <a:pPr algn="l"/>
            <a:endParaRPr lang="tr-TR" b="1" dirty="0">
              <a:solidFill>
                <a:schemeClr val="tx1"/>
              </a:solidFill>
            </a:endParaRPr>
          </a:p>
          <a:p>
            <a:pPr algn="l"/>
            <a:r>
              <a:rPr lang="tr-TR" b="1" dirty="0">
                <a:solidFill>
                  <a:schemeClr val="tx1"/>
                </a:solidFill>
              </a:rPr>
              <a:t>13-Öğüt vermek yerine anlayış göstermeye çalışın: </a:t>
            </a:r>
            <a:r>
              <a:rPr lang="tr-TR" dirty="0">
                <a:solidFill>
                  <a:schemeClr val="tx1"/>
                </a:solidFill>
              </a:rPr>
              <a:t>Bir kadın çoğunlukla çözüm istemiyordur. Yalnızca anlayış istiyordur. Sorununu çözmeye çalışmak yerine onun duygularını anlamaya çalışın.</a:t>
            </a:r>
            <a:endParaRPr lang="tr-TR" b="1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17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1052737"/>
          </a:xfrm>
        </p:spPr>
        <p:txBody>
          <a:bodyPr>
            <a:noAutofit/>
          </a:bodyPr>
          <a:lstStyle/>
          <a:p>
            <a:pPr algn="ctr"/>
            <a:r>
              <a:rPr lang="tr-TR" sz="3600" dirty="0"/>
              <a:t>KADINLAR İÇİN FARKINDALIĞIN KURALLARI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607330" cy="5328592"/>
          </a:xfrm>
        </p:spPr>
        <p:txBody>
          <a:bodyPr>
            <a:normAutofit/>
          </a:bodyPr>
          <a:lstStyle/>
          <a:p>
            <a:pPr marL="514350" indent="-514350" algn="l"/>
            <a:r>
              <a:rPr lang="tr-TR" b="1" dirty="0">
                <a:solidFill>
                  <a:schemeClr val="tx1"/>
                </a:solidFill>
              </a:rPr>
              <a:t>     </a:t>
            </a:r>
          </a:p>
          <a:p>
            <a:pPr marL="514350" indent="-514350" algn="l"/>
            <a:endParaRPr lang="tr-TR" b="1" dirty="0">
              <a:solidFill>
                <a:schemeClr val="tx1"/>
              </a:solidFill>
            </a:endParaRPr>
          </a:p>
          <a:p>
            <a:pPr marL="514350" indent="-514350" algn="l"/>
            <a:r>
              <a:rPr lang="tr-TR" b="1" dirty="0">
                <a:solidFill>
                  <a:schemeClr val="tx1"/>
                </a:solidFill>
              </a:rPr>
              <a:t>      1-Kimin daha üstün olduğunu bilin:</a:t>
            </a:r>
            <a:r>
              <a:rPr lang="tr-TR" dirty="0">
                <a:solidFill>
                  <a:schemeClr val="tx1"/>
                </a:solidFill>
              </a:rPr>
              <a:t> Birkaç erkeğin bulunduğu grubun içinde konuşurken size ilgiyi daha çok kim gösteriyor fark etmeye çalışın.</a:t>
            </a:r>
            <a:endParaRPr lang="tr-TR" b="1" dirty="0">
              <a:solidFill>
                <a:schemeClr val="tx1"/>
              </a:solidFill>
            </a:endParaRPr>
          </a:p>
          <a:p>
            <a:pPr marL="514350" indent="-514350" algn="l"/>
            <a:r>
              <a:rPr lang="tr-TR" sz="2800" b="1" dirty="0">
                <a:solidFill>
                  <a:schemeClr val="tx1"/>
                </a:solidFill>
              </a:rPr>
              <a:t>      2-Durumunu netleştirmeye çalışın:</a:t>
            </a:r>
            <a:r>
              <a:rPr lang="tr-TR" sz="2800" dirty="0">
                <a:solidFill>
                  <a:schemeClr val="tx1"/>
                </a:solidFill>
              </a:rPr>
              <a:t> Görüşlerinizi, duygularınızı ve gereksinimlerinizi açıkça dile getirin. Böylece, erkeklerin saygı ve işbirliğini kazanma şansınız daha fazla olacaktır.</a:t>
            </a:r>
          </a:p>
          <a:p>
            <a:pPr marL="514350" indent="-514350" algn="l">
              <a:buFont typeface="+mj-lt"/>
              <a:buAutoNum type="arabicPeriod"/>
            </a:pPr>
            <a:endParaRPr lang="tr-TR" sz="2800" b="1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18</a:t>
            </a:r>
          </a:p>
        </p:txBody>
      </p:sp>
    </p:spTree>
  </p:cSld>
  <p:clrMapOvr>
    <a:masterClrMapping/>
  </p:clrMapOvr>
  <p:transition advClick="0" advTm="3000">
    <p:wheel spokes="3"/>
  </p:transition>
</p:sld>
</file>

<file path=ppt/theme/theme1.xml><?xml version="1.0" encoding="utf-8"?>
<a:theme xmlns:a="http://schemas.openxmlformats.org/drawingml/2006/main" name="Welcom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341</TotalTime>
  <Words>713</Words>
  <Application>Microsoft Office PowerPoint</Application>
  <PresentationFormat>Ekran Gösterisi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宋体</vt:lpstr>
      <vt:lpstr>Arial</vt:lpstr>
      <vt:lpstr>Book Antiqua</vt:lpstr>
      <vt:lpstr>Calibri</vt:lpstr>
      <vt:lpstr>Cambria</vt:lpstr>
      <vt:lpstr>Wingdings 2</vt:lpstr>
      <vt:lpstr>Welcome</vt:lpstr>
      <vt:lpstr>KÜLTÜR VE TOPLUMSAL CİNSİYET  ETKİLİ İLETİŞİM BECERİLERİ </vt:lpstr>
      <vt:lpstr>ERKEKLER İÇİN FARKINDALIĞIN KURALLARI</vt:lpstr>
      <vt:lpstr>ERKEKLER İÇİN FARKINDALIĞIN KURALLARI</vt:lpstr>
      <vt:lpstr>ERKEKLER İÇİN FARKINDALIĞIN KURALLARI</vt:lpstr>
      <vt:lpstr> ERKEKLER İÇİN FARKINDALIĞIN KURALLARI</vt:lpstr>
      <vt:lpstr>ERKEKLER İÇİN FARKINDALIĞIN KURALLARI</vt:lpstr>
      <vt:lpstr>ERKEKLER İÇİN FARKINDALIĞIN KURALLARI</vt:lpstr>
      <vt:lpstr>ERKEKLER İÇİN FARKINDALIĞIN KURALLARI</vt:lpstr>
      <vt:lpstr>KADINLAR İÇİN FARKINDALIĞIN KURALLARI</vt:lpstr>
      <vt:lpstr>KADINLAR İÇİN FARKINDALIĞIN KURALLARI</vt:lpstr>
      <vt:lpstr>KADINLAR İÇİN FARKINDALIĞIN KURALLARI</vt:lpstr>
      <vt:lpstr>KADINLAR İÇİN FARKINDALIĞIN KURALLARI</vt:lpstr>
      <vt:lpstr>KADINLAR İÇİN FARKINDALIĞIN KURALLARI</vt:lpstr>
      <vt:lpstr>KADINLAR İÇİN FARKINDALIĞIN KURALLARI</vt:lpstr>
      <vt:lpstr>  KADINLAR İÇİN FARKINDALIĞIN KURALLARI</vt:lpstr>
      <vt:lpstr>TESEKKÜRLER.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KÜLTÜR VE TOPLUMSAL CİNSİYET</dc:title>
  <dc:creator>ezgii</dc:creator>
  <cp:lastModifiedBy>erdem çakaloglu</cp:lastModifiedBy>
  <cp:revision>34</cp:revision>
  <dcterms:created xsi:type="dcterms:W3CDTF">2012-04-28T10:35:09Z</dcterms:created>
  <dcterms:modified xsi:type="dcterms:W3CDTF">2019-06-27T09:04:51Z</dcterms:modified>
</cp:coreProperties>
</file>