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18" r:id="rId2"/>
    <p:sldId id="319" r:id="rId3"/>
    <p:sldId id="257" r:id="rId4"/>
    <p:sldId id="258" r:id="rId5"/>
    <p:sldId id="259" r:id="rId6"/>
    <p:sldId id="260" r:id="rId7"/>
    <p:sldId id="261" r:id="rId8"/>
    <p:sldId id="299" r:id="rId9"/>
    <p:sldId id="300" r:id="rId10"/>
    <p:sldId id="262" r:id="rId11"/>
    <p:sldId id="263" r:id="rId12"/>
    <p:sldId id="305" r:id="rId13"/>
    <p:sldId id="313" r:id="rId14"/>
    <p:sldId id="264" r:id="rId15"/>
    <p:sldId id="265" r:id="rId16"/>
    <p:sldId id="266" r:id="rId17"/>
    <p:sldId id="267" r:id="rId18"/>
    <p:sldId id="321" r:id="rId19"/>
    <p:sldId id="298" r:id="rId20"/>
    <p:sldId id="282" r:id="rId21"/>
    <p:sldId id="306" r:id="rId22"/>
    <p:sldId id="322" r:id="rId23"/>
    <p:sldId id="312" r:id="rId24"/>
    <p:sldId id="290" r:id="rId25"/>
    <p:sldId id="270" r:id="rId26"/>
    <p:sldId id="303" r:id="rId27"/>
    <p:sldId id="294" r:id="rId28"/>
    <p:sldId id="307" r:id="rId29"/>
    <p:sldId id="308" r:id="rId30"/>
    <p:sldId id="279" r:id="rId31"/>
    <p:sldId id="316" r:id="rId32"/>
    <p:sldId id="309" r:id="rId33"/>
    <p:sldId id="297" r:id="rId34"/>
    <p:sldId id="31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BA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tr-TR" dirty="0" smtClean="0"/>
              <a:t>YOL HARİTASI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/>
          <a:lstStyle/>
          <a:p>
            <a:r>
              <a:rPr lang="tr-TR" dirty="0"/>
              <a:t>İlk 7 hafta </a:t>
            </a:r>
            <a:r>
              <a:rPr lang="tr-TR" dirty="0" smtClean="0"/>
              <a:t>sadece ders </a:t>
            </a:r>
            <a:r>
              <a:rPr lang="tr-TR" dirty="0"/>
              <a:t>yapılacak, </a:t>
            </a:r>
          </a:p>
          <a:p>
            <a:r>
              <a:rPr lang="tr-TR" dirty="0"/>
              <a:t>Dersler </a:t>
            </a:r>
            <a:r>
              <a:rPr lang="tr-TR" dirty="0" smtClean="0"/>
              <a:t>13.45-14.30, </a:t>
            </a:r>
            <a:r>
              <a:rPr lang="tr-TR" dirty="0"/>
              <a:t>15.00-15.45 olarak yapılacak,</a:t>
            </a:r>
          </a:p>
          <a:p>
            <a:r>
              <a:rPr lang="tr-TR" dirty="0"/>
              <a:t> Uygulama vizeden sonra </a:t>
            </a:r>
            <a:r>
              <a:rPr lang="tr-TR" dirty="0" smtClean="0"/>
              <a:t>başlayacak (5 hafta)</a:t>
            </a:r>
            <a:endParaRPr lang="tr-TR" dirty="0" smtClean="0"/>
          </a:p>
          <a:p>
            <a:r>
              <a:rPr lang="tr-TR" dirty="0" smtClean="0"/>
              <a:t>Uygulama 5 gruba ayrılacak, tahminen 10’ar kişi/grup</a:t>
            </a:r>
          </a:p>
          <a:p>
            <a:r>
              <a:rPr lang="tr-TR" dirty="0" smtClean="0"/>
              <a:t>Her hafta 1 grup uygulama yapacak</a:t>
            </a:r>
            <a:r>
              <a:rPr lang="tr-TR" dirty="0" smtClean="0"/>
              <a:t>, diğerleri devam sorunu yaşamayacak,</a:t>
            </a:r>
            <a:endParaRPr lang="tr-TR" dirty="0" smtClean="0"/>
          </a:p>
          <a:p>
            <a:r>
              <a:rPr lang="tr-TR" dirty="0" smtClean="0"/>
              <a:t>Sınav test olacak,</a:t>
            </a:r>
          </a:p>
          <a:p>
            <a:r>
              <a:rPr lang="tr-TR" dirty="0" smtClean="0"/>
              <a:t>Sorular verdiğim metinden hazırlanacak</a:t>
            </a:r>
            <a:r>
              <a:rPr lang="tr-TR" dirty="0" smtClean="0"/>
              <a:t>,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4100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b="1" dirty="0" smtClean="0"/>
              <a:t>TOHUM NEDEN ÖNEMLİ:</a:t>
            </a:r>
            <a:endParaRPr lang="tr-TR" dirty="0" smtClean="0"/>
          </a:p>
          <a:p>
            <a:endParaRPr lang="tr-TR" dirty="0" smtClean="0"/>
          </a:p>
          <a:p>
            <a:pPr lvl="0"/>
            <a:r>
              <a:rPr lang="tr-TR" dirty="0" smtClean="0"/>
              <a:t>Tarımsal önemi olan kültür bitkileri üretiminin temeli, (başlangıç materyali) tohumdur,</a:t>
            </a:r>
          </a:p>
          <a:p>
            <a:pPr lvl="0">
              <a:buNone/>
            </a:pPr>
            <a:endParaRPr lang="tr-TR" dirty="0" smtClean="0"/>
          </a:p>
          <a:p>
            <a:pPr lvl="0">
              <a:buNone/>
            </a:pPr>
            <a:r>
              <a:rPr lang="tr-TR" dirty="0" smtClean="0"/>
              <a:t>Neyi belirler ?</a:t>
            </a:r>
          </a:p>
          <a:p>
            <a:pPr lvl="0">
              <a:buNone/>
            </a:pPr>
            <a:endParaRPr lang="tr-TR" dirty="0" smtClean="0"/>
          </a:p>
          <a:p>
            <a:r>
              <a:rPr lang="tr-TR" dirty="0" smtClean="0"/>
              <a:t>     birim alandaki bitki sayısını, </a:t>
            </a:r>
          </a:p>
          <a:p>
            <a:r>
              <a:rPr lang="tr-TR" dirty="0" smtClean="0"/>
              <a:t>     hızlı ve zamanlı çimlenmeyi,</a:t>
            </a:r>
          </a:p>
          <a:p>
            <a:r>
              <a:rPr lang="tr-TR" dirty="0" smtClean="0"/>
              <a:t>     gelişmiş fide elde etmeyi, </a:t>
            </a:r>
          </a:p>
          <a:p>
            <a:r>
              <a:rPr lang="tr-TR" dirty="0" smtClean="0"/>
              <a:t>     erken olgunlaşmayı ve bazı türlerde verimi </a:t>
            </a:r>
          </a:p>
          <a:p>
            <a:r>
              <a:rPr lang="tr-TR" dirty="0" smtClean="0"/>
              <a:t>     stres altında çimlenebilmeyi …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8006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tr-TR" b="1" dirty="0" smtClean="0"/>
              <a:t>Süs bitkileri, yabani otlar, orman bitkileri açısından</a:t>
            </a:r>
            <a:r>
              <a:rPr lang="tr-TR" dirty="0" smtClean="0"/>
              <a:t>,</a:t>
            </a:r>
          </a:p>
          <a:p>
            <a:pPr lvl="0">
              <a:buNone/>
            </a:pPr>
            <a:endParaRPr lang="tr-TR" dirty="0" smtClean="0"/>
          </a:p>
          <a:p>
            <a:r>
              <a:rPr lang="tr-TR" dirty="0" smtClean="0"/>
              <a:t>    çoğaltma materyali, </a:t>
            </a:r>
          </a:p>
          <a:p>
            <a:r>
              <a:rPr lang="tr-TR" dirty="0" smtClean="0"/>
              <a:t>    çevre ve doğa dengesini koruma /böcek/ yaban hayatı </a:t>
            </a:r>
          </a:p>
          <a:p>
            <a:r>
              <a:rPr lang="tr-TR" dirty="0" smtClean="0"/>
              <a:t>    yaşanabilir ortamlar sağlamada etkilidir. 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 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723" y="609600"/>
            <a:ext cx="8065477" cy="5410200"/>
          </a:xfrm>
        </p:spPr>
        <p:txBody>
          <a:bodyPr>
            <a:normAutofit/>
          </a:bodyPr>
          <a:lstStyle/>
          <a:p>
            <a:pPr lvl="0"/>
            <a:r>
              <a:rPr lang="tr-TR" b="1" dirty="0" smtClean="0"/>
              <a:t>Beslenme</a:t>
            </a:r>
            <a:r>
              <a:rPr lang="tr-TR" dirty="0" smtClean="0"/>
              <a:t>: gıdalarımızın % 70’i tohum orijinli ürünlerden elde   ediliyor. Pirinç, buğday, mısır, sorgum, baklagiller, yağ bitkileri    (yer  fıstığı, susam, ayçiçeği, kolza, mısır, fındık, vs). </a:t>
            </a:r>
          </a:p>
          <a:p>
            <a:pPr lvl="0"/>
            <a:endParaRPr lang="tr-TR" dirty="0" smtClean="0"/>
          </a:p>
          <a:p>
            <a:pPr lvl="0"/>
            <a:endParaRPr lang="tr-TR" dirty="0"/>
          </a:p>
          <a:p>
            <a:pPr lvl="0"/>
            <a:r>
              <a:rPr lang="tr-TR" dirty="0" smtClean="0"/>
              <a:t>Gelişmekte olan ülkelerin büyük çoğunluğunun </a:t>
            </a:r>
            <a:r>
              <a:rPr lang="tr-TR" b="1" dirty="0" smtClean="0"/>
              <a:t>protein</a:t>
            </a:r>
            <a:r>
              <a:rPr lang="tr-TR" dirty="0" smtClean="0"/>
              <a:t> </a:t>
            </a:r>
            <a:r>
              <a:rPr lang="tr-TR" b="1" dirty="0" smtClean="0"/>
              <a:t>gereksinimini</a:t>
            </a:r>
            <a:r>
              <a:rPr lang="tr-TR" dirty="0" smtClean="0"/>
              <a:t> baklagiller (bakla, fasulye, bezelye mercimek, nohut) karşılamaktadır.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25637"/>
            <a:ext cx="4419600" cy="263236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610" y="0"/>
            <a:ext cx="4870179" cy="4191000"/>
          </a:xfrm>
          <a:prstGeom prst="rect">
            <a:avLst/>
          </a:prstGeom>
        </p:spPr>
      </p:pic>
      <p:cxnSp>
        <p:nvCxnSpPr>
          <p:cNvPr id="3" name="Düz Ok Bağlayıcısı 2"/>
          <p:cNvCxnSpPr/>
          <p:nvPr/>
        </p:nvCxnSpPr>
        <p:spPr>
          <a:xfrm>
            <a:off x="4495800" y="1066800"/>
            <a:ext cx="457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>
            <a:off x="4419600" y="2819400"/>
            <a:ext cx="464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V="1">
            <a:off x="4419600" y="3581400"/>
            <a:ext cx="46482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4495800" y="1846119"/>
            <a:ext cx="457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1676400" y="525780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394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62600"/>
          </a:xfrm>
        </p:spPr>
        <p:txBody>
          <a:bodyPr>
            <a:normAutofit/>
          </a:bodyPr>
          <a:lstStyle/>
          <a:p>
            <a:pPr lvl="0"/>
            <a:r>
              <a:rPr lang="tr-TR" b="1" dirty="0" smtClean="0"/>
              <a:t>Baharatlı bitkilerin </a:t>
            </a:r>
            <a:r>
              <a:rPr lang="tr-TR" dirty="0" smtClean="0"/>
              <a:t>büyük çoğunluğu tohumdan üretilmektedir (anason, </a:t>
            </a:r>
            <a:r>
              <a:rPr lang="tr-TR" dirty="0" err="1" smtClean="0"/>
              <a:t>hindistan</a:t>
            </a:r>
            <a:r>
              <a:rPr lang="tr-TR" dirty="0" smtClean="0"/>
              <a:t> cevizi, karabiber vs.)</a:t>
            </a:r>
          </a:p>
          <a:p>
            <a:endParaRPr lang="tr-TR" dirty="0" smtClean="0"/>
          </a:p>
          <a:p>
            <a:pPr lvl="0"/>
            <a:r>
              <a:rPr lang="tr-TR" dirty="0" smtClean="0"/>
              <a:t>Önemli </a:t>
            </a:r>
            <a:r>
              <a:rPr lang="tr-TR" b="1" dirty="0" smtClean="0"/>
              <a:t>alkollü ve alkolsüz sıcak ve soğuk içeceklerin </a:t>
            </a:r>
            <a:r>
              <a:rPr lang="tr-TR" dirty="0" smtClean="0"/>
              <a:t>üretildiği bir materyal (Bira, viski, kahve, kakao, </a:t>
            </a:r>
            <a:r>
              <a:rPr lang="tr-TR" dirty="0" err="1" smtClean="0"/>
              <a:t>sake</a:t>
            </a:r>
            <a:r>
              <a:rPr lang="tr-TR" dirty="0" smtClean="0"/>
              <a:t> vs.)</a:t>
            </a:r>
          </a:p>
          <a:p>
            <a:endParaRPr lang="tr-TR" dirty="0" smtClean="0"/>
          </a:p>
          <a:p>
            <a:pPr lvl="0"/>
            <a:r>
              <a:rPr lang="tr-TR" b="1" dirty="0" smtClean="0"/>
              <a:t>Hayvan beslenmesinde </a:t>
            </a:r>
            <a:r>
              <a:rPr lang="tr-TR" dirty="0" smtClean="0"/>
              <a:t>çok önemli bir yeri var. Mısır, arpa, soya, baklagiller yem sanayinin önemli girdileridir. </a:t>
            </a:r>
          </a:p>
          <a:p>
            <a:pPr>
              <a:buNone/>
            </a:pPr>
            <a:r>
              <a:rPr lang="tr-TR" dirty="0" smtClean="0"/>
              <a:t> 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lvl="0"/>
            <a:r>
              <a:rPr lang="tr-TR" b="1" dirty="0" smtClean="0"/>
              <a:t>Ekolojik önemi </a:t>
            </a:r>
            <a:r>
              <a:rPr lang="tr-TR" dirty="0" smtClean="0"/>
              <a:t>var. Bir hektar toprakta milyonlarca yabancı     ot tohumu bulunabilmektedir. Yabancı ot mücadelesi, kimyasallar ve işleme gideri … 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 Yabancı ot tohumlarının fazlalığı yok edilme sürecinde kullanılan </a:t>
            </a:r>
            <a:r>
              <a:rPr lang="tr-TR" b="1" dirty="0" smtClean="0"/>
              <a:t>kimyasalların bitkideki kalıntıları </a:t>
            </a:r>
            <a:r>
              <a:rPr lang="tr-TR" dirty="0" smtClean="0"/>
              <a:t>ve çevre kirliliği yaratması, topraktaki </a:t>
            </a:r>
            <a:r>
              <a:rPr lang="tr-TR" dirty="0" err="1" smtClean="0"/>
              <a:t>mikroflorayı</a:t>
            </a:r>
            <a:r>
              <a:rPr lang="tr-TR" dirty="0" smtClean="0"/>
              <a:t> (yararlı bakterilerin ölümü) etkilemektedir. 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tr-TR" dirty="0" smtClean="0"/>
              <a:t>Ayrıca, mevsimsel çimlenme dönemleri düşünüldüğünde çevresel etkiler söz konusu, bahar döneminde yeşil alan oluşumu, toprak yüzeyinin </a:t>
            </a:r>
            <a:r>
              <a:rPr lang="tr-TR" b="1" dirty="0" smtClean="0"/>
              <a:t>erozyona karşı korunumu. </a:t>
            </a:r>
          </a:p>
          <a:p>
            <a:pPr>
              <a:buNone/>
            </a:pPr>
            <a:r>
              <a:rPr lang="tr-TR" b="1" dirty="0" smtClean="0"/>
              <a:t> </a:t>
            </a:r>
          </a:p>
          <a:p>
            <a:r>
              <a:rPr lang="tr-TR" dirty="0" smtClean="0"/>
              <a:t> Konukçu özellik taşımaları, </a:t>
            </a:r>
            <a:r>
              <a:rPr lang="tr-TR" b="1" dirty="0" smtClean="0"/>
              <a:t>hastalık ve zararlıların </a:t>
            </a:r>
            <a:r>
              <a:rPr lang="tr-TR" dirty="0" smtClean="0"/>
              <a:t>kültürü yapılan bitkilere taşınmasına olanak vermeleri, </a:t>
            </a:r>
          </a:p>
          <a:p>
            <a:pPr>
              <a:buNone/>
            </a:pPr>
            <a:r>
              <a:rPr lang="tr-TR" dirty="0" smtClean="0"/>
              <a:t> </a:t>
            </a:r>
          </a:p>
          <a:p>
            <a:r>
              <a:rPr lang="tr-TR" dirty="0" smtClean="0"/>
              <a:t> Tohum üretiminde yabani formlarının çiçek tozları kültür bitkilerinin tohum üretimi sırasında yabancı tozlanmasına neden olmaları ve </a:t>
            </a:r>
            <a:r>
              <a:rPr lang="tr-TR" b="1" dirty="0" smtClean="0"/>
              <a:t>genetik saflığın bozulma riski</a:t>
            </a:r>
            <a:r>
              <a:rPr lang="tr-TR" dirty="0" smtClean="0"/>
              <a:t>,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0" y="457200"/>
            <a:ext cx="9144000" cy="6400800"/>
          </a:xfrm>
        </p:spPr>
        <p:txBody>
          <a:bodyPr>
            <a:normAutofit fontScale="25000" lnSpcReduction="20000"/>
          </a:bodyPr>
          <a:lstStyle/>
          <a:p>
            <a:endParaRPr lang="tr-TR" sz="5600" b="1" dirty="0" smtClean="0"/>
          </a:p>
          <a:p>
            <a:endParaRPr lang="tr-TR" sz="5600" b="1" dirty="0" smtClean="0"/>
          </a:p>
          <a:p>
            <a:pPr>
              <a:buNone/>
            </a:pPr>
            <a:endParaRPr lang="tr-TR" sz="7400" b="1" dirty="0" smtClean="0"/>
          </a:p>
          <a:p>
            <a:pPr>
              <a:buNone/>
            </a:pPr>
            <a:r>
              <a:rPr lang="tr-TR" sz="9600" b="1" dirty="0" smtClean="0"/>
              <a:t>NİÇİN TOHUM BENZERSİZ (UNİQUE) BİR ÖZELLİĞE SAHİPTİR ?</a:t>
            </a:r>
            <a:endParaRPr lang="tr-TR" sz="9600" dirty="0" smtClean="0"/>
          </a:p>
          <a:p>
            <a:pPr>
              <a:buNone/>
            </a:pPr>
            <a:r>
              <a:rPr lang="tr-TR" sz="9600" b="1" dirty="0" smtClean="0"/>
              <a:t>      </a:t>
            </a:r>
          </a:p>
          <a:p>
            <a:pPr>
              <a:buNone/>
            </a:pPr>
            <a:r>
              <a:rPr lang="tr-TR" sz="9600" b="1" dirty="0" smtClean="0"/>
              <a:t>    </a:t>
            </a:r>
            <a:endParaRPr lang="tr-TR" sz="9600" dirty="0" smtClean="0"/>
          </a:p>
          <a:p>
            <a:pPr lvl="0"/>
            <a:r>
              <a:rPr lang="tr-TR" sz="9600" dirty="0" smtClean="0"/>
              <a:t>Tohumlar düşük nem yüzdelerine (% 3-4) kadar kurutulabilirler. </a:t>
            </a:r>
          </a:p>
          <a:p>
            <a:pPr lvl="0">
              <a:buNone/>
            </a:pPr>
            <a:endParaRPr lang="tr-TR" sz="9600" dirty="0" smtClean="0"/>
          </a:p>
          <a:p>
            <a:pPr lvl="0"/>
            <a:r>
              <a:rPr lang="tr-TR" sz="9600" dirty="0" smtClean="0"/>
              <a:t>Uzun süre </a:t>
            </a:r>
            <a:r>
              <a:rPr lang="tr-TR" sz="9600" dirty="0" smtClean="0"/>
              <a:t>depolanabilme </a:t>
            </a:r>
            <a:r>
              <a:rPr lang="tr-TR" sz="9600" dirty="0" smtClean="0"/>
              <a:t>ve yıl içinde sürekli olarak </a:t>
            </a:r>
            <a:r>
              <a:rPr lang="tr-TR" sz="9600" dirty="0" smtClean="0"/>
              <a:t>kullanılma olanağı, </a:t>
            </a:r>
            <a:endParaRPr lang="tr-TR" sz="9600" dirty="0" smtClean="0"/>
          </a:p>
          <a:p>
            <a:endParaRPr lang="tr-TR" sz="9600" dirty="0" smtClean="0"/>
          </a:p>
          <a:p>
            <a:pPr lvl="0"/>
            <a:r>
              <a:rPr lang="tr-TR" sz="9600" dirty="0" smtClean="0"/>
              <a:t>Yüksek oranda gıda rezervi nedeniyle bitkinin diğer kısımlarına göre daha besleyici ve gereklidirler. </a:t>
            </a:r>
          </a:p>
          <a:p>
            <a:pPr lvl="0">
              <a:buNone/>
            </a:pPr>
            <a:r>
              <a:rPr lang="tr-TR" sz="9600" dirty="0" smtClean="0"/>
              <a:t>    </a:t>
            </a:r>
          </a:p>
          <a:p>
            <a:pPr lvl="0">
              <a:buNone/>
            </a:pPr>
            <a:r>
              <a:rPr lang="tr-TR" sz="9600" dirty="0" smtClean="0"/>
              <a:t>    Baklagiller % 20-32 protein, </a:t>
            </a:r>
          </a:p>
          <a:p>
            <a:pPr lvl="0">
              <a:buNone/>
            </a:pPr>
            <a:r>
              <a:rPr lang="tr-TR" sz="9600" dirty="0"/>
              <a:t> </a:t>
            </a:r>
            <a:r>
              <a:rPr lang="tr-TR" sz="9600" dirty="0" smtClean="0"/>
              <a:t>   </a:t>
            </a:r>
            <a:r>
              <a:rPr lang="tr-TR" sz="9600" dirty="0" smtClean="0"/>
              <a:t>kabak </a:t>
            </a:r>
            <a:r>
              <a:rPr lang="tr-TR" sz="9600" dirty="0" smtClean="0"/>
              <a:t>çekirdeği % 40 yağ </a:t>
            </a:r>
          </a:p>
          <a:p>
            <a:pPr lvl="0">
              <a:buNone/>
            </a:pPr>
            <a:r>
              <a:rPr lang="tr-TR" sz="9600" dirty="0" smtClean="0"/>
              <a:t>    fındık, antepfıstığı yer fıstığı % 40&lt; yağ içerirler.</a:t>
            </a:r>
          </a:p>
          <a:p>
            <a:pPr>
              <a:buNone/>
            </a:pPr>
            <a:r>
              <a:rPr lang="tr-TR" sz="9600" dirty="0" smtClean="0"/>
              <a:t> </a:t>
            </a:r>
          </a:p>
          <a:p>
            <a:endParaRPr lang="tr-TR" sz="4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1" y="427899"/>
            <a:ext cx="9081266" cy="580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419872" y="6237312"/>
            <a:ext cx="291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Depolama Süresi (ay)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325621" y="82375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Aspir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336196" y="7887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Hintyağı otu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514600" y="54102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Nohut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260180" y="42850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Susam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99116" y="1431711"/>
            <a:ext cx="792088" cy="91716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/>
                </a:solidFill>
              </a:rPr>
              <a:t>%1,7</a:t>
            </a:r>
          </a:p>
          <a:p>
            <a:pPr algn="ctr"/>
            <a:r>
              <a:rPr lang="tr-TR" sz="1200" b="1" dirty="0" smtClean="0">
                <a:solidFill>
                  <a:schemeClr val="tx1"/>
                </a:solidFill>
              </a:rPr>
              <a:t>%3,8</a:t>
            </a:r>
            <a:endParaRPr lang="tr-TR" sz="12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24328" y="1211637"/>
            <a:ext cx="792088" cy="91716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/>
                </a:solidFill>
              </a:rPr>
              <a:t>%2</a:t>
            </a:r>
          </a:p>
          <a:p>
            <a:pPr algn="ctr"/>
            <a:r>
              <a:rPr lang="tr-TR" sz="1200" b="1" dirty="0" smtClean="0">
                <a:solidFill>
                  <a:schemeClr val="tx1"/>
                </a:solidFill>
              </a:rPr>
              <a:t>%3,2</a:t>
            </a:r>
            <a:endParaRPr lang="tr-TR" sz="12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02564" y="4111530"/>
            <a:ext cx="792088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/>
                </a:solidFill>
              </a:rPr>
              <a:t>%3</a:t>
            </a:r>
            <a:endParaRPr lang="tr-TR" sz="12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58220" y="3981369"/>
            <a:ext cx="792088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/>
                </a:solidFill>
              </a:rPr>
              <a:t>%2</a:t>
            </a:r>
            <a:endParaRPr lang="tr-T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8200"/>
            <a:ext cx="9144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tr-TR" dirty="0" smtClean="0"/>
          </a:p>
          <a:p>
            <a:pPr lvl="0"/>
            <a:endParaRPr lang="tr-TR" dirty="0" smtClean="0"/>
          </a:p>
          <a:p>
            <a:pPr lvl="0"/>
            <a:endParaRPr lang="tr-TR" dirty="0" smtClean="0"/>
          </a:p>
          <a:p>
            <a:pPr lvl="0" algn="just"/>
            <a:r>
              <a:rPr lang="tr-TR" sz="2000" dirty="0" smtClean="0"/>
              <a:t>-</a:t>
            </a:r>
            <a:r>
              <a:rPr lang="tr-TR" sz="2400" dirty="0" smtClean="0"/>
              <a:t>Döllenme </a:t>
            </a:r>
            <a:r>
              <a:rPr lang="tr-TR" sz="2400" dirty="0" smtClean="0"/>
              <a:t>sonucu oluşan melezleme ıslahının ve ıslah materyalinin temelini </a:t>
            </a:r>
            <a:r>
              <a:rPr lang="tr-TR" sz="2400" dirty="0" smtClean="0"/>
              <a:t>oluşturur (yabancı gen </a:t>
            </a:r>
            <a:r>
              <a:rPr lang="tr-TR" sz="2400" dirty="0" err="1" smtClean="0"/>
              <a:t>taşınımı</a:t>
            </a:r>
            <a:r>
              <a:rPr lang="tr-TR" sz="2400" dirty="0" smtClean="0"/>
              <a:t>)</a:t>
            </a:r>
            <a:endParaRPr lang="tr-TR" sz="2400" dirty="0" smtClean="0"/>
          </a:p>
          <a:p>
            <a:pPr lvl="0" algn="just"/>
            <a:endParaRPr lang="tr-TR" sz="2000" dirty="0" smtClean="0"/>
          </a:p>
          <a:p>
            <a:pPr algn="just"/>
            <a:r>
              <a:rPr lang="tr-TR" sz="2000" dirty="0" smtClean="0"/>
              <a:t> </a:t>
            </a:r>
          </a:p>
          <a:p>
            <a:pPr lvl="0" algn="just"/>
            <a:r>
              <a:rPr lang="tr-TR" sz="2000" dirty="0" smtClean="0"/>
              <a:t>-</a:t>
            </a:r>
            <a:r>
              <a:rPr lang="tr-TR" sz="2400" dirty="0" smtClean="0"/>
              <a:t>Stres ve dayanım bakımından bitkinin diğer kısımlarından daha dayanıklıdırlar. </a:t>
            </a:r>
          </a:p>
          <a:p>
            <a:pPr lvl="0" algn="just"/>
            <a:endParaRPr lang="tr-TR" sz="2400" dirty="0" smtClean="0"/>
          </a:p>
          <a:p>
            <a:pPr lvl="0" algn="just"/>
            <a:r>
              <a:rPr lang="tr-TR" sz="2400" dirty="0" smtClean="0"/>
              <a:t> Örneğin, tohum çimlenme sürecinde fideden daha yüksek tuzluluk oranına dayanır, Yeni Dünyada bitkilerin çoğalması sürecinde tohumların Avrupa’dan okyanus yüzeyinde yüzerek taşındığı belirtiliyor. Deniz tuzuna bile dayanabilen bir yapı var (35-40 </a:t>
            </a:r>
            <a:r>
              <a:rPr lang="tr-TR" sz="2400" dirty="0" err="1" smtClean="0"/>
              <a:t>mScm</a:t>
            </a:r>
            <a:r>
              <a:rPr lang="tr-TR" sz="2400" baseline="30000" dirty="0" smtClean="0"/>
              <a:t>-1</a:t>
            </a:r>
            <a:r>
              <a:rPr lang="tr-TR" sz="2400" dirty="0" smtClean="0"/>
              <a:t> g</a:t>
            </a:r>
            <a:r>
              <a:rPr lang="tr-TR" sz="2400" baseline="30000" dirty="0" smtClean="0"/>
              <a:t>-1</a:t>
            </a:r>
            <a:r>
              <a:rPr lang="tr-TR" sz="2400" dirty="0" smtClean="0"/>
              <a:t>). Bitkinin diğer kısımlarında bu özellikler zayıftır</a:t>
            </a:r>
            <a:r>
              <a:rPr lang="tr-TR" dirty="0" smtClean="0"/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6751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Konular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446" y="1132801"/>
            <a:ext cx="8915400" cy="5733288"/>
          </a:xfrm>
        </p:spPr>
        <p:txBody>
          <a:bodyPr/>
          <a:lstStyle/>
          <a:p>
            <a:r>
              <a:rPr lang="tr-TR" dirty="0" smtClean="0"/>
              <a:t>Tohumun önemi</a:t>
            </a:r>
          </a:p>
          <a:p>
            <a:r>
              <a:rPr lang="tr-TR" dirty="0" err="1" smtClean="0"/>
              <a:t>Türkiyedeki</a:t>
            </a:r>
            <a:r>
              <a:rPr lang="tr-TR" dirty="0" smtClean="0"/>
              <a:t> durum</a:t>
            </a:r>
          </a:p>
          <a:p>
            <a:r>
              <a:rPr lang="tr-TR" dirty="0" smtClean="0"/>
              <a:t>Tohum üretiminde ekoloji</a:t>
            </a:r>
          </a:p>
          <a:p>
            <a:r>
              <a:rPr lang="tr-TR" dirty="0" smtClean="0"/>
              <a:t>Tohum gelişimi</a:t>
            </a:r>
          </a:p>
          <a:p>
            <a:r>
              <a:rPr lang="tr-TR" dirty="0" smtClean="0"/>
              <a:t>Tohum kalitesi</a:t>
            </a:r>
          </a:p>
          <a:p>
            <a:r>
              <a:rPr lang="tr-TR" dirty="0" err="1" smtClean="0"/>
              <a:t>Hibrit</a:t>
            </a:r>
            <a:r>
              <a:rPr lang="tr-TR" dirty="0" smtClean="0"/>
              <a:t> üretimi</a:t>
            </a:r>
          </a:p>
          <a:p>
            <a:r>
              <a:rPr lang="tr-TR" dirty="0" smtClean="0"/>
              <a:t>Hasat, temizleme, ilaçlama,</a:t>
            </a:r>
          </a:p>
          <a:p>
            <a:r>
              <a:rPr lang="tr-TR" dirty="0" smtClean="0"/>
              <a:t>Tohum depolama/gen kaynakları</a:t>
            </a:r>
          </a:p>
          <a:p>
            <a:r>
              <a:rPr lang="tr-TR" dirty="0" err="1" smtClean="0"/>
              <a:t>Dormansi</a:t>
            </a:r>
            <a:r>
              <a:rPr lang="tr-TR" dirty="0" smtClean="0"/>
              <a:t> ve Fizyolojisi</a:t>
            </a:r>
          </a:p>
          <a:p>
            <a:r>
              <a:rPr lang="tr-TR" dirty="0" smtClean="0"/>
              <a:t>Tohum uygulamaları</a:t>
            </a:r>
          </a:p>
          <a:p>
            <a:r>
              <a:rPr lang="tr-TR" dirty="0" smtClean="0"/>
              <a:t>Tescil ve sertifikasyon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6453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998806"/>
            <a:ext cx="9144000" cy="5867400"/>
          </a:xfrm>
        </p:spPr>
        <p:txBody>
          <a:bodyPr>
            <a:noAutofit/>
          </a:bodyPr>
          <a:lstStyle/>
          <a:p>
            <a:endParaRPr lang="tr-TR" sz="2000" b="1" dirty="0" smtClean="0"/>
          </a:p>
          <a:p>
            <a:pPr>
              <a:buNone/>
            </a:pPr>
            <a:r>
              <a:rPr lang="tr-TR" sz="2000" b="1" dirty="0" smtClean="0"/>
              <a:t>  </a:t>
            </a:r>
            <a:r>
              <a:rPr lang="tr-TR" sz="2400" b="1" dirty="0" smtClean="0"/>
              <a:t>TOHUMUN YAPISI</a:t>
            </a:r>
          </a:p>
          <a:p>
            <a:pPr>
              <a:buNone/>
            </a:pPr>
            <a:endParaRPr lang="tr-TR" sz="2400" dirty="0" smtClean="0"/>
          </a:p>
          <a:p>
            <a:r>
              <a:rPr lang="tr-TR" sz="2400" dirty="0" smtClean="0"/>
              <a:t>Tohum: Döllenmiş yumurtanın gelişiminden oluşur.  (</a:t>
            </a:r>
            <a:r>
              <a:rPr lang="tr-TR" sz="2400" dirty="0" err="1" smtClean="0"/>
              <a:t>Fertilized</a:t>
            </a:r>
            <a:r>
              <a:rPr lang="tr-TR" sz="2400" dirty="0" smtClean="0"/>
              <a:t> </a:t>
            </a:r>
            <a:r>
              <a:rPr lang="tr-TR" sz="2400" dirty="0" err="1" smtClean="0"/>
              <a:t>egg</a:t>
            </a:r>
            <a:r>
              <a:rPr lang="tr-TR" sz="2400" dirty="0" smtClean="0"/>
              <a:t>)</a:t>
            </a:r>
          </a:p>
          <a:p>
            <a:pPr>
              <a:buNone/>
            </a:pPr>
            <a:r>
              <a:rPr lang="tr-TR" sz="2400" dirty="0" smtClean="0"/>
              <a:t>    </a:t>
            </a:r>
          </a:p>
          <a:p>
            <a:pPr>
              <a:buNone/>
            </a:pPr>
            <a:r>
              <a:rPr lang="tr-TR" sz="2400" dirty="0" smtClean="0"/>
              <a:t>    </a:t>
            </a:r>
            <a:r>
              <a:rPr lang="tr-TR" sz="2400" dirty="0" err="1" smtClean="0"/>
              <a:t>Döllemsiz</a:t>
            </a:r>
            <a:r>
              <a:rPr lang="tr-TR" sz="2400" dirty="0" smtClean="0"/>
              <a:t> tohum : </a:t>
            </a:r>
            <a:r>
              <a:rPr lang="tr-TR" sz="2400" dirty="0" err="1" smtClean="0"/>
              <a:t>apomiktik</a:t>
            </a:r>
            <a:r>
              <a:rPr lang="tr-TR" sz="2400" dirty="0" smtClean="0"/>
              <a:t> tohum, </a:t>
            </a:r>
          </a:p>
          <a:p>
            <a:pPr>
              <a:buNone/>
            </a:pPr>
            <a:r>
              <a:rPr lang="tr-TR" sz="2400" dirty="0" smtClean="0"/>
              <a:t>        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 smtClean="0"/>
              <a:t>  Bu tip tohum oluşumunda, döllenme gamet hücreleri ile değil somatik  hücrelerle gerçekleşir; bu sebeple de yeni birey tamamen anneye benzer bir özellik gösterir (çelik, aşı, daldırma gibi.)</a:t>
            </a:r>
          </a:p>
          <a:p>
            <a:pPr>
              <a:buNone/>
            </a:pPr>
            <a:r>
              <a:rPr lang="tr-TR" sz="2400" dirty="0" smtClean="0"/>
              <a:t>   </a:t>
            </a:r>
          </a:p>
          <a:p>
            <a:pPr>
              <a:buNone/>
            </a:pPr>
            <a:r>
              <a:rPr lang="tr-TR" sz="2000" dirty="0" smtClean="0"/>
              <a:t> </a:t>
            </a:r>
          </a:p>
          <a:p>
            <a:pPr>
              <a:buNone/>
            </a:pPr>
            <a:r>
              <a:rPr lang="tr-TR" sz="1600" dirty="0" smtClean="0"/>
              <a:t> </a:t>
            </a:r>
          </a:p>
          <a:p>
            <a:endParaRPr lang="tr-TR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b="1" dirty="0" smtClean="0"/>
              <a:t>Kısımları</a:t>
            </a:r>
            <a:r>
              <a:rPr lang="tr-TR" sz="2800" dirty="0" smtClean="0"/>
              <a:t> : </a:t>
            </a:r>
          </a:p>
          <a:p>
            <a:r>
              <a:rPr lang="tr-TR" sz="2800" dirty="0" smtClean="0"/>
              <a:t>     </a:t>
            </a:r>
            <a:r>
              <a:rPr lang="tr-TR" sz="2800" dirty="0" err="1" smtClean="0"/>
              <a:t>Radikula</a:t>
            </a:r>
            <a:r>
              <a:rPr lang="tr-TR" sz="2800" dirty="0" smtClean="0"/>
              <a:t>,  kökçük,</a:t>
            </a:r>
          </a:p>
          <a:p>
            <a:r>
              <a:rPr lang="tr-TR" sz="2800" dirty="0" smtClean="0"/>
              <a:t>     </a:t>
            </a:r>
            <a:r>
              <a:rPr lang="tr-TR" sz="2800" dirty="0" err="1" smtClean="0"/>
              <a:t>Plumula</a:t>
            </a:r>
            <a:r>
              <a:rPr lang="tr-TR" sz="2800" dirty="0" smtClean="0"/>
              <a:t>,   sürgüncük,                                                    </a:t>
            </a:r>
          </a:p>
          <a:p>
            <a:r>
              <a:rPr lang="tr-TR" sz="2800" dirty="0" smtClean="0"/>
              <a:t>     </a:t>
            </a:r>
            <a:r>
              <a:rPr lang="tr-TR" sz="2800" dirty="0" err="1" smtClean="0"/>
              <a:t>Kotiledonlar</a:t>
            </a:r>
            <a:r>
              <a:rPr lang="tr-TR" sz="2800" dirty="0" smtClean="0"/>
              <a:t>,  çenek yapraklar,</a:t>
            </a:r>
          </a:p>
          <a:p>
            <a:r>
              <a:rPr lang="tr-TR" sz="2800" dirty="0" smtClean="0"/>
              <a:t>     </a:t>
            </a:r>
            <a:r>
              <a:rPr lang="tr-TR" sz="2800" dirty="0" err="1" smtClean="0"/>
              <a:t>Funikul</a:t>
            </a:r>
            <a:r>
              <a:rPr lang="tr-TR" sz="2800" dirty="0" smtClean="0"/>
              <a:t>,  tohumun ana bitkiye bağlandığı bölge,       </a:t>
            </a:r>
          </a:p>
          <a:p>
            <a:r>
              <a:rPr lang="tr-TR" sz="2800" dirty="0" smtClean="0"/>
              <a:t>     </a:t>
            </a:r>
            <a:r>
              <a:rPr lang="tr-TR" sz="2800" dirty="0" err="1" smtClean="0"/>
              <a:t>Mikrofil</a:t>
            </a:r>
            <a:r>
              <a:rPr lang="tr-TR" sz="2800" dirty="0" smtClean="0"/>
              <a:t>,  tohumun su ve hava girişini sağlayan kısım,     </a:t>
            </a:r>
          </a:p>
          <a:p>
            <a:r>
              <a:rPr lang="tr-TR" sz="2800" dirty="0" smtClean="0"/>
              <a:t>     </a:t>
            </a:r>
            <a:r>
              <a:rPr lang="tr-TR" sz="2800" dirty="0" err="1" smtClean="0"/>
              <a:t>Endosperm</a:t>
            </a:r>
            <a:r>
              <a:rPr lang="tr-TR" sz="2800" dirty="0" smtClean="0"/>
              <a:t> ve </a:t>
            </a:r>
            <a:r>
              <a:rPr lang="tr-TR" sz="2800" dirty="0" err="1" smtClean="0"/>
              <a:t>perisperm</a:t>
            </a:r>
            <a:r>
              <a:rPr lang="tr-TR" sz="2800" dirty="0" smtClean="0"/>
              <a:t> (besidoku, depo organları)</a:t>
            </a:r>
          </a:p>
          <a:p>
            <a:r>
              <a:rPr lang="tr-TR" sz="2800" dirty="0" smtClean="0"/>
              <a:t>     </a:t>
            </a:r>
            <a:r>
              <a:rPr lang="tr-TR" sz="2800" dirty="0" err="1" smtClean="0"/>
              <a:t>Testa</a:t>
            </a:r>
            <a:r>
              <a:rPr lang="tr-TR" sz="2800" dirty="0" smtClean="0"/>
              <a:t>, tohum kabuğu,</a:t>
            </a:r>
          </a:p>
          <a:p>
            <a:r>
              <a:rPr lang="tr-TR" sz="2800" dirty="0" smtClean="0"/>
              <a:t>     </a:t>
            </a:r>
            <a:r>
              <a:rPr lang="tr-TR" sz="2800" dirty="0" err="1" smtClean="0"/>
              <a:t>Kutin</a:t>
            </a:r>
            <a:r>
              <a:rPr lang="tr-TR" sz="2800" dirty="0" smtClean="0"/>
              <a:t>, lignin, </a:t>
            </a:r>
            <a:r>
              <a:rPr lang="tr-TR" sz="2800" dirty="0" err="1" smtClean="0"/>
              <a:t>suberin</a:t>
            </a:r>
            <a:r>
              <a:rPr lang="tr-TR" sz="2800" dirty="0" smtClean="0"/>
              <a:t> (</a:t>
            </a:r>
            <a:r>
              <a:rPr lang="tr-TR" sz="2800" dirty="0" err="1" smtClean="0"/>
              <a:t>testanın</a:t>
            </a:r>
            <a:r>
              <a:rPr lang="tr-TR" sz="2800" dirty="0" smtClean="0"/>
              <a:t> dış kısmındaki </a:t>
            </a:r>
          </a:p>
          <a:p>
            <a:pPr>
              <a:buNone/>
            </a:pPr>
            <a:r>
              <a:rPr lang="tr-TR" sz="2800" dirty="0" smtClean="0"/>
              <a:t>         mumsu  maddeler, su girişini O</a:t>
            </a:r>
            <a:r>
              <a:rPr lang="tr-TR" sz="2800" baseline="-25000" dirty="0" smtClean="0"/>
              <a:t>2 </a:t>
            </a:r>
            <a:r>
              <a:rPr lang="tr-TR" sz="2800" dirty="0" smtClean="0"/>
              <a:t>girişini kontrol eder)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4800" y="147166"/>
            <a:ext cx="8229600" cy="45369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Fide ve tohum kısımları</a:t>
            </a:r>
            <a:endParaRPr lang="tr-TR" sz="2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2274" y="2341300"/>
            <a:ext cx="3547288" cy="432874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627982"/>
            <a:ext cx="2819400" cy="21289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288310"/>
            <a:ext cx="2746262" cy="2286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5462" y="627700"/>
            <a:ext cx="4754100" cy="17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3938821"/>
            <a:ext cx="2956937" cy="28983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318" y="3429000"/>
            <a:ext cx="3518587" cy="304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7" y="125661"/>
            <a:ext cx="2870711" cy="2286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405" y="1066800"/>
            <a:ext cx="2431813" cy="18626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9444" y="5167744"/>
            <a:ext cx="2157724" cy="16764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6938" y="2225410"/>
            <a:ext cx="2708162" cy="23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sz="2800" b="1" dirty="0" smtClean="0"/>
              <a:t>Tohum Depo organları :    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/>
              <a:t>Bakla, fasulye, bezelye, börülce,  </a:t>
            </a:r>
            <a:r>
              <a:rPr lang="tr-TR" sz="2800" dirty="0" smtClean="0"/>
              <a:t> </a:t>
            </a:r>
            <a:r>
              <a:rPr lang="tr-TR" sz="2800" b="1" dirty="0" err="1" smtClean="0"/>
              <a:t>kotiledonlar</a:t>
            </a:r>
            <a:r>
              <a:rPr lang="tr-TR" sz="2800" dirty="0" smtClean="0"/>
              <a:t>,     </a:t>
            </a:r>
          </a:p>
          <a:p>
            <a:pPr>
              <a:buNone/>
            </a:pPr>
            <a:r>
              <a:rPr lang="tr-TR" sz="2800" dirty="0" smtClean="0"/>
              <a:t>                    </a:t>
            </a:r>
          </a:p>
          <a:p>
            <a:r>
              <a:rPr lang="tr-TR" sz="2800" dirty="0" smtClean="0"/>
              <a:t>Biber, mısır, lahana, domates, soğan,  </a:t>
            </a:r>
            <a:endParaRPr lang="tr-TR" sz="2800" dirty="0" smtClean="0"/>
          </a:p>
          <a:p>
            <a:pPr marL="0" indent="0">
              <a:buNone/>
            </a:pPr>
            <a:r>
              <a:rPr lang="tr-TR" sz="2800" b="1" dirty="0"/>
              <a:t> </a:t>
            </a:r>
            <a:r>
              <a:rPr lang="tr-TR" sz="2800" b="1" dirty="0" smtClean="0"/>
              <a:t>                                                                   </a:t>
            </a:r>
            <a:r>
              <a:rPr lang="tr-TR" sz="2800" b="1" dirty="0" err="1" smtClean="0"/>
              <a:t>endosperm</a:t>
            </a:r>
            <a:r>
              <a:rPr lang="tr-TR" sz="2800" dirty="0" smtClean="0"/>
              <a:t>,</a:t>
            </a:r>
          </a:p>
          <a:p>
            <a:endParaRPr lang="tr-TR" sz="2800" dirty="0" smtClean="0"/>
          </a:p>
          <a:p>
            <a:r>
              <a:rPr lang="tr-TR" sz="2800" dirty="0" smtClean="0"/>
              <a:t>Pancar</a:t>
            </a:r>
            <a:r>
              <a:rPr lang="tr-TR" sz="2800" dirty="0" smtClean="0"/>
              <a:t>, kahve, ıspanak,                         </a:t>
            </a:r>
            <a:r>
              <a:rPr lang="tr-TR" sz="2800" dirty="0" err="1" smtClean="0"/>
              <a:t>p</a:t>
            </a:r>
            <a:r>
              <a:rPr lang="tr-TR" sz="2800" b="1" dirty="0" err="1" smtClean="0"/>
              <a:t>erisperm</a:t>
            </a:r>
            <a:r>
              <a:rPr lang="tr-TR" sz="2800" b="1" dirty="0" smtClean="0"/>
              <a:t> </a:t>
            </a:r>
          </a:p>
          <a:p>
            <a:endParaRPr lang="tr-TR" sz="2800" b="1" dirty="0" smtClean="0"/>
          </a:p>
          <a:p>
            <a:r>
              <a:rPr lang="tr-TR" sz="2800" dirty="0" smtClean="0"/>
              <a:t>Çam,                                                     </a:t>
            </a:r>
            <a:r>
              <a:rPr lang="tr-TR" sz="2800" b="1" dirty="0" err="1" smtClean="0"/>
              <a:t>megagametofit</a:t>
            </a:r>
            <a:endParaRPr lang="tr-TR" sz="2800" b="1" dirty="0" smtClean="0"/>
          </a:p>
          <a:p>
            <a:endParaRPr lang="tr-TR" sz="2800" b="1" dirty="0" smtClean="0"/>
          </a:p>
          <a:p>
            <a:r>
              <a:rPr lang="tr-TR" sz="2800" dirty="0" err="1" smtClean="0"/>
              <a:t>Brazil</a:t>
            </a:r>
            <a:r>
              <a:rPr lang="tr-TR" sz="2800" dirty="0" smtClean="0"/>
              <a:t> </a:t>
            </a:r>
            <a:r>
              <a:rPr lang="tr-TR" sz="2800" dirty="0" err="1" smtClean="0"/>
              <a:t>nut</a:t>
            </a:r>
            <a:r>
              <a:rPr lang="tr-TR" sz="2800" dirty="0" smtClean="0"/>
              <a:t>                                       </a:t>
            </a:r>
            <a:r>
              <a:rPr lang="tr-TR" sz="2800" b="1" dirty="0" smtClean="0"/>
              <a:t>irileşmiş </a:t>
            </a:r>
            <a:r>
              <a:rPr lang="tr-TR" sz="2800" b="1" dirty="0" err="1" smtClean="0"/>
              <a:t>hipokotil</a:t>
            </a:r>
            <a:r>
              <a:rPr lang="tr-TR" sz="2800" dirty="0" smtClean="0"/>
              <a:t>,      </a:t>
            </a:r>
          </a:p>
          <a:p>
            <a:endParaRPr lang="tr-TR" sz="2800" b="1" dirty="0" smtClean="0"/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900" y="152400"/>
            <a:ext cx="2063100" cy="18256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209800"/>
            <a:ext cx="1600200" cy="152045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657600"/>
            <a:ext cx="1828800" cy="1430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Lisans dersleri Toh. tekn. ve Sebze Toh. Tekn\Sebze Toh. Tekn.(2004)\SebzeToh.Tekn\1.hafta Tohumun önemi\C4 Tohum kimyasal kapsamı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14400"/>
            <a:ext cx="4191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brahim\Desktop\mineral content soyabe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8450"/>
            <a:ext cx="9053346" cy="5305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tr-TR" sz="8000" b="1" dirty="0" smtClean="0"/>
              <a:t> </a:t>
            </a:r>
            <a:r>
              <a:rPr lang="tr-TR" sz="9600" b="1" dirty="0" smtClean="0"/>
              <a:t>Karbonhidratlar </a:t>
            </a:r>
          </a:p>
          <a:p>
            <a:pPr>
              <a:buNone/>
            </a:pPr>
            <a:r>
              <a:rPr lang="tr-TR" sz="9600" dirty="0" smtClean="0"/>
              <a:t>     </a:t>
            </a:r>
          </a:p>
          <a:p>
            <a:pPr>
              <a:buNone/>
            </a:pPr>
            <a:endParaRPr lang="tr-TR" sz="9600" dirty="0" smtClean="0"/>
          </a:p>
          <a:p>
            <a:pPr>
              <a:buNone/>
            </a:pPr>
            <a:endParaRPr lang="tr-TR" sz="9600" dirty="0" smtClean="0"/>
          </a:p>
          <a:p>
            <a:pPr>
              <a:buNone/>
            </a:pPr>
            <a:r>
              <a:rPr lang="tr-TR" sz="9600" dirty="0" smtClean="0"/>
              <a:t>    Nişasta bazında </a:t>
            </a:r>
          </a:p>
          <a:p>
            <a:pPr>
              <a:buNone/>
            </a:pPr>
            <a:r>
              <a:rPr lang="tr-TR" sz="9600" dirty="0"/>
              <a:t> </a:t>
            </a:r>
            <a:r>
              <a:rPr lang="tr-TR" sz="9600" dirty="0" smtClean="0"/>
              <a:t>   300-400 </a:t>
            </a:r>
            <a:r>
              <a:rPr lang="tr-TR" sz="9600" dirty="0" err="1" smtClean="0"/>
              <a:t>glukoz</a:t>
            </a:r>
            <a:r>
              <a:rPr lang="tr-TR" sz="9600" dirty="0" smtClean="0"/>
              <a:t> molekülü (amilaz   ve </a:t>
            </a:r>
            <a:r>
              <a:rPr lang="tr-TR" sz="9600" dirty="0" err="1" smtClean="0"/>
              <a:t>amilopektinler</a:t>
            </a:r>
            <a:r>
              <a:rPr lang="tr-TR" sz="9600" dirty="0" smtClean="0"/>
              <a:t>)  </a:t>
            </a:r>
          </a:p>
          <a:p>
            <a:pPr>
              <a:buNone/>
            </a:pPr>
            <a:r>
              <a:rPr lang="tr-TR" sz="9600" dirty="0" smtClean="0"/>
              <a:t>   </a:t>
            </a:r>
          </a:p>
          <a:p>
            <a:pPr>
              <a:buNone/>
            </a:pPr>
            <a:r>
              <a:rPr lang="tr-TR" sz="9600" dirty="0" smtClean="0"/>
              <a:t>    </a:t>
            </a:r>
            <a:r>
              <a:rPr lang="tr-TR" sz="9600" dirty="0" err="1" smtClean="0"/>
              <a:t>Hemisellulozlar</a:t>
            </a:r>
            <a:r>
              <a:rPr lang="tr-TR" sz="9600" dirty="0" smtClean="0"/>
              <a:t>  (hurma, kahve, bazı sert kabuklular), </a:t>
            </a:r>
          </a:p>
          <a:p>
            <a:pPr>
              <a:buNone/>
            </a:pPr>
            <a:r>
              <a:rPr lang="tr-TR" sz="9600" dirty="0" smtClean="0"/>
              <a:t>    sakaroz ve </a:t>
            </a:r>
            <a:r>
              <a:rPr lang="tr-TR" sz="9600" dirty="0" err="1" smtClean="0"/>
              <a:t>rafinos</a:t>
            </a:r>
            <a:r>
              <a:rPr lang="tr-TR" sz="9600" dirty="0" smtClean="0"/>
              <a:t>  serisi şekerler daha az oranlarda bulunur.</a:t>
            </a:r>
          </a:p>
          <a:p>
            <a:endParaRPr lang="tr-TR" sz="8000" dirty="0" smtClean="0"/>
          </a:p>
          <a:p>
            <a:endParaRPr lang="tr-TR" sz="8000" dirty="0" smtClean="0"/>
          </a:p>
          <a:p>
            <a:endParaRPr lang="tr-TR" sz="8000" dirty="0" smtClean="0"/>
          </a:p>
          <a:p>
            <a:endParaRPr lang="tr-TR" sz="8000" dirty="0" smtClean="0"/>
          </a:p>
          <a:p>
            <a:pPr>
              <a:buNone/>
            </a:pPr>
            <a:endParaRPr lang="tr-TR" sz="8000" dirty="0" smtClean="0"/>
          </a:p>
          <a:p>
            <a:pPr>
              <a:buNone/>
            </a:pPr>
            <a:endParaRPr lang="tr-TR" sz="8000" dirty="0" smtClean="0"/>
          </a:p>
          <a:p>
            <a:pPr>
              <a:buNone/>
            </a:pPr>
            <a:r>
              <a:rPr lang="tr-TR" sz="8000" b="1" dirty="0" smtClean="0"/>
              <a:t> </a:t>
            </a:r>
          </a:p>
          <a:p>
            <a:pPr>
              <a:buNone/>
            </a:pPr>
            <a:r>
              <a:rPr lang="tr-TR" dirty="0" smtClean="0"/>
              <a:t> </a:t>
            </a:r>
          </a:p>
          <a:p>
            <a:pPr>
              <a:buNone/>
            </a:pPr>
            <a:r>
              <a:rPr lang="tr-TR" b="1" dirty="0" smtClean="0"/>
              <a:t> 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 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 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 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 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  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 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 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 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 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 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tr-TR" sz="2800" b="1" dirty="0" smtClean="0"/>
              <a:t>Lipitler,</a:t>
            </a:r>
            <a:r>
              <a:rPr lang="tr-TR" sz="2800" dirty="0" smtClean="0"/>
              <a:t> </a:t>
            </a:r>
          </a:p>
          <a:p>
            <a:pPr>
              <a:buNone/>
            </a:pPr>
            <a:r>
              <a:rPr lang="tr-TR" sz="2800" dirty="0" smtClean="0"/>
              <a:t>     </a:t>
            </a:r>
          </a:p>
          <a:p>
            <a:pPr>
              <a:buNone/>
            </a:pPr>
            <a:r>
              <a:rPr lang="tr-TR" sz="2800" dirty="0" smtClean="0"/>
              <a:t>   </a:t>
            </a:r>
            <a:r>
              <a:rPr lang="tr-TR" sz="2800" dirty="0" err="1" smtClean="0"/>
              <a:t>Triglyseritler</a:t>
            </a:r>
            <a:r>
              <a:rPr lang="tr-TR" sz="2800" dirty="0" smtClean="0"/>
              <a:t> (</a:t>
            </a:r>
            <a:r>
              <a:rPr lang="tr-TR" sz="2800" dirty="0" err="1" smtClean="0"/>
              <a:t>glycerol</a:t>
            </a:r>
            <a:r>
              <a:rPr lang="tr-TR" sz="2800" dirty="0" smtClean="0"/>
              <a:t>) formunda (Kabak, kolza, pamuk, ayçiçeği, karpuz), </a:t>
            </a:r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   doymuş yağlar, palmitik (16:0), </a:t>
            </a:r>
          </a:p>
          <a:p>
            <a:pPr>
              <a:buNone/>
            </a:pPr>
            <a:r>
              <a:rPr lang="tr-TR" sz="2800" dirty="0" smtClean="0"/>
              <a:t>   doymamışlardan oleik (18:1) ve </a:t>
            </a:r>
            <a:r>
              <a:rPr lang="tr-TR" sz="2800" dirty="0" err="1" smtClean="0"/>
              <a:t>linoleik</a:t>
            </a:r>
            <a:r>
              <a:rPr lang="tr-TR" sz="2800" dirty="0" smtClean="0"/>
              <a:t> (18:2) yağlı tohumların % 60’ından fazla yağını içerir.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24400"/>
          </a:xfrm>
        </p:spPr>
        <p:txBody>
          <a:bodyPr/>
          <a:lstStyle/>
          <a:p>
            <a:pPr>
              <a:buNone/>
            </a:pPr>
            <a:r>
              <a:rPr lang="tr-TR" sz="2800" b="1" dirty="0" smtClean="0"/>
              <a:t>Proteinler</a:t>
            </a:r>
            <a:r>
              <a:rPr lang="tr-TR" sz="2800" dirty="0" smtClean="0"/>
              <a:t> </a:t>
            </a:r>
          </a:p>
          <a:p>
            <a:pPr>
              <a:buNone/>
            </a:pPr>
            <a:r>
              <a:rPr lang="tr-TR" sz="2800" dirty="0" smtClean="0"/>
              <a:t>   </a:t>
            </a:r>
          </a:p>
          <a:p>
            <a:pPr>
              <a:buNone/>
            </a:pPr>
            <a:r>
              <a:rPr lang="tr-TR" sz="2800" dirty="0" smtClean="0"/>
              <a:t>   Amino asitler formunda depolanmaktadır, </a:t>
            </a:r>
            <a:r>
              <a:rPr lang="tr-TR" sz="2800" dirty="0" err="1" smtClean="0"/>
              <a:t>prolamin</a:t>
            </a:r>
            <a:r>
              <a:rPr lang="tr-TR" sz="2800" dirty="0" smtClean="0"/>
              <a:t>,    </a:t>
            </a:r>
            <a:r>
              <a:rPr lang="tr-TR" sz="2800" dirty="0" err="1" smtClean="0"/>
              <a:t>glutelin</a:t>
            </a:r>
            <a:r>
              <a:rPr lang="tr-TR" sz="2800" dirty="0" smtClean="0"/>
              <a:t>, </a:t>
            </a:r>
            <a:r>
              <a:rPr lang="tr-TR" sz="2800" dirty="0" err="1" smtClean="0"/>
              <a:t>globulin</a:t>
            </a:r>
            <a:r>
              <a:rPr lang="tr-TR" sz="2800" dirty="0" smtClean="0"/>
              <a:t> ve </a:t>
            </a:r>
            <a:r>
              <a:rPr lang="tr-TR" sz="2800" dirty="0" err="1" smtClean="0"/>
              <a:t>albuminler</a:t>
            </a:r>
            <a:r>
              <a:rPr lang="tr-TR" sz="2800" dirty="0" smtClean="0"/>
              <a:t> (Baklagiller). </a:t>
            </a:r>
          </a:p>
          <a:p>
            <a:pPr>
              <a:buNone/>
            </a:pPr>
            <a:r>
              <a:rPr lang="tr-TR" sz="2800" dirty="0" smtClean="0"/>
              <a:t>    </a:t>
            </a:r>
          </a:p>
          <a:p>
            <a:pPr>
              <a:buNone/>
            </a:pPr>
            <a:r>
              <a:rPr lang="tr-TR" sz="2800" dirty="0" smtClean="0"/>
              <a:t>  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İNSANLIĞIN TOHUMLA TANIŞMASI (M.Ö 8000)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Hangi türlerde,</a:t>
            </a:r>
          </a:p>
          <a:p>
            <a:pPr>
              <a:buNone/>
            </a:pPr>
            <a:r>
              <a:rPr lang="tr-TR" dirty="0" smtClean="0"/>
              <a:t> </a:t>
            </a:r>
          </a:p>
          <a:p>
            <a:pPr lvl="0"/>
            <a:r>
              <a:rPr lang="tr-TR" dirty="0" smtClean="0"/>
              <a:t>Buğday, arpa, patates, kabak, mısır, fasulye,   </a:t>
            </a:r>
          </a:p>
          <a:p>
            <a:endParaRPr lang="tr-TR" dirty="0"/>
          </a:p>
        </p:txBody>
      </p:sp>
      <p:pic>
        <p:nvPicPr>
          <p:cNvPr id="5" name="2 Resim" descr="Radish See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1838" y="4495800"/>
            <a:ext cx="3392162" cy="25146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25000" lnSpcReduction="20000"/>
          </a:bodyPr>
          <a:lstStyle/>
          <a:p>
            <a:endParaRPr lang="tr-TR" sz="5000" b="1" dirty="0" smtClean="0"/>
          </a:p>
          <a:p>
            <a:endParaRPr lang="tr-TR" sz="5000" b="1" dirty="0" smtClean="0"/>
          </a:p>
          <a:p>
            <a:pPr>
              <a:buNone/>
            </a:pPr>
            <a:r>
              <a:rPr lang="tr-TR" sz="7200" b="1" dirty="0" smtClean="0"/>
              <a:t>FİDENİN TEMEL KISIMLARI :</a:t>
            </a:r>
            <a:endParaRPr lang="tr-TR" sz="7200" dirty="0" smtClean="0"/>
          </a:p>
          <a:p>
            <a:pPr>
              <a:buNone/>
            </a:pPr>
            <a:r>
              <a:rPr lang="tr-TR" sz="7200" dirty="0" smtClean="0"/>
              <a:t> </a:t>
            </a:r>
          </a:p>
          <a:p>
            <a:r>
              <a:rPr lang="tr-TR" sz="7200" dirty="0" smtClean="0"/>
              <a:t>Kök, (Ana, </a:t>
            </a:r>
            <a:r>
              <a:rPr lang="tr-TR" sz="7200" dirty="0" err="1" smtClean="0"/>
              <a:t>primary</a:t>
            </a:r>
            <a:r>
              <a:rPr lang="tr-TR" sz="7200" dirty="0" smtClean="0"/>
              <a:t> ve yan kökler, </a:t>
            </a:r>
            <a:endParaRPr lang="tr-TR" sz="7200" dirty="0" smtClean="0"/>
          </a:p>
          <a:p>
            <a:pPr marL="0" indent="0">
              <a:buNone/>
            </a:pPr>
            <a:r>
              <a:rPr lang="tr-TR" sz="7200" dirty="0" smtClean="0"/>
              <a:t>     </a:t>
            </a:r>
            <a:r>
              <a:rPr lang="tr-TR" sz="7200" dirty="0" err="1" smtClean="0"/>
              <a:t>secondary</a:t>
            </a:r>
            <a:r>
              <a:rPr lang="tr-TR" sz="7200" dirty="0" smtClean="0"/>
              <a:t>, </a:t>
            </a:r>
            <a:r>
              <a:rPr lang="tr-TR" sz="7200" dirty="0" err="1" smtClean="0"/>
              <a:t>adventitous</a:t>
            </a:r>
            <a:r>
              <a:rPr lang="tr-TR" sz="7200" dirty="0" smtClean="0"/>
              <a:t>, </a:t>
            </a:r>
            <a:r>
              <a:rPr lang="tr-TR" sz="7200" dirty="0" err="1" smtClean="0"/>
              <a:t>seminal</a:t>
            </a:r>
            <a:r>
              <a:rPr lang="tr-TR" sz="7200" dirty="0" smtClean="0"/>
              <a:t> </a:t>
            </a:r>
            <a:r>
              <a:rPr lang="tr-TR" sz="7200" dirty="0" err="1" smtClean="0"/>
              <a:t>roots</a:t>
            </a:r>
            <a:r>
              <a:rPr lang="tr-TR" sz="7200" dirty="0" smtClean="0"/>
              <a:t>)                             </a:t>
            </a:r>
          </a:p>
          <a:p>
            <a:endParaRPr lang="tr-TR" sz="7200" dirty="0" smtClean="0"/>
          </a:p>
          <a:p>
            <a:r>
              <a:rPr lang="tr-TR" sz="7200" dirty="0" err="1" smtClean="0"/>
              <a:t>Hipokotil</a:t>
            </a:r>
            <a:r>
              <a:rPr lang="tr-TR" sz="7200" dirty="0" smtClean="0"/>
              <a:t>: </a:t>
            </a:r>
            <a:r>
              <a:rPr lang="tr-TR" sz="7200" dirty="0" err="1" smtClean="0"/>
              <a:t>kotiledon</a:t>
            </a:r>
            <a:r>
              <a:rPr lang="tr-TR" sz="7200" dirty="0" smtClean="0"/>
              <a:t> ve kök arası </a:t>
            </a:r>
            <a:endParaRPr lang="tr-TR" sz="7200" dirty="0" smtClean="0"/>
          </a:p>
          <a:p>
            <a:pPr marL="0" indent="0">
              <a:buNone/>
            </a:pPr>
            <a:r>
              <a:rPr lang="tr-TR" sz="7200" dirty="0" smtClean="0"/>
              <a:t>   (</a:t>
            </a:r>
            <a:r>
              <a:rPr lang="tr-TR" sz="7200" dirty="0" err="1" smtClean="0"/>
              <a:t>kotiledon</a:t>
            </a:r>
            <a:r>
              <a:rPr lang="tr-TR" sz="7200" dirty="0" smtClean="0"/>
              <a:t> altı),                                </a:t>
            </a:r>
          </a:p>
          <a:p>
            <a:pPr>
              <a:buNone/>
            </a:pPr>
            <a:r>
              <a:rPr lang="tr-TR" sz="7200" dirty="0" smtClean="0"/>
              <a:t> </a:t>
            </a:r>
          </a:p>
          <a:p>
            <a:r>
              <a:rPr lang="tr-TR" sz="7200" dirty="0" err="1" smtClean="0"/>
              <a:t>Koleoptil</a:t>
            </a:r>
            <a:r>
              <a:rPr lang="tr-TR" sz="7200" dirty="0" smtClean="0"/>
              <a:t> : </a:t>
            </a:r>
            <a:r>
              <a:rPr lang="tr-TR" sz="7200" dirty="0" err="1" smtClean="0"/>
              <a:t>Graminae</a:t>
            </a:r>
            <a:r>
              <a:rPr lang="tr-TR" sz="7200" dirty="0" smtClean="0"/>
              <a:t> de sürgünü </a:t>
            </a:r>
            <a:endParaRPr lang="tr-TR" sz="7200" dirty="0" smtClean="0"/>
          </a:p>
          <a:p>
            <a:pPr marL="0" indent="0">
              <a:buNone/>
            </a:pPr>
            <a:r>
              <a:rPr lang="tr-TR" sz="7200" dirty="0"/>
              <a:t> </a:t>
            </a:r>
            <a:r>
              <a:rPr lang="tr-TR" sz="7200" dirty="0" smtClean="0"/>
              <a:t>   </a:t>
            </a:r>
            <a:r>
              <a:rPr lang="tr-TR" sz="7200" dirty="0" smtClean="0"/>
              <a:t>gelişmeye </a:t>
            </a:r>
            <a:r>
              <a:rPr lang="tr-TR" sz="7200" dirty="0" smtClean="0"/>
              <a:t>başladığı dönemde </a:t>
            </a:r>
            <a:endParaRPr lang="tr-TR" sz="7200" dirty="0" smtClean="0"/>
          </a:p>
          <a:p>
            <a:pPr marL="0" indent="0">
              <a:buNone/>
            </a:pPr>
            <a:r>
              <a:rPr lang="tr-TR" sz="7200" dirty="0"/>
              <a:t> </a:t>
            </a:r>
            <a:r>
              <a:rPr lang="tr-TR" sz="7200" dirty="0" smtClean="0"/>
              <a:t>   </a:t>
            </a:r>
            <a:r>
              <a:rPr lang="tr-TR" sz="7200" dirty="0" smtClean="0"/>
              <a:t>koruyan </a:t>
            </a:r>
            <a:r>
              <a:rPr lang="tr-TR" sz="7200" dirty="0" smtClean="0"/>
              <a:t>zarımsı doku,</a:t>
            </a:r>
          </a:p>
          <a:p>
            <a:pPr>
              <a:buNone/>
            </a:pPr>
            <a:r>
              <a:rPr lang="tr-TR" sz="7200" dirty="0" smtClean="0"/>
              <a:t> </a:t>
            </a:r>
          </a:p>
          <a:p>
            <a:r>
              <a:rPr lang="tr-TR" sz="7200" dirty="0" err="1" smtClean="0"/>
              <a:t>Kolorzia</a:t>
            </a:r>
            <a:r>
              <a:rPr lang="tr-TR" sz="7200" dirty="0" smtClean="0"/>
              <a:t>: Mısırda ve bazı tahıllarda </a:t>
            </a:r>
            <a:endParaRPr lang="tr-TR" sz="7200" dirty="0" smtClean="0"/>
          </a:p>
          <a:p>
            <a:pPr marL="0" indent="0">
              <a:buNone/>
            </a:pPr>
            <a:r>
              <a:rPr lang="tr-TR" sz="7200" dirty="0" smtClean="0"/>
              <a:t>      kökçüğü </a:t>
            </a:r>
            <a:r>
              <a:rPr lang="tr-TR" sz="7200" dirty="0" smtClean="0"/>
              <a:t>toprak içine doğru hareket </a:t>
            </a:r>
            <a:endParaRPr lang="tr-TR" sz="7200" dirty="0" smtClean="0"/>
          </a:p>
          <a:p>
            <a:pPr marL="0" indent="0">
              <a:buNone/>
            </a:pPr>
            <a:r>
              <a:rPr lang="tr-TR" sz="7200" dirty="0"/>
              <a:t> </a:t>
            </a:r>
            <a:r>
              <a:rPr lang="tr-TR" sz="7200" dirty="0" smtClean="0"/>
              <a:t>     </a:t>
            </a:r>
            <a:r>
              <a:rPr lang="tr-TR" sz="7200" dirty="0" smtClean="0"/>
              <a:t>ederken koruyan </a:t>
            </a:r>
            <a:r>
              <a:rPr lang="tr-TR" sz="7200" dirty="0" smtClean="0"/>
              <a:t>zarımsı yapı,</a:t>
            </a:r>
          </a:p>
          <a:p>
            <a:pPr>
              <a:buNone/>
            </a:pPr>
            <a:endParaRPr lang="tr-TR" sz="7200" dirty="0" smtClean="0"/>
          </a:p>
          <a:p>
            <a:pPr>
              <a:buNone/>
            </a:pPr>
            <a:r>
              <a:rPr lang="tr-TR" sz="7200" dirty="0" smtClean="0"/>
              <a:t> </a:t>
            </a:r>
          </a:p>
          <a:p>
            <a:endParaRPr lang="tr-TR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808" y="23446"/>
            <a:ext cx="4412192" cy="3938954"/>
          </a:xfrm>
          <a:prstGeom prst="rect">
            <a:avLst/>
          </a:prstGeom>
        </p:spPr>
      </p:pic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808" y="4038600"/>
            <a:ext cx="4412192" cy="281353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938" y="1219200"/>
            <a:ext cx="582957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41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lnSpcReduction="10000"/>
          </a:bodyPr>
          <a:lstStyle/>
          <a:p>
            <a:r>
              <a:rPr lang="tr-TR" sz="2800" dirty="0" err="1" smtClean="0"/>
              <a:t>Kotiledon</a:t>
            </a:r>
            <a:r>
              <a:rPr lang="tr-TR" sz="2800" dirty="0" smtClean="0"/>
              <a:t>: Çenek yapraklar, ya da </a:t>
            </a:r>
            <a:r>
              <a:rPr lang="tr-TR" sz="2800" dirty="0" err="1" smtClean="0"/>
              <a:t>embryonun</a:t>
            </a:r>
            <a:r>
              <a:rPr lang="tr-TR" sz="2800" dirty="0" smtClean="0"/>
              <a:t> yaprakları depo organı olarak görev yapar ya da suyun ve madde alımının </a:t>
            </a:r>
            <a:r>
              <a:rPr lang="tr-TR" sz="2800" dirty="0" err="1" smtClean="0"/>
              <a:t>absorbe</a:t>
            </a:r>
            <a:r>
              <a:rPr lang="tr-TR" sz="2800" dirty="0" smtClean="0"/>
              <a:t> edilmesinde işlev görür,  </a:t>
            </a:r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 </a:t>
            </a:r>
          </a:p>
          <a:p>
            <a:r>
              <a:rPr lang="tr-TR" sz="2800" dirty="0" err="1" smtClean="0"/>
              <a:t>Epikotil</a:t>
            </a:r>
            <a:r>
              <a:rPr lang="tr-TR" sz="2800" dirty="0" smtClean="0"/>
              <a:t> :  </a:t>
            </a:r>
            <a:r>
              <a:rPr lang="tr-TR" sz="2800" dirty="0" err="1" smtClean="0"/>
              <a:t>kotiledon</a:t>
            </a:r>
            <a:r>
              <a:rPr lang="tr-TR" sz="2800" dirty="0" smtClean="0"/>
              <a:t> ve ana yaprak arası, sürgün (</a:t>
            </a:r>
            <a:r>
              <a:rPr lang="tr-TR" sz="2800" dirty="0" err="1" smtClean="0"/>
              <a:t>kotiledonun</a:t>
            </a:r>
            <a:r>
              <a:rPr lang="tr-TR" sz="2800" dirty="0" smtClean="0"/>
              <a:t> üstü),</a:t>
            </a:r>
          </a:p>
          <a:p>
            <a:pPr>
              <a:buNone/>
            </a:pPr>
            <a:r>
              <a:rPr lang="tr-TR" sz="2800" dirty="0" smtClean="0"/>
              <a:t> </a:t>
            </a:r>
          </a:p>
          <a:p>
            <a:endParaRPr lang="tr-TR" sz="2800" dirty="0" smtClean="0"/>
          </a:p>
          <a:p>
            <a:r>
              <a:rPr lang="tr-TR" sz="2800" dirty="0" smtClean="0"/>
              <a:t>Ana yaprak : </a:t>
            </a:r>
            <a:r>
              <a:rPr lang="tr-TR" sz="2800" dirty="0" err="1" smtClean="0"/>
              <a:t>kotiledondan</a:t>
            </a:r>
            <a:r>
              <a:rPr lang="tr-TR" sz="2800" dirty="0" smtClean="0"/>
              <a:t> sonra gelen gelişmiş yaprak (ototrof devre),</a:t>
            </a:r>
          </a:p>
          <a:p>
            <a:pPr>
              <a:buNone/>
            </a:pPr>
            <a:r>
              <a:rPr lang="tr-TR" sz="2800" b="1" dirty="0" smtClean="0"/>
              <a:t> 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Meristem: farklılaşmamış ve hızlı bölünme yeteneğine sahip bitki dokuları,</a:t>
            </a:r>
          </a:p>
          <a:p>
            <a:pPr>
              <a:buNone/>
            </a:pPr>
            <a:r>
              <a:rPr lang="tr-TR" sz="2800" dirty="0" smtClean="0"/>
              <a:t> </a:t>
            </a:r>
          </a:p>
          <a:p>
            <a:r>
              <a:rPr lang="tr-TR" sz="2800" dirty="0" err="1" smtClean="0"/>
              <a:t>Mesokotil</a:t>
            </a:r>
            <a:r>
              <a:rPr lang="tr-TR" sz="2800" dirty="0" smtClean="0"/>
              <a:t> : </a:t>
            </a:r>
            <a:r>
              <a:rPr lang="tr-TR" sz="2800" dirty="0" err="1" smtClean="0"/>
              <a:t>Gramineade</a:t>
            </a:r>
            <a:r>
              <a:rPr lang="tr-TR" sz="2800" dirty="0" smtClean="0"/>
              <a:t> sürgünün </a:t>
            </a:r>
            <a:r>
              <a:rPr lang="tr-TR" sz="2800" dirty="0" err="1" smtClean="0"/>
              <a:t>skutellum</a:t>
            </a:r>
            <a:r>
              <a:rPr lang="tr-TR" sz="2800" dirty="0" smtClean="0"/>
              <a:t> ile sürgün ucu arasındaki kısmı,</a:t>
            </a:r>
          </a:p>
          <a:p>
            <a:endParaRPr lang="tr-TR" sz="2800" dirty="0" smtClean="0"/>
          </a:p>
          <a:p>
            <a:r>
              <a:rPr lang="tr-TR" sz="2800" dirty="0" err="1" smtClean="0"/>
              <a:t>Petiol</a:t>
            </a:r>
            <a:r>
              <a:rPr lang="tr-TR" sz="2800" dirty="0" smtClean="0"/>
              <a:t>:  Yaprak sapı,</a:t>
            </a:r>
          </a:p>
          <a:p>
            <a:pPr>
              <a:buNone/>
            </a:pPr>
            <a:r>
              <a:rPr lang="tr-TR" sz="2800" dirty="0" smtClean="0"/>
              <a:t> </a:t>
            </a:r>
          </a:p>
          <a:p>
            <a:pPr>
              <a:buNone/>
            </a:pPr>
            <a:r>
              <a:rPr lang="tr-TR" sz="2800" dirty="0" smtClean="0"/>
              <a:t> </a:t>
            </a:r>
          </a:p>
          <a:p>
            <a:r>
              <a:rPr lang="tr-TR" sz="2800" dirty="0" smtClean="0"/>
              <a:t>Sürgün ucu : fidenin temel büyüme bölgesi,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tr-TR" sz="2400" dirty="0" err="1" smtClean="0"/>
              <a:t>Skutellum</a:t>
            </a:r>
            <a:r>
              <a:rPr lang="tr-TR" sz="2400" dirty="0" smtClean="0"/>
              <a:t>: gelişmiş bir </a:t>
            </a:r>
            <a:r>
              <a:rPr lang="tr-TR" sz="2400" dirty="0" err="1" smtClean="0"/>
              <a:t>kotiledon</a:t>
            </a:r>
            <a:r>
              <a:rPr lang="tr-TR" sz="2400" dirty="0" smtClean="0"/>
              <a:t> kısmı, </a:t>
            </a:r>
            <a:r>
              <a:rPr lang="tr-TR" sz="2400" dirty="0" err="1" smtClean="0"/>
              <a:t>Graminaede</a:t>
            </a:r>
            <a:r>
              <a:rPr lang="tr-TR" sz="2400" dirty="0" smtClean="0"/>
              <a:t>  </a:t>
            </a:r>
            <a:r>
              <a:rPr lang="tr-TR" sz="2400" dirty="0" err="1" smtClean="0"/>
              <a:t>endospermden</a:t>
            </a:r>
            <a:r>
              <a:rPr lang="tr-TR" sz="2400" dirty="0" smtClean="0"/>
              <a:t> besin elementlerinin alınıp parçalanmasını ve </a:t>
            </a:r>
            <a:r>
              <a:rPr lang="tr-TR" sz="2400" dirty="0" err="1" smtClean="0"/>
              <a:t>embryonun</a:t>
            </a:r>
            <a:r>
              <a:rPr lang="tr-TR" sz="2400" dirty="0" smtClean="0"/>
              <a:t> gelişmesini sağlar,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480"/>
            <a:ext cx="8991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/>
              <a:t>Neden bu türler</a:t>
            </a:r>
            <a:r>
              <a:rPr lang="tr-TR" dirty="0" smtClean="0"/>
              <a:t>?</a:t>
            </a:r>
          </a:p>
          <a:p>
            <a:pPr>
              <a:buNone/>
            </a:pPr>
            <a:endParaRPr lang="tr-TR" dirty="0" smtClean="0"/>
          </a:p>
          <a:p>
            <a:pPr lvl="0"/>
            <a:r>
              <a:rPr lang="tr-TR" dirty="0" smtClean="0"/>
              <a:t>Saklanabilir/ depolanabilir olmaları,</a:t>
            </a:r>
          </a:p>
          <a:p>
            <a:pPr lvl="0"/>
            <a:r>
              <a:rPr lang="tr-TR" dirty="0" smtClean="0"/>
              <a:t>Un ve hamur </a:t>
            </a:r>
            <a:r>
              <a:rPr lang="tr-TR" dirty="0" err="1" smtClean="0"/>
              <a:t>eldesinde</a:t>
            </a:r>
            <a:r>
              <a:rPr lang="tr-TR" dirty="0" smtClean="0"/>
              <a:t> kullanılma,</a:t>
            </a:r>
          </a:p>
          <a:p>
            <a:pPr lvl="0"/>
            <a:r>
              <a:rPr lang="tr-TR" dirty="0" smtClean="0"/>
              <a:t>İri meyveli ve besin yüklü olmaları,</a:t>
            </a:r>
          </a:p>
          <a:p>
            <a:pPr lvl="0"/>
            <a:r>
              <a:rPr lang="tr-TR" dirty="0" smtClean="0"/>
              <a:t>Yerleşik yaşama geçilen bölgede endemik olarak bulunmaları,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smtClean="0"/>
              <a:t>En eski canlı tohumlar,</a:t>
            </a:r>
          </a:p>
          <a:p>
            <a:pPr>
              <a:buNone/>
            </a:pPr>
            <a:endParaRPr lang="tr-TR" b="1" dirty="0" smtClean="0"/>
          </a:p>
          <a:p>
            <a:pPr lvl="0"/>
            <a:r>
              <a:rPr lang="tr-TR" dirty="0" smtClean="0"/>
              <a:t>Çin’de </a:t>
            </a:r>
            <a:r>
              <a:rPr lang="tr-TR" dirty="0" err="1" smtClean="0"/>
              <a:t>Pulantien</a:t>
            </a:r>
            <a:r>
              <a:rPr lang="tr-TR" dirty="0" smtClean="0"/>
              <a:t> kuru gölünde gömülü olan 1000 yıllık, lotus tohumu (</a:t>
            </a:r>
            <a:r>
              <a:rPr lang="tr-TR" i="1" dirty="0" err="1" smtClean="0"/>
              <a:t>Nelumbo</a:t>
            </a:r>
            <a:r>
              <a:rPr lang="tr-TR" i="1" dirty="0" smtClean="0"/>
              <a:t> </a:t>
            </a:r>
            <a:r>
              <a:rPr lang="tr-TR" i="1" dirty="0" err="1" smtClean="0"/>
              <a:t>nucifera</a:t>
            </a:r>
            <a:r>
              <a:rPr lang="tr-TR" dirty="0" smtClean="0"/>
              <a:t>),</a:t>
            </a:r>
          </a:p>
          <a:p>
            <a:pPr lvl="0">
              <a:buNone/>
            </a:pPr>
            <a:endParaRPr lang="tr-TR" dirty="0" smtClean="0"/>
          </a:p>
          <a:p>
            <a:pPr lvl="0"/>
            <a:r>
              <a:rPr lang="tr-TR" dirty="0" smtClean="0"/>
              <a:t>Mısırda mumyaların tabutunda ki buğday tohumları,</a:t>
            </a:r>
          </a:p>
          <a:p>
            <a:pPr lvl="0"/>
            <a:endParaRPr lang="tr-TR" dirty="0" smtClean="0"/>
          </a:p>
          <a:p>
            <a:pPr lvl="0"/>
            <a:r>
              <a:rPr lang="tr-TR" dirty="0" smtClean="0"/>
              <a:t>Höyüklerde tohumlar,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Tohumla ilgili ilk şiirsel metin Romalı şair </a:t>
            </a:r>
            <a:r>
              <a:rPr lang="tr-TR" b="1" dirty="0" err="1" smtClean="0"/>
              <a:t>Lucretus</a:t>
            </a:r>
            <a:r>
              <a:rPr lang="tr-TR" dirty="0" smtClean="0"/>
              <a:t> (M.Ö. 60)’a ait, </a:t>
            </a:r>
          </a:p>
          <a:p>
            <a:pPr>
              <a:buNone/>
            </a:pPr>
            <a:r>
              <a:rPr lang="tr-TR" b="1" dirty="0" smtClean="0"/>
              <a:t>...</a:t>
            </a:r>
            <a:endParaRPr lang="tr-TR" dirty="0" smtClean="0"/>
          </a:p>
          <a:p>
            <a:r>
              <a:rPr lang="tr-TR" dirty="0" smtClean="0"/>
              <a:t>Özel tohumları elverişli anda hasat etmeyince</a:t>
            </a:r>
          </a:p>
          <a:p>
            <a:r>
              <a:rPr lang="tr-TR" dirty="0" smtClean="0"/>
              <a:t>Ortaya çıkan varlıklar gelişmeseydi</a:t>
            </a:r>
          </a:p>
          <a:p>
            <a:r>
              <a:rPr lang="tr-TR" dirty="0" smtClean="0"/>
              <a:t>Dirilik bağışlayan toprak en uygun mevsimde</a:t>
            </a:r>
          </a:p>
          <a:p>
            <a:r>
              <a:rPr lang="tr-TR" dirty="0" smtClean="0"/>
              <a:t>Onları sürmeseydi ışıklı dünyaya</a:t>
            </a:r>
          </a:p>
          <a:p>
            <a:pPr>
              <a:buNone/>
            </a:pPr>
            <a:r>
              <a:rPr lang="tr-TR" dirty="0" smtClean="0"/>
              <a:t>...</a:t>
            </a:r>
          </a:p>
          <a:p>
            <a:r>
              <a:rPr lang="tr-TR" dirty="0" smtClean="0"/>
              <a:t>Öyle tohumlar gizlidir ki toprakta</a:t>
            </a:r>
          </a:p>
          <a:p>
            <a:r>
              <a:rPr lang="tr-TR" dirty="0" smtClean="0"/>
              <a:t>Sabanla alt üst ettiğimizde</a:t>
            </a:r>
          </a:p>
          <a:p>
            <a:r>
              <a:rPr lang="tr-TR" dirty="0" smtClean="0"/>
              <a:t>Uyarırız renklenerek çıkmalarını</a:t>
            </a:r>
          </a:p>
          <a:p>
            <a:pPr>
              <a:buNone/>
            </a:pPr>
            <a:r>
              <a:rPr lang="tr-TR" b="1" dirty="0" smtClean="0"/>
              <a:t>...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smtClean="0"/>
              <a:t>Kutsal kitaplarda,</a:t>
            </a:r>
          </a:p>
          <a:p>
            <a:endParaRPr lang="tr-TR" dirty="0" smtClean="0"/>
          </a:p>
          <a:p>
            <a:r>
              <a:rPr lang="tr-TR" dirty="0" smtClean="0"/>
              <a:t>Üç kutsal kitapta da, Hz. Yusuf’un ürünün bol olduğu yıl ürünün toplanarak gelecek yıl kullanılması amacıyla depolanmasına ilişkin kehaneti, </a:t>
            </a:r>
          </a:p>
          <a:p>
            <a:r>
              <a:rPr lang="tr-TR" dirty="0" smtClean="0"/>
              <a:t>...</a:t>
            </a:r>
          </a:p>
          <a:p>
            <a:r>
              <a:rPr lang="tr-TR" dirty="0" smtClean="0"/>
              <a:t>Çiçeklerin tozlanması için rüzgarların görev yaptığından bahsedilmesi ve sonuçta tohum oluşumu,</a:t>
            </a:r>
          </a:p>
          <a:p>
            <a:r>
              <a:rPr lang="tr-TR" dirty="0" smtClean="0"/>
              <a:t>…</a:t>
            </a:r>
          </a:p>
          <a:p>
            <a:r>
              <a:rPr lang="tr-TR" dirty="0" smtClean="0"/>
              <a:t>Tohum bereketi temsil eder, (evlenen çiftlerin üzerinden pirinç atılır/ Uzakdoğu)</a:t>
            </a:r>
          </a:p>
          <a:p>
            <a:r>
              <a:rPr lang="tr-TR" dirty="0" smtClean="0"/>
              <a:t>…</a:t>
            </a:r>
          </a:p>
          <a:p>
            <a:r>
              <a:rPr lang="tr-TR" dirty="0" smtClean="0"/>
              <a:t>‘Hangi tohumu attın da çıkmadı’ (Mesnevi) Hz. Mevlana              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   …</a:t>
            </a:r>
          </a:p>
          <a:p>
            <a:pPr>
              <a:buNone/>
            </a:pPr>
            <a:r>
              <a:rPr lang="tr-TR" dirty="0" smtClean="0"/>
              <a:t>   Miskin ademoğulları</a:t>
            </a:r>
          </a:p>
          <a:p>
            <a:pPr>
              <a:buNone/>
            </a:pPr>
            <a:r>
              <a:rPr lang="tr-TR" dirty="0" smtClean="0"/>
              <a:t>   Ekinlere benzer gider</a:t>
            </a:r>
          </a:p>
          <a:p>
            <a:pPr>
              <a:buNone/>
            </a:pPr>
            <a:r>
              <a:rPr lang="tr-TR" dirty="0" smtClean="0"/>
              <a:t>   Kimi biter kimi yiter</a:t>
            </a:r>
          </a:p>
          <a:p>
            <a:pPr>
              <a:buNone/>
            </a:pPr>
            <a:r>
              <a:rPr lang="tr-TR" dirty="0" smtClean="0"/>
              <a:t>   Yere tohum saçmış gibi</a:t>
            </a:r>
          </a:p>
          <a:p>
            <a:pPr>
              <a:buNone/>
            </a:pPr>
            <a:r>
              <a:rPr lang="tr-TR" dirty="0" smtClean="0"/>
              <a:t>     …</a:t>
            </a:r>
          </a:p>
          <a:p>
            <a:pPr>
              <a:buNone/>
            </a:pPr>
            <a:r>
              <a:rPr lang="tr-TR" dirty="0" smtClean="0"/>
              <a:t>                           Yunus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Tohum,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‘Bir kelime düşün her şeyi kapsasın,</a:t>
            </a:r>
          </a:p>
          <a:p>
            <a:pPr>
              <a:buNone/>
            </a:pPr>
            <a:r>
              <a:rPr lang="tr-TR" dirty="0" smtClean="0"/>
              <a:t>Hiçbir şey dışarıda kalmasın, ‘ </a:t>
            </a:r>
          </a:p>
          <a:p>
            <a:pPr>
              <a:buNone/>
            </a:pPr>
            <a:r>
              <a:rPr lang="tr-TR" dirty="0" smtClean="0"/>
              <a:t>                     Özdemir </a:t>
            </a:r>
            <a:r>
              <a:rPr lang="tr-TR" dirty="0" err="1" smtClean="0"/>
              <a:t>Asaf</a:t>
            </a: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876800"/>
          </a:xfrm>
        </p:spPr>
        <p:txBody>
          <a:bodyPr/>
          <a:lstStyle/>
          <a:p>
            <a:r>
              <a:rPr lang="tr-TR" dirty="0" smtClean="0"/>
              <a:t>‘ Taneyi çekirdeği yaratan şüphesiz </a:t>
            </a:r>
            <a:r>
              <a:rPr lang="tr-TR" dirty="0" err="1" smtClean="0"/>
              <a:t>Allahtır</a:t>
            </a:r>
            <a:r>
              <a:rPr lang="tr-TR" dirty="0" smtClean="0"/>
              <a:t>… </a:t>
            </a:r>
            <a:r>
              <a:rPr lang="tr-TR" dirty="0" smtClean="0"/>
              <a:t>’ </a:t>
            </a:r>
          </a:p>
          <a:p>
            <a:pPr>
              <a:buNone/>
            </a:pPr>
            <a:r>
              <a:rPr lang="tr-TR" dirty="0" smtClean="0"/>
              <a:t>                                                          </a:t>
            </a:r>
            <a:r>
              <a:rPr lang="tr-TR" sz="2000" dirty="0" smtClean="0"/>
              <a:t>Enam suresi (95)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‘…Kurda, kuşa, aşa…’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  Anadolu’da  bir deyim</a:t>
            </a:r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316</TotalTime>
  <Words>1033</Words>
  <Application>Microsoft Office PowerPoint</Application>
  <PresentationFormat>Ekran Gösterisi (4:3)</PresentationFormat>
  <Paragraphs>265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8" baseType="lpstr">
      <vt:lpstr>Calibri</vt:lpstr>
      <vt:lpstr>Constantia</vt:lpstr>
      <vt:lpstr>Wingdings 2</vt:lpstr>
      <vt:lpstr>Flow</vt:lpstr>
      <vt:lpstr>YOL HARİTASI</vt:lpstr>
      <vt:lpstr>Konular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Fide ve tohum kısımları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İNSANLIĞIN TOHUMLA TANIŞMASI    Günümüzden 8000-10000 yıl önce, yerleşik hayatın başlaması ile (kültürün başlaması, yetiştiricilik, avlanarak yaşamın sonu),   Mezopotamya (bereketli hilal), Güneydoğu, Dicle Fırat arası, Irak’ın batısı, Çatalhöyük (Konya), Latin Amerika, Peru, Meksika, Çin, </dc:title>
  <dc:creator>ibrahim</dc:creator>
  <cp:lastModifiedBy>Exper</cp:lastModifiedBy>
  <cp:revision>80</cp:revision>
  <dcterms:created xsi:type="dcterms:W3CDTF">2006-08-16T00:00:00Z</dcterms:created>
  <dcterms:modified xsi:type="dcterms:W3CDTF">2020-02-11T08:27:01Z</dcterms:modified>
</cp:coreProperties>
</file>