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4" r:id="rId9"/>
    <p:sldId id="265" r:id="rId10"/>
    <p:sldId id="268" r:id="rId11"/>
    <p:sldId id="269" r:id="rId12"/>
    <p:sldId id="270" r:id="rId13"/>
    <p:sldId id="26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en-US" sz="300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Çalışmaların </a:t>
            </a:r>
            <a:r>
              <a:rPr lang="en-US" dirty="0" err="1"/>
              <a:t>Seçilmesi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edilecek</a:t>
            </a:r>
            <a:r>
              <a:rPr lang="en-US" dirty="0" smtClean="0"/>
              <a:t> </a:t>
            </a:r>
            <a:r>
              <a:rPr lang="en-US" dirty="0" err="1" smtClean="0"/>
              <a:t>kriterler</a:t>
            </a:r>
            <a:r>
              <a:rPr lang="en-US" dirty="0" smtClean="0"/>
              <a:t> </a:t>
            </a:r>
            <a:r>
              <a:rPr lang="en-US" dirty="0" err="1" smtClean="0"/>
              <a:t>çalışmanın</a:t>
            </a:r>
            <a:r>
              <a:rPr lang="en-US" dirty="0" smtClean="0"/>
              <a:t> </a:t>
            </a:r>
            <a:r>
              <a:rPr lang="en-US" dirty="0" err="1" smtClean="0"/>
              <a:t>amaçlarına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belirlenmelidir</a:t>
            </a:r>
            <a:endParaRPr lang="en-US" dirty="0" smtClean="0"/>
          </a:p>
          <a:p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seçim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“</a:t>
            </a:r>
            <a:r>
              <a:rPr lang="en-US" dirty="0" err="1" smtClean="0"/>
              <a:t>körleme</a:t>
            </a:r>
            <a:r>
              <a:rPr lang="en-US" dirty="0" smtClean="0"/>
              <a:t>” </a:t>
            </a:r>
            <a:r>
              <a:rPr lang="en-US" dirty="0" err="1" smtClean="0"/>
              <a:t>yapılması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Körleme</a:t>
            </a:r>
            <a:r>
              <a:rPr lang="en-US" dirty="0" smtClean="0"/>
              <a:t>: </a:t>
            </a:r>
            <a:r>
              <a:rPr lang="en-US" dirty="0" err="1" smtClean="0"/>
              <a:t>Araştırmacıların</a:t>
            </a:r>
            <a:r>
              <a:rPr lang="en-US" dirty="0" smtClean="0"/>
              <a:t> </a:t>
            </a:r>
            <a:r>
              <a:rPr lang="en-US" dirty="0" err="1" smtClean="0"/>
              <a:t>isimlerinin</a:t>
            </a:r>
            <a:r>
              <a:rPr lang="en-US" dirty="0" smtClean="0"/>
              <a:t>, </a:t>
            </a:r>
            <a:r>
              <a:rPr lang="en-US" dirty="0" err="1" smtClean="0"/>
              <a:t>unvanlarının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çalıştıkları</a:t>
            </a:r>
            <a:r>
              <a:rPr lang="en-US" dirty="0" smtClean="0"/>
              <a:t> </a:t>
            </a:r>
            <a:r>
              <a:rPr lang="en-US" dirty="0" err="1" smtClean="0"/>
              <a:t>kurumların</a:t>
            </a:r>
            <a:r>
              <a:rPr lang="en-US" dirty="0" smtClean="0"/>
              <a:t> </a:t>
            </a:r>
            <a:r>
              <a:rPr lang="en-US" dirty="0" err="1" smtClean="0"/>
              <a:t>gizlenmesi</a:t>
            </a:r>
            <a:r>
              <a:rPr lang="en-US" dirty="0" smtClean="0"/>
              <a:t>, </a:t>
            </a:r>
            <a:r>
              <a:rPr lang="en-US" dirty="0" err="1" smtClean="0"/>
              <a:t>anonim</a:t>
            </a:r>
            <a:r>
              <a:rPr lang="en-US" dirty="0" smtClean="0"/>
              <a:t> hale </a:t>
            </a:r>
            <a:r>
              <a:rPr lang="en-US" dirty="0" err="1" smtClean="0"/>
              <a:t>getirilmesi</a:t>
            </a:r>
            <a:endParaRPr lang="en-US" dirty="0" smtClean="0"/>
          </a:p>
          <a:p>
            <a:pPr lvl="1"/>
            <a:r>
              <a:rPr lang="en-US" dirty="0" smtClean="0"/>
              <a:t>2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değerlendiricinin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 </a:t>
            </a:r>
            <a:r>
              <a:rPr lang="en-US" dirty="0" err="1" smtClean="0"/>
              <a:t>sonuçların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endParaRPr lang="en-US" dirty="0" smtClean="0"/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kalitedeki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edilip</a:t>
            </a:r>
            <a:r>
              <a:rPr lang="en-US" dirty="0" smtClean="0"/>
              <a:t> </a:t>
            </a:r>
            <a:r>
              <a:rPr lang="en-US" dirty="0" err="1" smtClean="0"/>
              <a:t>edilmemesi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tartışmalıdır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6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kaliteli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r>
              <a:rPr lang="en-US" dirty="0" smtClean="0"/>
              <a:t> da </a:t>
            </a:r>
            <a:r>
              <a:rPr lang="en-US" dirty="0" err="1" smtClean="0"/>
              <a:t>konulmalı</a:t>
            </a:r>
            <a:endParaRPr lang="en-US" dirty="0" smtClean="0"/>
          </a:p>
          <a:p>
            <a:pPr lvl="1"/>
            <a:r>
              <a:rPr lang="en-US" dirty="0" err="1" smtClean="0"/>
              <a:t>İstatistiksel</a:t>
            </a:r>
            <a:r>
              <a:rPr lang="en-US" dirty="0" smtClean="0"/>
              <a:t> </a:t>
            </a:r>
            <a:r>
              <a:rPr lang="en-US" dirty="0" err="1" smtClean="0"/>
              <a:t>testlerin</a:t>
            </a:r>
            <a:r>
              <a:rPr lang="en-US" dirty="0" smtClean="0"/>
              <a:t> </a:t>
            </a:r>
            <a:r>
              <a:rPr lang="en-US" dirty="0" err="1" smtClean="0"/>
              <a:t>gücünü</a:t>
            </a:r>
            <a:r>
              <a:rPr lang="en-US" dirty="0" smtClean="0"/>
              <a:t> </a:t>
            </a:r>
            <a:r>
              <a:rPr lang="en-US" dirty="0" err="1" smtClean="0"/>
              <a:t>artırabilir</a:t>
            </a:r>
            <a:endParaRPr lang="en-US" dirty="0" smtClean="0"/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kaliteli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çıkartılmalı</a:t>
            </a:r>
            <a:endParaRPr lang="en-US" dirty="0" smtClean="0"/>
          </a:p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kalitede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</a:t>
            </a:r>
            <a:r>
              <a:rPr lang="en-US" dirty="0" err="1" smtClean="0"/>
              <a:t>kıyaslanmalı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kalitesi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ağırlık</a:t>
            </a:r>
            <a:r>
              <a:rPr lang="en-US" dirty="0" smtClean="0"/>
              <a:t> </a:t>
            </a:r>
            <a:r>
              <a:rPr lang="en-US" dirty="0" err="1" smtClean="0"/>
              <a:t>verilmeli</a:t>
            </a:r>
            <a:endParaRPr lang="en-US" dirty="0" smtClean="0"/>
          </a:p>
          <a:p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farkının</a:t>
            </a:r>
            <a:r>
              <a:rPr lang="en-US" dirty="0" smtClean="0"/>
              <a:t> </a:t>
            </a:r>
            <a:r>
              <a:rPr lang="en-US" dirty="0" err="1" smtClean="0"/>
              <a:t>etkisini</a:t>
            </a:r>
            <a:r>
              <a:rPr lang="en-US" dirty="0" smtClean="0"/>
              <a:t> </a:t>
            </a:r>
            <a:r>
              <a:rPr lang="en-US" dirty="0" err="1" smtClean="0"/>
              <a:t>istatistiksel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ölçmek</a:t>
            </a:r>
            <a:endParaRPr lang="en-US" dirty="0" smtClean="0"/>
          </a:p>
          <a:p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yoksa</a:t>
            </a:r>
            <a:r>
              <a:rPr lang="en-US" dirty="0" smtClean="0"/>
              <a:t>, meta 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bırakmak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araştırmalar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araştırmacılara</a:t>
            </a:r>
            <a:r>
              <a:rPr lang="en-US" dirty="0" smtClean="0"/>
              <a:t> </a:t>
            </a:r>
            <a:r>
              <a:rPr lang="en-US" dirty="0" err="1" smtClean="0"/>
              <a:t>çağruda</a:t>
            </a:r>
            <a:r>
              <a:rPr lang="en-US" dirty="0" smtClean="0"/>
              <a:t> </a:t>
            </a:r>
            <a:r>
              <a:rPr lang="en-US" dirty="0" err="1" smtClean="0"/>
              <a:t>bulunmak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Çalışmasını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bulunmuştur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Çalışmalar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seçilmiştir</a:t>
            </a:r>
            <a:r>
              <a:rPr lang="en-US" dirty="0" smtClean="0"/>
              <a:t>?</a:t>
            </a:r>
          </a:p>
          <a:p>
            <a:r>
              <a:rPr lang="en-US" dirty="0" smtClean="0"/>
              <a:t>Çalışmaların </a:t>
            </a:r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yönleri</a:t>
            </a:r>
            <a:r>
              <a:rPr lang="en-US" dirty="0" smtClean="0"/>
              <a:t> meta </a:t>
            </a:r>
            <a:r>
              <a:rPr lang="en-US" dirty="0" err="1" smtClean="0"/>
              <a:t>analizini</a:t>
            </a:r>
            <a:r>
              <a:rPr lang="en-US" dirty="0" smtClean="0"/>
              <a:t> </a:t>
            </a:r>
            <a:r>
              <a:rPr lang="en-US" dirty="0" err="1" smtClean="0"/>
              <a:t>haklı</a:t>
            </a:r>
            <a:r>
              <a:rPr lang="en-US" dirty="0" smtClean="0"/>
              <a:t> </a:t>
            </a:r>
            <a:r>
              <a:rPr lang="en-US" dirty="0" err="1" smtClean="0"/>
              <a:t>çıkarmak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yeterince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midir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Çalışmalar</a:t>
            </a:r>
            <a:r>
              <a:rPr lang="en-US" dirty="0" smtClean="0"/>
              <a:t>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dizayn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uygulanmıştır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5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Kaynakça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AKGÖZ, S , ERCAN, İ , KAN, İ . (2004). Meta-</a:t>
            </a:r>
            <a:r>
              <a:rPr lang="en-US" dirty="0" err="1"/>
              <a:t>analizi</a:t>
            </a:r>
            <a:r>
              <a:rPr lang="en-US" dirty="0"/>
              <a:t>. </a:t>
            </a:r>
            <a:r>
              <a:rPr lang="en-US" dirty="0" err="1"/>
              <a:t>Uludağ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Tıp </a:t>
            </a:r>
            <a:r>
              <a:rPr lang="en-US" dirty="0" err="1"/>
              <a:t>Fakültesi</a:t>
            </a:r>
            <a:r>
              <a:rPr lang="en-US" dirty="0"/>
              <a:t> </a:t>
            </a:r>
            <a:r>
              <a:rPr lang="en-US" dirty="0" err="1"/>
              <a:t>Dergisi</a:t>
            </a:r>
            <a:r>
              <a:rPr lang="en-US" dirty="0"/>
              <a:t> , 30 (2) , 107-112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endParaRPr lang="en-US" dirty="0" smtClean="0"/>
          </a:p>
          <a:p>
            <a:pPr lvl="1"/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yapılmış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birçok</a:t>
            </a:r>
            <a:r>
              <a:rPr lang="en-US" dirty="0" smtClean="0"/>
              <a:t> </a:t>
            </a:r>
            <a:r>
              <a:rPr lang="en-US" dirty="0" err="1" smtClean="0"/>
              <a:t>çalışmanın</a:t>
            </a:r>
            <a:r>
              <a:rPr lang="en-US" dirty="0" smtClean="0"/>
              <a:t>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birleştirme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bulgularının</a:t>
            </a:r>
            <a:r>
              <a:rPr lang="en-US" dirty="0" smtClean="0"/>
              <a:t> </a:t>
            </a:r>
            <a:r>
              <a:rPr lang="en-US" dirty="0" err="1" smtClean="0"/>
              <a:t>istatistiksel</a:t>
            </a:r>
            <a:r>
              <a:rPr lang="en-US" dirty="0" smtClean="0"/>
              <a:t> </a:t>
            </a:r>
            <a:r>
              <a:rPr lang="en-US" dirty="0" err="1" smtClean="0"/>
              <a:t>analizini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 </a:t>
            </a:r>
            <a:r>
              <a:rPr lang="en-US" dirty="0" err="1" smtClean="0"/>
              <a:t>yöntemidir</a:t>
            </a:r>
            <a:endParaRPr lang="en-US" dirty="0" smtClean="0"/>
          </a:p>
          <a:p>
            <a:pPr lvl="1"/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özetleyen</a:t>
            </a:r>
            <a:r>
              <a:rPr lang="en-US" dirty="0" smtClean="0"/>
              <a:t> </a:t>
            </a: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endParaRPr lang="en-US" dirty="0" smtClean="0"/>
          </a:p>
          <a:p>
            <a:pPr lvl="1"/>
            <a:r>
              <a:rPr lang="en-US" dirty="0" err="1" smtClean="0"/>
              <a:t>Sonuçların</a:t>
            </a:r>
            <a:r>
              <a:rPr lang="en-US" dirty="0" smtClean="0"/>
              <a:t> </a:t>
            </a:r>
            <a:r>
              <a:rPr lang="en-US" dirty="0" err="1" smtClean="0"/>
              <a:t>birleştirilmesi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yargıya</a:t>
            </a:r>
            <a:r>
              <a:rPr lang="en-US" dirty="0" smtClean="0"/>
              <a:t> </a:t>
            </a:r>
            <a:r>
              <a:rPr lang="en-US" dirty="0" err="1" smtClean="0"/>
              <a:t>ulaşılması</a:t>
            </a:r>
            <a:endParaRPr lang="en-US" dirty="0" smtClean="0"/>
          </a:p>
          <a:p>
            <a:pPr lvl="1"/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kanıtlara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sıklıkla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araştırmaların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Yeterince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örnekleme</a:t>
            </a:r>
            <a:r>
              <a:rPr lang="en-US" dirty="0" smtClean="0"/>
              <a:t> </a:t>
            </a:r>
            <a:r>
              <a:rPr lang="en-US" dirty="0" err="1" smtClean="0"/>
              <a:t>ulaşılamaması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kapsayıcı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nitelikte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çalışmalara</a:t>
            </a:r>
            <a:r>
              <a:rPr lang="en-US" dirty="0" smtClean="0"/>
              <a:t> </a:t>
            </a:r>
            <a:r>
              <a:rPr lang="en-US" dirty="0" err="1" smtClean="0"/>
              <a:t>ihtiyaç</a:t>
            </a:r>
            <a:r>
              <a:rPr lang="en-US" dirty="0" smtClean="0"/>
              <a:t> </a:t>
            </a:r>
            <a:r>
              <a:rPr lang="en-US" dirty="0" err="1" smtClean="0"/>
              <a:t>duyulması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2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Tarihçesi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İlk </a:t>
            </a:r>
            <a:r>
              <a:rPr lang="en-US" dirty="0" err="1" smtClean="0"/>
              <a:t>kez</a:t>
            </a:r>
            <a:r>
              <a:rPr lang="en-US" dirty="0" smtClean="0"/>
              <a:t> 1930’ların </a:t>
            </a:r>
            <a:r>
              <a:rPr lang="en-US" dirty="0" err="1" smtClean="0"/>
              <a:t>başında</a:t>
            </a:r>
            <a:r>
              <a:rPr lang="en-US" dirty="0" smtClean="0"/>
              <a:t> </a:t>
            </a:r>
            <a:r>
              <a:rPr lang="en-US" dirty="0" err="1" smtClean="0"/>
              <a:t>tanımlanmıştır</a:t>
            </a:r>
            <a:endParaRPr lang="en-US" dirty="0" smtClean="0"/>
          </a:p>
          <a:p>
            <a:pPr lvl="1"/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sonuçlarının</a:t>
            </a:r>
            <a:r>
              <a:rPr lang="en-US" dirty="0" smtClean="0"/>
              <a:t> nice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birleştirilmesi</a:t>
            </a:r>
            <a:endParaRPr lang="en-US" dirty="0" smtClean="0"/>
          </a:p>
          <a:p>
            <a:r>
              <a:rPr lang="en-US" dirty="0" smtClean="0"/>
              <a:t>1970’lerde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ilk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görülmüştür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1976’da Glass “meta-</a:t>
            </a:r>
            <a:r>
              <a:rPr lang="en-US" dirty="0" err="1" smtClean="0"/>
              <a:t>analiz</a:t>
            </a:r>
            <a:r>
              <a:rPr lang="en-US" dirty="0" smtClean="0"/>
              <a:t>” </a:t>
            </a:r>
            <a:r>
              <a:rPr lang="en-US" dirty="0" err="1" smtClean="0"/>
              <a:t>adını</a:t>
            </a:r>
            <a:r>
              <a:rPr lang="en-US" dirty="0" smtClean="0"/>
              <a:t> </a:t>
            </a:r>
            <a:r>
              <a:rPr lang="en-US" dirty="0" err="1" smtClean="0"/>
              <a:t>vermiştir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1980’erde </a:t>
            </a:r>
            <a:r>
              <a:rPr lang="en-US" dirty="0" err="1" smtClean="0"/>
              <a:t>Peto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arkadaşları</a:t>
            </a:r>
            <a:r>
              <a:rPr lang="en-US" dirty="0" smtClean="0"/>
              <a:t> </a:t>
            </a:r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çalışmalarıyla</a:t>
            </a:r>
            <a:r>
              <a:rPr lang="en-US" dirty="0" smtClean="0"/>
              <a:t> meta-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geliştirmişlerdir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Hedges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Olkin</a:t>
            </a:r>
            <a:r>
              <a:rPr lang="en-US" dirty="0" smtClean="0"/>
              <a:t> (1985), </a:t>
            </a:r>
            <a:r>
              <a:rPr lang="en-US" dirty="0" err="1" smtClean="0"/>
              <a:t>Petitti</a:t>
            </a:r>
            <a:r>
              <a:rPr lang="en-US" dirty="0" smtClean="0"/>
              <a:t> (1994)- </a:t>
            </a:r>
            <a:r>
              <a:rPr lang="en-US" dirty="0" err="1" smtClean="0"/>
              <a:t>istatistiksel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 </a:t>
            </a:r>
            <a:r>
              <a:rPr lang="en-US" dirty="0" err="1" smtClean="0"/>
              <a:t>geliştirmişlerdir</a:t>
            </a:r>
            <a:endParaRPr lang="en-US" dirty="0" smtClean="0"/>
          </a:p>
          <a:p>
            <a:r>
              <a:rPr lang="en-US" dirty="0" smtClean="0"/>
              <a:t>Greenland (1987)-</a:t>
            </a:r>
            <a:r>
              <a:rPr lang="en-US" dirty="0" err="1" smtClean="0"/>
              <a:t>deneysel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meta-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istatistiksel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 </a:t>
            </a:r>
            <a:r>
              <a:rPr lang="en-US" dirty="0" err="1" smtClean="0"/>
              <a:t>detaylı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tanımlamışlardır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452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büyüklüğünü</a:t>
            </a:r>
            <a:r>
              <a:rPr lang="en-US" dirty="0" smtClean="0"/>
              <a:t> </a:t>
            </a:r>
            <a:r>
              <a:rPr lang="en-US" dirty="0" err="1" smtClean="0"/>
              <a:t>artırarak</a:t>
            </a:r>
            <a:r>
              <a:rPr lang="en-US" dirty="0" smtClean="0"/>
              <a:t> </a:t>
            </a:r>
            <a:r>
              <a:rPr lang="en-US" dirty="0" err="1" smtClean="0"/>
              <a:t>istatiksel</a:t>
            </a:r>
            <a:r>
              <a:rPr lang="en-US" dirty="0" smtClean="0"/>
              <a:t> </a:t>
            </a:r>
            <a:r>
              <a:rPr lang="en-US" dirty="0" err="1" smtClean="0"/>
              <a:t>anlamlılığı</a:t>
            </a:r>
            <a:r>
              <a:rPr lang="en-US" dirty="0" smtClean="0"/>
              <a:t> </a:t>
            </a:r>
            <a:r>
              <a:rPr lang="en-US" dirty="0" err="1" smtClean="0"/>
              <a:t>artırmak</a:t>
            </a:r>
            <a:endParaRPr lang="en-US" dirty="0" smtClean="0"/>
          </a:p>
          <a:p>
            <a:pPr lvl="1"/>
            <a:r>
              <a:rPr lang="en-US" dirty="0" smtClean="0"/>
              <a:t>Belli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çelişkili</a:t>
            </a:r>
            <a:r>
              <a:rPr lang="en-US" dirty="0" smtClean="0"/>
              <a:t> </a:t>
            </a:r>
            <a:r>
              <a:rPr lang="en-US" dirty="0" err="1" smtClean="0"/>
              <a:t>sonuçlar</a:t>
            </a:r>
            <a:r>
              <a:rPr lang="en-US" dirty="0" smtClean="0"/>
              <a:t> </a:t>
            </a:r>
            <a:r>
              <a:rPr lang="en-US" dirty="0" err="1" smtClean="0"/>
              <a:t>vermesi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belirsizliğin</a:t>
            </a:r>
            <a:r>
              <a:rPr lang="en-US" dirty="0" smtClean="0"/>
              <a:t> </a:t>
            </a:r>
            <a:r>
              <a:rPr lang="en-US" dirty="0" err="1" smtClean="0"/>
              <a:t>giderilmesine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endParaRPr lang="en-US" dirty="0" smtClean="0"/>
          </a:p>
          <a:p>
            <a:pPr lvl="1"/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büyüklüğünün</a:t>
            </a:r>
            <a:r>
              <a:rPr lang="en-US" dirty="0" smtClean="0"/>
              <a:t> (effect size) </a:t>
            </a:r>
            <a:r>
              <a:rPr lang="en-US" dirty="0" err="1" smtClean="0"/>
              <a:t>tahminlerini</a:t>
            </a:r>
            <a:r>
              <a:rPr lang="en-US" dirty="0" smtClean="0"/>
              <a:t> </a:t>
            </a:r>
            <a:r>
              <a:rPr lang="en-US" dirty="0" err="1" smtClean="0"/>
              <a:t>geliştirmek</a:t>
            </a:r>
            <a:endParaRPr lang="en-US" dirty="0" smtClean="0"/>
          </a:p>
          <a:p>
            <a:pPr lvl="1"/>
            <a:r>
              <a:rPr lang="en-US" dirty="0" err="1" smtClean="0"/>
              <a:t>Çalışmanın</a:t>
            </a:r>
            <a:r>
              <a:rPr lang="en-US" dirty="0" smtClean="0"/>
              <a:t> </a:t>
            </a:r>
            <a:r>
              <a:rPr lang="en-US" dirty="0" err="1" smtClean="0"/>
              <a:t>başlangıcına</a:t>
            </a:r>
            <a:r>
              <a:rPr lang="en-US" dirty="0" smtClean="0"/>
              <a:t> </a:t>
            </a:r>
            <a:r>
              <a:rPr lang="en-US" dirty="0" err="1" smtClean="0"/>
              <a:t>düşünülmeyen</a:t>
            </a:r>
            <a:r>
              <a:rPr lang="en-US" dirty="0" smtClean="0"/>
              <a:t> </a:t>
            </a:r>
            <a:r>
              <a:rPr lang="en-US" dirty="0" err="1" smtClean="0"/>
              <a:t>sorulara</a:t>
            </a:r>
            <a:r>
              <a:rPr lang="en-US" dirty="0" smtClean="0"/>
              <a:t> </a:t>
            </a:r>
            <a:r>
              <a:rPr lang="en-US" dirty="0" err="1" smtClean="0"/>
              <a:t>yanıt</a:t>
            </a:r>
            <a:r>
              <a:rPr lang="en-US" dirty="0" smtClean="0"/>
              <a:t> </a:t>
            </a:r>
            <a:r>
              <a:rPr lang="en-US" dirty="0" err="1" smtClean="0"/>
              <a:t>bulmak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çalışmalarının</a:t>
            </a:r>
            <a:r>
              <a:rPr lang="en-US" dirty="0" smtClean="0"/>
              <a:t> </a:t>
            </a:r>
            <a:r>
              <a:rPr lang="en-US" dirty="0" err="1" smtClean="0"/>
              <a:t>avantajları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Geçerliliği</a:t>
            </a:r>
            <a:r>
              <a:rPr lang="en-US" dirty="0" smtClean="0"/>
              <a:t> </a:t>
            </a:r>
            <a:r>
              <a:rPr lang="en-US" dirty="0" err="1" smtClean="0"/>
              <a:t>kuvvetlendirme</a:t>
            </a:r>
            <a:endParaRPr lang="en-US" dirty="0" smtClean="0"/>
          </a:p>
          <a:p>
            <a:pPr lvl="1"/>
            <a:r>
              <a:rPr lang="en-US" dirty="0" err="1" smtClean="0"/>
              <a:t>İstatistiksel</a:t>
            </a:r>
            <a:r>
              <a:rPr lang="en-US" dirty="0" smtClean="0"/>
              <a:t> </a:t>
            </a:r>
            <a:r>
              <a:rPr lang="en-US" dirty="0" err="1" smtClean="0"/>
              <a:t>anlamlılığı</a:t>
            </a:r>
            <a:r>
              <a:rPr lang="en-US" dirty="0" smtClean="0"/>
              <a:t> </a:t>
            </a:r>
            <a:r>
              <a:rPr lang="en-US" dirty="0" err="1" smtClean="0"/>
              <a:t>güçlendirme</a:t>
            </a:r>
            <a:endParaRPr lang="en-US" dirty="0" smtClean="0"/>
          </a:p>
          <a:p>
            <a:pPr lvl="1"/>
            <a:r>
              <a:rPr lang="en-US" dirty="0" err="1" smtClean="0"/>
              <a:t>Yapay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şans</a:t>
            </a:r>
            <a:r>
              <a:rPr lang="en-US" dirty="0" smtClean="0"/>
              <a:t> </a:t>
            </a:r>
            <a:r>
              <a:rPr lang="en-US" dirty="0" err="1" smtClean="0"/>
              <a:t>bulgusu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elimine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pPr lvl="1"/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bulguların</a:t>
            </a:r>
            <a:r>
              <a:rPr lang="en-US" dirty="0" smtClean="0"/>
              <a:t> </a:t>
            </a:r>
            <a:r>
              <a:rPr lang="en-US" dirty="0" err="1" smtClean="0"/>
              <a:t>sebeplerinin</a:t>
            </a:r>
            <a:r>
              <a:rPr lang="en-US" dirty="0" smtClean="0"/>
              <a:t> </a:t>
            </a:r>
            <a:r>
              <a:rPr lang="en-US" dirty="0" err="1" smtClean="0"/>
              <a:t>anlaşılmasına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hipotezler</a:t>
            </a:r>
            <a:r>
              <a:rPr lang="en-US" dirty="0" smtClean="0"/>
              <a:t> </a:t>
            </a:r>
            <a:r>
              <a:rPr lang="en-US" dirty="0" err="1" smtClean="0"/>
              <a:t>formüle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pPr lvl="1"/>
            <a:r>
              <a:rPr lang="en-US" dirty="0" err="1" smtClean="0"/>
              <a:t>Müdahalelerin</a:t>
            </a:r>
            <a:r>
              <a:rPr lang="en-US" dirty="0" smtClean="0"/>
              <a:t> </a:t>
            </a:r>
            <a:r>
              <a:rPr lang="en-US" dirty="0" err="1" smtClean="0"/>
              <a:t>etkisini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tahmin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endParaRPr lang="en-US" dirty="0" smtClean="0"/>
          </a:p>
          <a:p>
            <a:pPr lvl="1"/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çalışmalardaki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müdahalelerin</a:t>
            </a:r>
            <a:r>
              <a:rPr lang="en-US" dirty="0" smtClean="0"/>
              <a:t> </a:t>
            </a:r>
            <a:r>
              <a:rPr lang="en-US" dirty="0" err="1" smtClean="0"/>
              <a:t>etkilerini</a:t>
            </a:r>
            <a:r>
              <a:rPr lang="en-US" dirty="0" smtClean="0"/>
              <a:t> </a:t>
            </a:r>
            <a:r>
              <a:rPr lang="en-US" dirty="0" err="1" smtClean="0"/>
              <a:t>kıyaslama</a:t>
            </a:r>
            <a:endParaRPr lang="en-US" dirty="0" smtClean="0"/>
          </a:p>
          <a:p>
            <a:pPr lvl="1"/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çalışmalardaki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etkilerini</a:t>
            </a:r>
            <a:r>
              <a:rPr lang="en-US" dirty="0" smtClean="0"/>
              <a:t> </a:t>
            </a:r>
            <a:r>
              <a:rPr lang="en-US" dirty="0" err="1" smtClean="0"/>
              <a:t>kıyaslama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uygulanabilen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Kontrollü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endParaRPr lang="en-US" dirty="0" smtClean="0"/>
          </a:p>
          <a:p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endParaRPr lang="en-US" dirty="0" smtClean="0"/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(Cohort studies)</a:t>
            </a:r>
          </a:p>
          <a:p>
            <a:r>
              <a:rPr lang="en-US" dirty="0" err="1" smtClean="0"/>
              <a:t>Vaka-kontrol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araştırmalar</a:t>
            </a:r>
            <a:endParaRPr lang="en-US" dirty="0" smtClean="0"/>
          </a:p>
          <a:p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r>
              <a:rPr lang="en-US" dirty="0" err="1" smtClean="0"/>
              <a:t>Geçerlilik-güvenirlik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r>
              <a:rPr lang="en-US" dirty="0" err="1" smtClean="0"/>
              <a:t>Maliyet-etkinlik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Meta-</a:t>
            </a:r>
            <a:r>
              <a:rPr lang="en-US" dirty="0" err="1" smtClean="0"/>
              <a:t>analizi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aşamaları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problemini</a:t>
            </a:r>
            <a:r>
              <a:rPr lang="en-US" dirty="0" smtClean="0"/>
              <a:t> </a:t>
            </a:r>
            <a:r>
              <a:rPr lang="en-US" dirty="0" err="1" smtClean="0"/>
              <a:t>tanımlama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Yapılacak</a:t>
            </a:r>
            <a:r>
              <a:rPr lang="en-US" dirty="0" smtClean="0"/>
              <a:t> meta-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edilecek</a:t>
            </a:r>
            <a:r>
              <a:rPr lang="en-US" dirty="0" smtClean="0"/>
              <a:t> </a:t>
            </a:r>
            <a:r>
              <a:rPr lang="en-US" dirty="0" err="1" smtClean="0"/>
              <a:t>tekil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 </a:t>
            </a:r>
            <a:r>
              <a:rPr lang="en-US" dirty="0" err="1" smtClean="0"/>
              <a:t>kriterlerini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Tekil</a:t>
            </a:r>
            <a:r>
              <a:rPr lang="en-US" dirty="0" smtClean="0"/>
              <a:t> </a:t>
            </a:r>
            <a:r>
              <a:rPr lang="en-US" dirty="0" err="1" smtClean="0"/>
              <a:t>araştırmalara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Meta-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 smtClean="0"/>
              <a:t>aşamaları</a:t>
            </a:r>
            <a:r>
              <a:rPr lang="en-US" dirty="0" smtClean="0"/>
              <a:t> (2):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Çalışmaya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tekil</a:t>
            </a:r>
            <a:r>
              <a:rPr lang="en-US" dirty="0"/>
              <a:t>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  <a:r>
              <a:rPr lang="en-US" dirty="0" err="1"/>
              <a:t>kodlama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sınıflandırma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Bulguları</a:t>
            </a:r>
            <a:r>
              <a:rPr lang="en-US" dirty="0"/>
              <a:t> </a:t>
            </a:r>
            <a:r>
              <a:rPr lang="en-US" dirty="0" err="1"/>
              <a:t>birleştirme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Meta-</a:t>
            </a:r>
            <a:r>
              <a:rPr lang="en-US" dirty="0" err="1"/>
              <a:t>analizin</a:t>
            </a:r>
            <a:r>
              <a:rPr lang="en-US" dirty="0"/>
              <a:t> </a:t>
            </a:r>
            <a:r>
              <a:rPr lang="en-US" dirty="0" err="1"/>
              <a:t>özellikleriyle</a:t>
            </a:r>
            <a:r>
              <a:rPr lang="en-US" dirty="0"/>
              <a:t> </a:t>
            </a:r>
            <a:r>
              <a:rPr lang="en-US" dirty="0" err="1"/>
              <a:t>birleştirilmiş</a:t>
            </a:r>
            <a:r>
              <a:rPr lang="en-US" dirty="0"/>
              <a:t> </a:t>
            </a:r>
            <a:r>
              <a:rPr lang="en-US" dirty="0" err="1"/>
              <a:t>bulguların</a:t>
            </a:r>
            <a:r>
              <a:rPr lang="en-US" dirty="0"/>
              <a:t> </a:t>
            </a:r>
            <a:r>
              <a:rPr lang="en-US" dirty="0" err="1"/>
              <a:t>ilişkisini</a:t>
            </a:r>
            <a:r>
              <a:rPr lang="en-US" dirty="0"/>
              <a:t> </a:t>
            </a:r>
            <a:r>
              <a:rPr lang="en-US" dirty="0" err="1"/>
              <a:t>kurma</a:t>
            </a: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Bulguları</a:t>
            </a:r>
            <a:r>
              <a:rPr lang="en-US" dirty="0"/>
              <a:t>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etme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5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3235</TotalTime>
  <Words>472</Words>
  <Application>Microsoft Office PowerPoint</Application>
  <PresentationFormat>Ekran Gösterisi (4:3)</PresentationFormat>
  <Paragraphs>72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Sorun</vt:lpstr>
      <vt:lpstr>Tarihçesi</vt:lpstr>
      <vt:lpstr>PowerPoint Sunusu</vt:lpstr>
      <vt:lpstr>PowerPoint Sunusu</vt:lpstr>
      <vt:lpstr>PowerPoint Sunusu</vt:lpstr>
      <vt:lpstr>PowerPoint Sunusu</vt:lpstr>
      <vt:lpstr>PowerPoint Sunusu</vt:lpstr>
      <vt:lpstr>Çalışmaların Seçilmesi</vt:lpstr>
      <vt:lpstr>PowerPoint Sunusu</vt:lpstr>
      <vt:lpstr>Meta-Analizi Çalışmasını Değerlendirme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40</cp:revision>
  <dcterms:created xsi:type="dcterms:W3CDTF">2017-04-26T08:36:58Z</dcterms:created>
  <dcterms:modified xsi:type="dcterms:W3CDTF">2020-11-03T12:43:11Z</dcterms:modified>
</cp:coreProperties>
</file>