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604" r:id="rId5"/>
    <p:sldId id="1083" r:id="rId6"/>
    <p:sldId id="1084" r:id="rId7"/>
    <p:sldId id="1086" r:id="rId8"/>
    <p:sldId id="1087" r:id="rId9"/>
    <p:sldId id="1088" r:id="rId10"/>
    <p:sldId id="1089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56" d="100"/>
          <a:sy n="56" d="100"/>
        </p:scale>
        <p:origin x="90" y="684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36509" y="54119"/>
            <a:ext cx="4022725" cy="684107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6377941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6377941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108403" y="6437129"/>
            <a:ext cx="489584" cy="204047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102870">
              <a:lnSpc>
                <a:spcPts val="1050"/>
              </a:lnSpc>
            </a:pPr>
            <a:fld id="{81D60167-4931-47E6-BA6A-407CBD079E47}" type="slidenum">
              <a:rPr lang="tr-TR" smtClean="0"/>
              <a:pPr marL="102870">
                <a:lnSpc>
                  <a:spcPts val="1050"/>
                </a:lnSpc>
              </a:pPr>
              <a:t>‹#›</a:t>
            </a:fld>
            <a:r>
              <a:rPr lang="tr-TR" smtClean="0"/>
              <a:t>/129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235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  <p:sldLayoutId id="2147483697" r:id="rId5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213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YAPI MALZEMELERİ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Mustafa YILMAZ</a:t>
            </a: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Çimento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7808" y="570036"/>
            <a:ext cx="4022725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spc="-370" dirty="0"/>
              <a:t>Çimento</a:t>
            </a:r>
            <a:endParaRPr spc="-270" dirty="0"/>
          </a:p>
        </p:txBody>
      </p:sp>
      <p:sp>
        <p:nvSpPr>
          <p:cNvPr id="3" name="object 3"/>
          <p:cNvSpPr txBox="1"/>
          <p:nvPr/>
        </p:nvSpPr>
        <p:spPr>
          <a:xfrm>
            <a:off x="408591" y="1279215"/>
            <a:ext cx="8263884" cy="4120359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63500" marR="55880" indent="-635" algn="just">
              <a:lnSpc>
                <a:spcPts val="2110"/>
              </a:lnSpc>
              <a:spcBef>
                <a:spcPts val="210"/>
              </a:spcBef>
            </a:pPr>
            <a:r>
              <a:rPr spc="-5" dirty="0">
                <a:latin typeface="Arial"/>
                <a:cs typeface="Arial"/>
              </a:rPr>
              <a:t>Su ile ıslatıldığında hidratasyon olayı sonucu sertleşen ve bir daha yumuşamayan  hidrolik bağlayıcılara 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çimento</a:t>
            </a:r>
            <a:r>
              <a:rPr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pc="-20" dirty="0">
                <a:latin typeface="Arial"/>
                <a:cs typeface="Arial"/>
              </a:rPr>
              <a:t>denir.</a:t>
            </a:r>
            <a:endParaRPr dirty="0">
              <a:latin typeface="Arial"/>
              <a:cs typeface="Arial"/>
            </a:endParaRPr>
          </a:p>
          <a:p>
            <a:pPr marL="63500" marR="55880" algn="just">
              <a:spcBef>
                <a:spcPts val="590"/>
              </a:spcBef>
            </a:pPr>
            <a:r>
              <a:rPr spc="-5" dirty="0">
                <a:latin typeface="Arial"/>
                <a:cs typeface="Arial"/>
              </a:rPr>
              <a:t>Kireçtaşı, kil veya marnın gerektiğinde silisli kum, demir cevheri gibi hammaddelerin  “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klinker mineralojik bileşimi</a:t>
            </a:r>
            <a:r>
              <a:rPr spc="-5" dirty="0">
                <a:latin typeface="Arial"/>
                <a:cs typeface="Arial"/>
              </a:rPr>
              <a:t>”ni oluşturacak oranda karıştırılıp öğütülmesi ile “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farin</a:t>
            </a:r>
            <a:r>
              <a:rPr spc="-5" dirty="0">
                <a:latin typeface="Arial"/>
                <a:cs typeface="Arial"/>
              </a:rPr>
              <a:t>”  </a:t>
            </a:r>
            <a:r>
              <a:rPr dirty="0">
                <a:latin typeface="Arial"/>
                <a:cs typeface="Arial"/>
              </a:rPr>
              <a:t>adı </a:t>
            </a:r>
            <a:r>
              <a:rPr spc="-5" dirty="0">
                <a:latin typeface="Arial"/>
                <a:cs typeface="Arial"/>
              </a:rPr>
              <a:t>verilen bir karışım elde</a:t>
            </a:r>
            <a:r>
              <a:rPr spc="-25" dirty="0">
                <a:latin typeface="Arial"/>
                <a:cs typeface="Arial"/>
              </a:rPr>
              <a:t> </a:t>
            </a:r>
            <a:r>
              <a:rPr spc="-20" dirty="0">
                <a:latin typeface="Arial"/>
                <a:cs typeface="Arial"/>
              </a:rPr>
              <a:t>edilir.</a:t>
            </a:r>
            <a:endParaRPr dirty="0">
              <a:latin typeface="Arial"/>
              <a:cs typeface="Arial"/>
            </a:endParaRPr>
          </a:p>
          <a:p>
            <a:pPr marL="63500" marR="55880" indent="-635" algn="just">
              <a:spcBef>
                <a:spcPts val="600"/>
              </a:spcBef>
            </a:pPr>
            <a:r>
              <a:rPr spc="-5" dirty="0">
                <a:latin typeface="Arial"/>
                <a:cs typeface="Arial"/>
              </a:rPr>
              <a:t>Hazırlanan bu “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farin</a:t>
            </a:r>
            <a:r>
              <a:rPr spc="-5" dirty="0">
                <a:latin typeface="Arial"/>
                <a:cs typeface="Arial"/>
              </a:rPr>
              <a:t>”in “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sinterleşme</a:t>
            </a:r>
            <a:r>
              <a:rPr spc="-5" dirty="0">
                <a:latin typeface="Arial"/>
                <a:cs typeface="Arial"/>
              </a:rPr>
              <a:t>” sıcaklığı olan yaklaşık 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1450</a:t>
            </a:r>
            <a:r>
              <a:rPr b="1" spc="-7" baseline="25462" dirty="0">
                <a:solidFill>
                  <a:srgbClr val="C00000"/>
                </a:solidFill>
                <a:latin typeface="Arial"/>
                <a:cs typeface="Arial"/>
              </a:rPr>
              <a:t>o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C</a:t>
            </a:r>
            <a:r>
              <a:rPr spc="-5" dirty="0">
                <a:latin typeface="Arial"/>
                <a:cs typeface="Arial"/>
              </a:rPr>
              <a:t>’ye kadar 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döner  fırında </a:t>
            </a:r>
            <a:r>
              <a:rPr spc="-5" dirty="0">
                <a:latin typeface="Arial"/>
                <a:cs typeface="Arial"/>
              </a:rPr>
              <a:t>pişirilmesi ile, fırın çıkışında meydana gelen taneler (granüller) halindeki </a:t>
            </a:r>
            <a:r>
              <a:rPr spc="-10" dirty="0">
                <a:latin typeface="Arial"/>
                <a:cs typeface="Arial"/>
              </a:rPr>
              <a:t>ürüne  </a:t>
            </a:r>
            <a:r>
              <a:rPr spc="-5" dirty="0">
                <a:latin typeface="Arial"/>
                <a:cs typeface="Arial"/>
              </a:rPr>
              <a:t>“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klinker</a:t>
            </a:r>
            <a:r>
              <a:rPr spc="-5" dirty="0">
                <a:latin typeface="Arial"/>
                <a:cs typeface="Arial"/>
              </a:rPr>
              <a:t>” </a:t>
            </a:r>
            <a:r>
              <a:rPr dirty="0">
                <a:latin typeface="Arial"/>
                <a:cs typeface="Arial"/>
              </a:rPr>
              <a:t>adı</a:t>
            </a:r>
            <a:r>
              <a:rPr spc="-15" dirty="0">
                <a:latin typeface="Arial"/>
                <a:cs typeface="Arial"/>
              </a:rPr>
              <a:t> verilir.</a:t>
            </a:r>
            <a:endParaRPr dirty="0">
              <a:latin typeface="Arial"/>
              <a:cs typeface="Arial"/>
            </a:endParaRPr>
          </a:p>
          <a:p>
            <a:pPr marL="62865" marR="55244" algn="just">
              <a:spcBef>
                <a:spcPts val="600"/>
              </a:spcBef>
            </a:pPr>
            <a:r>
              <a:rPr spc="-5" dirty="0">
                <a:latin typeface="Arial"/>
                <a:cs typeface="Arial"/>
              </a:rPr>
              <a:t>Ham karışımda bulunan </a:t>
            </a:r>
            <a:r>
              <a:rPr spc="-15" dirty="0">
                <a:latin typeface="Arial"/>
                <a:cs typeface="Arial"/>
              </a:rPr>
              <a:t>oksitler, </a:t>
            </a:r>
            <a:r>
              <a:rPr spc="-5" dirty="0">
                <a:latin typeface="Arial"/>
                <a:cs typeface="Arial"/>
              </a:rPr>
              <a:t>pişirme esnasında birbirine </a:t>
            </a:r>
            <a:r>
              <a:rPr spc="-15" dirty="0">
                <a:latin typeface="Arial"/>
                <a:cs typeface="Arial"/>
              </a:rPr>
              <a:t>bağlanır. </a:t>
            </a:r>
            <a:r>
              <a:rPr spc="-5" dirty="0">
                <a:latin typeface="Arial"/>
                <a:cs typeface="Arial"/>
              </a:rPr>
              <a:t>Böylece  çimentonun %90’ından fazlasını oluşturan klinkerin yapısını meydana getiren </a:t>
            </a:r>
            <a:r>
              <a:rPr b="1" spc="-10" dirty="0">
                <a:solidFill>
                  <a:srgbClr val="C00000"/>
                </a:solidFill>
                <a:latin typeface="Arial"/>
                <a:cs typeface="Arial"/>
              </a:rPr>
              <a:t>C</a:t>
            </a:r>
            <a:r>
              <a:rPr b="1" spc="-15" baseline="-20833" dirty="0">
                <a:solidFill>
                  <a:srgbClr val="C00000"/>
                </a:solidFill>
                <a:latin typeface="Arial"/>
                <a:cs typeface="Arial"/>
              </a:rPr>
              <a:t>3</a:t>
            </a:r>
            <a:r>
              <a:rPr b="1" spc="-10" dirty="0">
                <a:solidFill>
                  <a:srgbClr val="C00000"/>
                </a:solidFill>
                <a:latin typeface="Arial"/>
                <a:cs typeface="Arial"/>
              </a:rPr>
              <a:t>S  </a:t>
            </a:r>
            <a:r>
              <a:rPr spc="-5" dirty="0">
                <a:latin typeface="Arial"/>
                <a:cs typeface="Arial"/>
              </a:rPr>
              <a:t>olarak bilinen </a:t>
            </a:r>
            <a:r>
              <a:rPr spc="-10" dirty="0">
                <a:latin typeface="Arial"/>
                <a:cs typeface="Arial"/>
              </a:rPr>
              <a:t>Trikalsiyum </a:t>
            </a:r>
            <a:r>
              <a:rPr spc="-5" dirty="0">
                <a:latin typeface="Arial"/>
                <a:cs typeface="Arial"/>
              </a:rPr>
              <a:t>silikat (3CaO.SiO</a:t>
            </a:r>
            <a:r>
              <a:rPr spc="-7" baseline="-20833" dirty="0">
                <a:latin typeface="Arial"/>
                <a:cs typeface="Arial"/>
              </a:rPr>
              <a:t>2</a:t>
            </a:r>
            <a:r>
              <a:rPr spc="-5" dirty="0">
                <a:latin typeface="Arial"/>
                <a:cs typeface="Arial"/>
              </a:rPr>
              <a:t>), 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C</a:t>
            </a:r>
            <a:r>
              <a:rPr b="1" spc="-7" baseline="-20833" dirty="0">
                <a:solidFill>
                  <a:srgbClr val="C00000"/>
                </a:solidFill>
                <a:latin typeface="Arial"/>
                <a:cs typeface="Arial"/>
              </a:rPr>
              <a:t>2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S </a:t>
            </a:r>
            <a:r>
              <a:rPr spc="-5" dirty="0">
                <a:latin typeface="Arial"/>
                <a:cs typeface="Arial"/>
              </a:rPr>
              <a:t>olarak bilinen Dikalsiyum silikat  (2CaO.SiO</a:t>
            </a:r>
            <a:r>
              <a:rPr spc="-7" baseline="-20833" dirty="0">
                <a:latin typeface="Arial"/>
                <a:cs typeface="Arial"/>
              </a:rPr>
              <a:t>2</a:t>
            </a:r>
            <a:r>
              <a:rPr spc="-5" dirty="0">
                <a:latin typeface="Arial"/>
                <a:cs typeface="Arial"/>
              </a:rPr>
              <a:t>), 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C</a:t>
            </a:r>
            <a:r>
              <a:rPr b="1" spc="-7" baseline="-20833" dirty="0">
                <a:solidFill>
                  <a:srgbClr val="C00000"/>
                </a:solidFill>
                <a:latin typeface="Arial"/>
                <a:cs typeface="Arial"/>
              </a:rPr>
              <a:t>3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A </a:t>
            </a:r>
            <a:r>
              <a:rPr spc="-5" dirty="0">
                <a:latin typeface="Arial"/>
                <a:cs typeface="Arial"/>
              </a:rPr>
              <a:t>olarak bilinen </a:t>
            </a:r>
            <a:r>
              <a:rPr spc="-10" dirty="0">
                <a:latin typeface="Arial"/>
                <a:cs typeface="Arial"/>
              </a:rPr>
              <a:t>Trikalsiyum </a:t>
            </a:r>
            <a:r>
              <a:rPr spc="-5" dirty="0">
                <a:latin typeface="Arial"/>
                <a:cs typeface="Arial"/>
              </a:rPr>
              <a:t>Aluminat (3CaO.Al</a:t>
            </a:r>
            <a:r>
              <a:rPr spc="-7" baseline="-20833" dirty="0">
                <a:latin typeface="Arial"/>
                <a:cs typeface="Arial"/>
              </a:rPr>
              <a:t>2</a:t>
            </a:r>
            <a:r>
              <a:rPr spc="-5" dirty="0">
                <a:latin typeface="Arial"/>
                <a:cs typeface="Arial"/>
              </a:rPr>
              <a:t>O</a:t>
            </a:r>
            <a:r>
              <a:rPr spc="-7" baseline="-20833" dirty="0">
                <a:latin typeface="Arial"/>
                <a:cs typeface="Arial"/>
              </a:rPr>
              <a:t>3</a:t>
            </a:r>
            <a:r>
              <a:rPr spc="-5" dirty="0">
                <a:latin typeface="Arial"/>
                <a:cs typeface="Arial"/>
              </a:rPr>
              <a:t>) ve 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C</a:t>
            </a:r>
            <a:r>
              <a:rPr b="1" spc="-7" baseline="-20833" dirty="0">
                <a:solidFill>
                  <a:srgbClr val="C00000"/>
                </a:solidFill>
                <a:latin typeface="Arial"/>
                <a:cs typeface="Arial"/>
              </a:rPr>
              <a:t>4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AF </a:t>
            </a:r>
            <a:r>
              <a:rPr spc="-5" dirty="0">
                <a:latin typeface="Arial"/>
                <a:cs typeface="Arial"/>
              </a:rPr>
              <a:t>olarak   bilinen </a:t>
            </a:r>
            <a:r>
              <a:rPr spc="-20" dirty="0">
                <a:latin typeface="Arial"/>
                <a:cs typeface="Arial"/>
              </a:rPr>
              <a:t>Tetrakalsiyum </a:t>
            </a:r>
            <a:r>
              <a:rPr spc="-5" dirty="0">
                <a:latin typeface="Arial"/>
                <a:cs typeface="Arial"/>
              </a:rPr>
              <a:t>Alümina Ferrit (4CaO.Al</a:t>
            </a:r>
            <a:r>
              <a:rPr spc="-7" baseline="-20833" dirty="0">
                <a:latin typeface="Arial"/>
                <a:cs typeface="Arial"/>
              </a:rPr>
              <a:t>2</a:t>
            </a:r>
            <a:r>
              <a:rPr spc="-5" dirty="0">
                <a:latin typeface="Arial"/>
                <a:cs typeface="Arial"/>
              </a:rPr>
              <a:t>O</a:t>
            </a:r>
            <a:r>
              <a:rPr spc="-7" baseline="-20833" dirty="0">
                <a:latin typeface="Arial"/>
                <a:cs typeface="Arial"/>
              </a:rPr>
              <a:t>3</a:t>
            </a:r>
            <a:r>
              <a:rPr spc="-5" dirty="0">
                <a:latin typeface="Arial"/>
                <a:cs typeface="Arial"/>
              </a:rPr>
              <a:t>.Fe</a:t>
            </a:r>
            <a:r>
              <a:rPr spc="-7" baseline="-20833" dirty="0">
                <a:latin typeface="Arial"/>
                <a:cs typeface="Arial"/>
              </a:rPr>
              <a:t>2</a:t>
            </a:r>
            <a:r>
              <a:rPr spc="-5" dirty="0">
                <a:latin typeface="Arial"/>
                <a:cs typeface="Arial"/>
              </a:rPr>
              <a:t>O</a:t>
            </a:r>
            <a:r>
              <a:rPr spc="-7" baseline="-20833" dirty="0">
                <a:latin typeface="Arial"/>
                <a:cs typeface="Arial"/>
              </a:rPr>
              <a:t>3</a:t>
            </a:r>
            <a:r>
              <a:rPr spc="-5" dirty="0">
                <a:latin typeface="Arial"/>
                <a:cs typeface="Arial"/>
              </a:rPr>
              <a:t>) ana bileşenleri</a:t>
            </a:r>
            <a:r>
              <a:rPr spc="-120" dirty="0">
                <a:latin typeface="Arial"/>
                <a:cs typeface="Arial"/>
              </a:rPr>
              <a:t> </a:t>
            </a:r>
            <a:r>
              <a:rPr spc="-20" dirty="0">
                <a:latin typeface="Arial"/>
                <a:cs typeface="Arial"/>
              </a:rPr>
              <a:t>oluşur.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7264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804" y="621795"/>
            <a:ext cx="4022725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spc="-370" dirty="0"/>
              <a:t>Çimento</a:t>
            </a:r>
            <a:endParaRPr spc="-270" dirty="0"/>
          </a:p>
        </p:txBody>
      </p:sp>
      <p:sp>
        <p:nvSpPr>
          <p:cNvPr id="3" name="object 3"/>
          <p:cNvSpPr txBox="1"/>
          <p:nvPr/>
        </p:nvSpPr>
        <p:spPr>
          <a:xfrm>
            <a:off x="327804" y="1503503"/>
            <a:ext cx="8270183" cy="2015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spcBef>
                <a:spcPts val="100"/>
              </a:spcBef>
            </a:pPr>
            <a:r>
              <a:rPr spc="-5" dirty="0">
                <a:latin typeface="Arial"/>
                <a:cs typeface="Arial"/>
              </a:rPr>
              <a:t>Klinker su ile herhangi bir reaksiyon yapmaz ve bu maddenin bağlayıcılık özelliği  </a:t>
            </a:r>
            <a:r>
              <a:rPr spc="-20" dirty="0">
                <a:latin typeface="Arial"/>
                <a:cs typeface="Arial"/>
              </a:rPr>
              <a:t>yoktur. </a:t>
            </a:r>
            <a:r>
              <a:rPr spc="-5" dirty="0">
                <a:latin typeface="Arial"/>
                <a:cs typeface="Arial"/>
              </a:rPr>
              <a:t>Klinker ancak 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ince bir şekilde öğütüldükten sonra </a:t>
            </a:r>
            <a:r>
              <a:rPr spc="-5" dirty="0">
                <a:latin typeface="Arial"/>
                <a:cs typeface="Arial"/>
              </a:rPr>
              <a:t>bağlayıcılık özelliği  </a:t>
            </a:r>
            <a:r>
              <a:rPr spc="-15" dirty="0">
                <a:latin typeface="Arial"/>
                <a:cs typeface="Arial"/>
              </a:rPr>
              <a:t>kazanır.</a:t>
            </a:r>
            <a:endParaRPr dirty="0">
              <a:latin typeface="Arial"/>
              <a:cs typeface="Arial"/>
            </a:endParaRPr>
          </a:p>
          <a:p>
            <a:pPr marL="12700" marR="5080" algn="just">
              <a:lnSpc>
                <a:spcPct val="99200"/>
              </a:lnSpc>
              <a:spcBef>
                <a:spcPts val="615"/>
              </a:spcBef>
            </a:pPr>
            <a:r>
              <a:rPr spc="-5" dirty="0">
                <a:latin typeface="Arial"/>
                <a:cs typeface="Arial"/>
              </a:rPr>
              <a:t>Klinkere çimentonun priz süresini düzenlemek için az oranda (%3-6) 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alçıtaşı eklenir  </a:t>
            </a:r>
            <a:r>
              <a:rPr spc="-5" dirty="0">
                <a:latin typeface="Arial"/>
                <a:cs typeface="Arial"/>
              </a:rPr>
              <a:t>ve klinkerin alçı taşı ile birlikte karıştırılıp öğütülmesi sonucunda ise “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ÇİMENTO</a:t>
            </a:r>
            <a:r>
              <a:rPr spc="-5" dirty="0">
                <a:latin typeface="Arial"/>
                <a:cs typeface="Arial"/>
              </a:rPr>
              <a:t>”  </a:t>
            </a:r>
            <a:r>
              <a:rPr spc="-10" dirty="0">
                <a:latin typeface="Arial"/>
                <a:cs typeface="Arial"/>
              </a:rPr>
              <a:t>üretilmektedir. </a:t>
            </a:r>
            <a:r>
              <a:rPr dirty="0">
                <a:latin typeface="Arial"/>
                <a:cs typeface="Arial"/>
              </a:rPr>
              <a:t>Alçı </a:t>
            </a:r>
            <a:r>
              <a:rPr spc="-5" dirty="0">
                <a:latin typeface="Arial"/>
                <a:cs typeface="Arial"/>
              </a:rPr>
              <a:t>taşının katılmaması halinde çimento çok hızlı sertleşeceğinden  betonu rahatça yerine yerleştirme </a:t>
            </a:r>
            <a:r>
              <a:rPr dirty="0">
                <a:latin typeface="Arial"/>
                <a:cs typeface="Arial"/>
              </a:rPr>
              <a:t>olanağı</a:t>
            </a:r>
            <a:r>
              <a:rPr spc="-45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kalmaz.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5595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6893" y="535530"/>
            <a:ext cx="4022725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spc="-370" dirty="0"/>
              <a:t>Çimento</a:t>
            </a:r>
            <a:endParaRPr spc="-270" dirty="0"/>
          </a:p>
        </p:txBody>
      </p:sp>
      <p:sp>
        <p:nvSpPr>
          <p:cNvPr id="3" name="object 3"/>
          <p:cNvSpPr txBox="1"/>
          <p:nvPr/>
        </p:nvSpPr>
        <p:spPr>
          <a:xfrm>
            <a:off x="345056" y="1503502"/>
            <a:ext cx="8252931" cy="33374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635" algn="just">
              <a:lnSpc>
                <a:spcPct val="99800"/>
              </a:lnSpc>
              <a:spcBef>
                <a:spcPts val="105"/>
              </a:spcBef>
            </a:pPr>
            <a:r>
              <a:rPr spc="-5" dirty="0">
                <a:latin typeface="Arial"/>
                <a:cs typeface="Arial"/>
              </a:rPr>
              <a:t>Çimento, beton üretiminde kullanılan en </a:t>
            </a:r>
            <a:r>
              <a:rPr dirty="0">
                <a:latin typeface="Arial"/>
                <a:cs typeface="Arial"/>
              </a:rPr>
              <a:t>pahalı </a:t>
            </a:r>
            <a:r>
              <a:rPr spc="-5" dirty="0">
                <a:latin typeface="Arial"/>
                <a:cs typeface="Arial"/>
              </a:rPr>
              <a:t>bileşen </a:t>
            </a:r>
            <a:r>
              <a:rPr spc="-15" dirty="0">
                <a:latin typeface="Arial"/>
                <a:cs typeface="Arial"/>
              </a:rPr>
              <a:t>konumdadır. </a:t>
            </a:r>
            <a:r>
              <a:rPr spc="-5" dirty="0">
                <a:latin typeface="Arial"/>
                <a:cs typeface="Arial"/>
              </a:rPr>
              <a:t>Çimentoların  teknik özellikleri ve miktarı, betonun performansına ve ekonomisine etki </a:t>
            </a:r>
            <a:r>
              <a:rPr spc="-15" dirty="0">
                <a:latin typeface="Arial"/>
                <a:cs typeface="Arial"/>
              </a:rPr>
              <a:t>etmektedir. Bu  </a:t>
            </a:r>
            <a:r>
              <a:rPr spc="-5" dirty="0">
                <a:latin typeface="Arial"/>
                <a:cs typeface="Arial"/>
              </a:rPr>
              <a:t>yüzden puzolanik </a:t>
            </a:r>
            <a:r>
              <a:rPr spc="-15" dirty="0">
                <a:latin typeface="Arial"/>
                <a:cs typeface="Arial"/>
              </a:rPr>
              <a:t>malzemeler, 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betonun maliyetini azaltmak </a:t>
            </a:r>
            <a:r>
              <a:rPr spc="-10" dirty="0">
                <a:latin typeface="Arial"/>
                <a:cs typeface="Arial"/>
              </a:rPr>
              <a:t>ve 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çeşitli özelliklerini  iyileştirmek </a:t>
            </a:r>
            <a:r>
              <a:rPr spc="-5" dirty="0">
                <a:latin typeface="Arial"/>
                <a:cs typeface="Arial"/>
              </a:rPr>
              <a:t>amacıyla ya doğrudan katkı olarak ya da çimentonun bir kısmını ikame  etmek üzere betona </a:t>
            </a:r>
            <a:r>
              <a:rPr spc="-10" dirty="0">
                <a:latin typeface="Arial"/>
                <a:cs typeface="Arial"/>
              </a:rPr>
              <a:t>katılmaktadır. </a:t>
            </a:r>
            <a:r>
              <a:rPr spc="-5" dirty="0">
                <a:latin typeface="Arial"/>
                <a:cs typeface="Arial"/>
              </a:rPr>
              <a:t>Puzolan terimi, genel bir ifade olmakla beraber  </a:t>
            </a:r>
            <a:r>
              <a:rPr spc="-15" dirty="0">
                <a:latin typeface="Arial"/>
                <a:cs typeface="Arial"/>
              </a:rPr>
              <a:t>puzolanlar, </a:t>
            </a:r>
            <a:r>
              <a:rPr spc="-5" dirty="0">
                <a:latin typeface="Arial"/>
                <a:cs typeface="Arial"/>
              </a:rPr>
              <a:t>bulundukları ülkelere göre özel adlar </a:t>
            </a:r>
            <a:r>
              <a:rPr spc="-15" dirty="0">
                <a:latin typeface="Arial"/>
                <a:cs typeface="Arial"/>
              </a:rPr>
              <a:t>almıştır. </a:t>
            </a:r>
            <a:r>
              <a:rPr spc="-5" dirty="0">
                <a:latin typeface="Arial"/>
                <a:cs typeface="Arial"/>
              </a:rPr>
              <a:t>Mesela, Almanya’da, </a:t>
            </a:r>
            <a:r>
              <a:rPr spc="-20" dirty="0">
                <a:latin typeface="Arial"/>
                <a:cs typeface="Arial"/>
              </a:rPr>
              <a:t>“</a:t>
            </a:r>
            <a:r>
              <a:rPr b="1" spc="-20" dirty="0">
                <a:solidFill>
                  <a:srgbClr val="C00000"/>
                </a:solidFill>
                <a:latin typeface="Arial"/>
                <a:cs typeface="Arial"/>
              </a:rPr>
              <a:t>Tras</a:t>
            </a:r>
            <a:r>
              <a:rPr spc="-20" dirty="0">
                <a:latin typeface="Arial"/>
                <a:cs typeface="Arial"/>
              </a:rPr>
              <a:t>”  </a:t>
            </a:r>
            <a:r>
              <a:rPr dirty="0">
                <a:latin typeface="Arial"/>
                <a:cs typeface="Arial"/>
              </a:rPr>
              <a:t>adı </a:t>
            </a:r>
            <a:r>
              <a:rPr spc="-5" dirty="0">
                <a:latin typeface="Arial"/>
                <a:cs typeface="Arial"/>
              </a:rPr>
              <a:t>ile </a:t>
            </a:r>
            <a:r>
              <a:rPr spc="-10" dirty="0">
                <a:latin typeface="Arial"/>
                <a:cs typeface="Arial"/>
              </a:rPr>
              <a:t>anılmışlardır. </a:t>
            </a:r>
            <a:r>
              <a:rPr spc="-20" dirty="0">
                <a:latin typeface="Arial"/>
                <a:cs typeface="Arial"/>
              </a:rPr>
              <a:t>Tras </a:t>
            </a:r>
            <a:r>
              <a:rPr spc="-5" dirty="0">
                <a:latin typeface="Arial"/>
                <a:cs typeface="Arial"/>
              </a:rPr>
              <a:t>veya </a:t>
            </a:r>
            <a:r>
              <a:rPr dirty="0">
                <a:latin typeface="Arial"/>
                <a:cs typeface="Arial"/>
              </a:rPr>
              <a:t>diğer </a:t>
            </a:r>
            <a:r>
              <a:rPr spc="-15" dirty="0">
                <a:latin typeface="Arial"/>
                <a:cs typeface="Arial"/>
              </a:rPr>
              <a:t>puzolanlar, </a:t>
            </a:r>
            <a:r>
              <a:rPr spc="-5" dirty="0">
                <a:latin typeface="Arial"/>
                <a:cs typeface="Arial"/>
              </a:rPr>
              <a:t>yakılmadan sadece öğütülme  masraflarıyla klinkere katıldıklarından çimento üretim maliyetini </a:t>
            </a:r>
            <a:r>
              <a:rPr spc="-15" dirty="0">
                <a:latin typeface="Arial"/>
                <a:cs typeface="Arial"/>
              </a:rPr>
              <a:t>düşürürler. </a:t>
            </a:r>
            <a:r>
              <a:rPr spc="-5" dirty="0">
                <a:latin typeface="Arial"/>
                <a:cs typeface="Arial"/>
              </a:rPr>
              <a:t>Bunların  katılma nispeti %20 </a:t>
            </a:r>
            <a:r>
              <a:rPr dirty="0">
                <a:latin typeface="Arial"/>
                <a:cs typeface="Arial"/>
              </a:rPr>
              <a:t>- </a:t>
            </a:r>
            <a:r>
              <a:rPr spc="-5" dirty="0">
                <a:latin typeface="Arial"/>
                <a:cs typeface="Arial"/>
              </a:rPr>
              <a:t>30’a yükselince, çimento miktarı bu oranda </a:t>
            </a:r>
            <a:r>
              <a:rPr spc="-15" dirty="0">
                <a:latin typeface="Arial"/>
                <a:cs typeface="Arial"/>
              </a:rPr>
              <a:t>azalmaktadır. </a:t>
            </a:r>
            <a:r>
              <a:rPr spc="-5" dirty="0">
                <a:latin typeface="Arial"/>
                <a:cs typeface="Arial"/>
              </a:rPr>
              <a:t>Türkiye  gibi ısıtma enerjisinin pahalı olduğu bir ülkede çimento maliyetini de </a:t>
            </a:r>
            <a:r>
              <a:rPr spc="-10" dirty="0">
                <a:latin typeface="Arial"/>
                <a:cs typeface="Arial"/>
              </a:rPr>
              <a:t>bu oranda  düşürmektedir.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2992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0769" y="552783"/>
            <a:ext cx="4022725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spc="-370" dirty="0"/>
              <a:t>Çimento</a:t>
            </a:r>
            <a:endParaRPr spc="-270" dirty="0"/>
          </a:p>
        </p:txBody>
      </p:sp>
      <p:sp>
        <p:nvSpPr>
          <p:cNvPr id="9" name="object 9"/>
          <p:cNvSpPr txBox="1"/>
          <p:nvPr/>
        </p:nvSpPr>
        <p:spPr>
          <a:xfrm>
            <a:off x="440769" y="1219131"/>
            <a:ext cx="8404099" cy="416844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00" marR="55880" algn="just">
              <a:lnSpc>
                <a:spcPct val="99800"/>
              </a:lnSpc>
              <a:spcBef>
                <a:spcPts val="105"/>
              </a:spcBef>
            </a:pPr>
            <a:r>
              <a:rPr lang="tr-TR" spc="-5" dirty="0">
                <a:latin typeface="Arial"/>
                <a:cs typeface="Arial"/>
              </a:rPr>
              <a:t>Maliyeti 	düşürmenin yanında </a:t>
            </a:r>
            <a:r>
              <a:rPr lang="tr-TR" spc="-5" dirty="0" err="1">
                <a:latin typeface="Arial"/>
                <a:cs typeface="Arial"/>
              </a:rPr>
              <a:t>puzolanlar</a:t>
            </a:r>
            <a:r>
              <a:rPr lang="tr-TR" spc="-5" dirty="0">
                <a:latin typeface="Arial"/>
                <a:cs typeface="Arial"/>
              </a:rPr>
              <a:t> çimentoların </a:t>
            </a:r>
            <a:r>
              <a:rPr lang="tr-TR" spc="-5" dirty="0" smtClean="0">
                <a:latin typeface="Arial"/>
                <a:cs typeface="Arial"/>
              </a:rPr>
              <a:t>teknik özelliklerini  arttırarak betonun performansına da katkı sağlarlar. </a:t>
            </a:r>
            <a:r>
              <a:rPr lang="tr-TR" spc="-5" dirty="0" err="1" smtClean="0">
                <a:latin typeface="Arial"/>
                <a:cs typeface="Arial"/>
              </a:rPr>
              <a:t>Traslı</a:t>
            </a:r>
            <a:r>
              <a:rPr lang="tr-TR" spc="-5" dirty="0" smtClean="0">
                <a:latin typeface="Arial"/>
                <a:cs typeface="Arial"/>
              </a:rPr>
              <a:t> </a:t>
            </a:r>
            <a:r>
              <a:rPr lang="tr-TR" spc="-5" dirty="0">
                <a:latin typeface="Arial"/>
                <a:cs typeface="Arial"/>
              </a:rPr>
              <a:t>çimentolarda,	</a:t>
            </a:r>
            <a:r>
              <a:rPr lang="tr-TR" spc="-5" dirty="0" smtClean="0">
                <a:latin typeface="Arial"/>
                <a:cs typeface="Arial"/>
              </a:rPr>
              <a:t>beton dökümü </a:t>
            </a:r>
            <a:r>
              <a:rPr lang="tr-TR" spc="-5" dirty="0">
                <a:latin typeface="Arial"/>
                <a:cs typeface="Arial"/>
              </a:rPr>
              <a:t>esnasında hâsıl olan </a:t>
            </a:r>
            <a:r>
              <a:rPr lang="tr-TR" spc="-5" dirty="0" err="1">
                <a:latin typeface="Arial"/>
                <a:cs typeface="Arial"/>
              </a:rPr>
              <a:t>hidratasyon</a:t>
            </a:r>
            <a:r>
              <a:rPr lang="tr-TR" spc="-5" dirty="0">
                <a:latin typeface="Arial"/>
                <a:cs typeface="Arial"/>
              </a:rPr>
              <a:t> ısısı düşüktür. </a:t>
            </a:r>
            <a:r>
              <a:rPr spc="-5" dirty="0" smtClean="0">
                <a:latin typeface="Arial"/>
                <a:cs typeface="Arial"/>
              </a:rPr>
              <a:t>Bu </a:t>
            </a:r>
            <a:r>
              <a:rPr spc="-5" dirty="0" err="1" smtClean="0">
                <a:latin typeface="Arial"/>
                <a:cs typeface="Arial"/>
              </a:rPr>
              <a:t>nedenle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su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buharlaşması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çok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az</a:t>
            </a:r>
            <a:r>
              <a:rPr spc="-5" dirty="0" smtClean="0">
                <a:latin typeface="Arial"/>
                <a:cs typeface="Arial"/>
              </a:rPr>
              <a:t>  </a:t>
            </a:r>
            <a:r>
              <a:rPr spc="-5" dirty="0" err="1" smtClean="0">
                <a:latin typeface="Arial"/>
                <a:cs typeface="Arial"/>
              </a:rPr>
              <a:t>olduğundan</a:t>
            </a:r>
            <a:r>
              <a:rPr spc="-5" dirty="0" smtClean="0">
                <a:latin typeface="Arial"/>
                <a:cs typeface="Arial"/>
              </a:rPr>
              <a:t>, </a:t>
            </a:r>
            <a:r>
              <a:rPr b="1" spc="-5" dirty="0" err="1" smtClean="0">
                <a:solidFill>
                  <a:srgbClr val="C00000"/>
                </a:solidFill>
                <a:latin typeface="Arial"/>
                <a:cs typeface="Arial"/>
              </a:rPr>
              <a:t>hidratasyon</a:t>
            </a:r>
            <a:r>
              <a:rPr b="1" spc="-5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olayı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çok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daha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iyi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10" dirty="0" err="1" smtClean="0">
                <a:latin typeface="Arial"/>
                <a:cs typeface="Arial"/>
              </a:rPr>
              <a:t>gerçekleşir</a:t>
            </a:r>
            <a:r>
              <a:rPr spc="-10" dirty="0" smtClean="0">
                <a:latin typeface="Arial"/>
                <a:cs typeface="Arial"/>
              </a:rPr>
              <a:t>. </a:t>
            </a:r>
            <a:r>
              <a:rPr spc="-5" dirty="0" err="1" smtClean="0">
                <a:latin typeface="Arial"/>
                <a:cs typeface="Arial"/>
              </a:rPr>
              <a:t>Puzolanlar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betonun</a:t>
            </a:r>
            <a:r>
              <a:rPr spc="-5" dirty="0" smtClean="0">
                <a:latin typeface="Arial"/>
                <a:cs typeface="Arial"/>
              </a:rPr>
              <a:t>  </a:t>
            </a:r>
            <a:r>
              <a:rPr spc="-5" dirty="0" err="1" smtClean="0">
                <a:latin typeface="Arial"/>
                <a:cs typeface="Arial"/>
              </a:rPr>
              <a:t>çatlamasını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20" dirty="0" err="1" smtClean="0">
                <a:latin typeface="Arial"/>
                <a:cs typeface="Arial"/>
              </a:rPr>
              <a:t>önler</a:t>
            </a:r>
            <a:r>
              <a:rPr spc="-20" dirty="0" smtClean="0">
                <a:latin typeface="Arial"/>
                <a:cs typeface="Arial"/>
              </a:rPr>
              <a:t>. </a:t>
            </a:r>
            <a:r>
              <a:rPr spc="-5" dirty="0" err="1" smtClean="0">
                <a:latin typeface="Arial"/>
                <a:cs typeface="Arial"/>
              </a:rPr>
              <a:t>Beton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donarken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kalsiyum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silikatlara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dönüşmeyip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açıkta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kalan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bir</a:t>
            </a:r>
            <a:r>
              <a:rPr spc="-5" dirty="0" smtClean="0">
                <a:latin typeface="Arial"/>
                <a:cs typeface="Arial"/>
              </a:rPr>
              <a:t>   </a:t>
            </a:r>
            <a:r>
              <a:rPr spc="-5" dirty="0" err="1" smtClean="0">
                <a:latin typeface="Arial"/>
                <a:cs typeface="Arial"/>
              </a:rPr>
              <a:t>miktar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sönmüş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kireç</a:t>
            </a:r>
            <a:r>
              <a:rPr spc="-5" dirty="0" smtClean="0">
                <a:latin typeface="Arial"/>
                <a:cs typeface="Arial"/>
              </a:rPr>
              <a:t> (Ca(OH)</a:t>
            </a:r>
            <a:r>
              <a:rPr spc="-7" baseline="-20833" dirty="0" smtClean="0">
                <a:latin typeface="Arial"/>
                <a:cs typeface="Arial"/>
              </a:rPr>
              <a:t>2</a:t>
            </a:r>
            <a:r>
              <a:rPr spc="-5" dirty="0" smtClean="0">
                <a:latin typeface="Arial"/>
                <a:cs typeface="Arial"/>
              </a:rPr>
              <a:t>), </a:t>
            </a:r>
            <a:r>
              <a:rPr spc="-5" dirty="0" err="1" smtClean="0">
                <a:latin typeface="Arial"/>
                <a:cs typeface="Arial"/>
              </a:rPr>
              <a:t>havadan</a:t>
            </a:r>
            <a:r>
              <a:rPr spc="-5" dirty="0" smtClean="0">
                <a:latin typeface="Arial"/>
                <a:cs typeface="Arial"/>
              </a:rPr>
              <a:t> CO</a:t>
            </a:r>
            <a:r>
              <a:rPr spc="-7" baseline="-20833" dirty="0" smtClean="0">
                <a:latin typeface="Arial"/>
                <a:cs typeface="Arial"/>
              </a:rPr>
              <a:t>2 </a:t>
            </a:r>
            <a:r>
              <a:rPr spc="-5" dirty="0" err="1" smtClean="0">
                <a:latin typeface="Arial"/>
                <a:cs typeface="Arial"/>
              </a:rPr>
              <a:t>alarak</a:t>
            </a:r>
            <a:r>
              <a:rPr spc="-5" dirty="0" smtClean="0">
                <a:latin typeface="Arial"/>
                <a:cs typeface="Arial"/>
              </a:rPr>
              <a:t> CaCO</a:t>
            </a:r>
            <a:r>
              <a:rPr spc="-7" baseline="-20833" dirty="0" smtClean="0">
                <a:latin typeface="Arial"/>
                <a:cs typeface="Arial"/>
              </a:rPr>
              <a:t>3</a:t>
            </a:r>
            <a:r>
              <a:rPr spc="-5" dirty="0" smtClean="0">
                <a:latin typeface="Arial"/>
                <a:cs typeface="Arial"/>
              </a:rPr>
              <a:t>’e </a:t>
            </a:r>
            <a:r>
              <a:rPr spc="-10" dirty="0" err="1" smtClean="0">
                <a:latin typeface="Arial"/>
                <a:cs typeface="Arial"/>
              </a:rPr>
              <a:t>dönüşmektedir</a:t>
            </a:r>
            <a:r>
              <a:rPr spc="-10" dirty="0" smtClean="0">
                <a:latin typeface="Arial"/>
                <a:cs typeface="Arial"/>
              </a:rPr>
              <a:t>. </a:t>
            </a:r>
            <a:r>
              <a:rPr spc="-5" dirty="0" smtClean="0">
                <a:latin typeface="Arial"/>
                <a:cs typeface="Arial"/>
              </a:rPr>
              <a:t>Bu  </a:t>
            </a:r>
            <a:r>
              <a:rPr spc="-5" dirty="0" err="1" smtClean="0">
                <a:latin typeface="Arial"/>
                <a:cs typeface="Arial"/>
              </a:rPr>
              <a:t>esnada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hacim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büzülerek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azaldığı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için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yüzeyde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çatlaklar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20" dirty="0" err="1" smtClean="0">
                <a:latin typeface="Arial"/>
                <a:cs typeface="Arial"/>
              </a:rPr>
              <a:t>oluşur</a:t>
            </a:r>
            <a:r>
              <a:rPr spc="-20" dirty="0" smtClean="0">
                <a:latin typeface="Arial"/>
                <a:cs typeface="Arial"/>
              </a:rPr>
              <a:t>. </a:t>
            </a:r>
            <a:r>
              <a:rPr spc="-5" dirty="0" smtClean="0">
                <a:latin typeface="Arial"/>
                <a:cs typeface="Arial"/>
              </a:rPr>
              <a:t>Bu durum Portland  </a:t>
            </a:r>
            <a:r>
              <a:rPr spc="-5" dirty="0" err="1" smtClean="0">
                <a:latin typeface="Arial"/>
                <a:cs typeface="Arial"/>
              </a:rPr>
              <a:t>çimentolar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15" dirty="0" err="1" smtClean="0">
                <a:latin typeface="Arial"/>
                <a:cs typeface="Arial"/>
              </a:rPr>
              <a:t>içindir</a:t>
            </a:r>
            <a:r>
              <a:rPr spc="-15" dirty="0" smtClean="0">
                <a:latin typeface="Arial"/>
                <a:cs typeface="Arial"/>
              </a:rPr>
              <a:t>. </a:t>
            </a:r>
            <a:r>
              <a:rPr spc="-15" dirty="0" err="1" smtClean="0">
                <a:latin typeface="Arial"/>
                <a:cs typeface="Arial"/>
              </a:rPr>
              <a:t>Traslı</a:t>
            </a:r>
            <a:r>
              <a:rPr spc="-1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çimentolarda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ise</a:t>
            </a:r>
            <a:r>
              <a:rPr spc="-5" dirty="0" smtClean="0">
                <a:latin typeface="Arial"/>
                <a:cs typeface="Arial"/>
              </a:rPr>
              <a:t>, </a:t>
            </a:r>
            <a:r>
              <a:rPr spc="-20" dirty="0" err="1" smtClean="0">
                <a:latin typeface="Arial"/>
                <a:cs typeface="Arial"/>
              </a:rPr>
              <a:t>Tras</a:t>
            </a:r>
            <a:r>
              <a:rPr spc="-20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serbest</a:t>
            </a:r>
            <a:r>
              <a:rPr spc="-5" dirty="0" smtClean="0">
                <a:latin typeface="Arial"/>
                <a:cs typeface="Arial"/>
              </a:rPr>
              <a:t> Ca(OH)</a:t>
            </a:r>
            <a:r>
              <a:rPr spc="-7" baseline="-20833" dirty="0" smtClean="0">
                <a:latin typeface="Arial"/>
                <a:cs typeface="Arial"/>
              </a:rPr>
              <a:t>2 </a:t>
            </a:r>
            <a:r>
              <a:rPr spc="-5" dirty="0" err="1" smtClean="0">
                <a:latin typeface="Arial"/>
                <a:cs typeface="Arial"/>
              </a:rPr>
              <a:t>ile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birleşerek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yeni</a:t>
            </a:r>
            <a:r>
              <a:rPr spc="-5" dirty="0" smtClean="0">
                <a:latin typeface="Arial"/>
                <a:cs typeface="Arial"/>
              </a:rPr>
              <a:t>  </a:t>
            </a:r>
            <a:r>
              <a:rPr spc="-5" dirty="0" err="1" smtClean="0">
                <a:latin typeface="Arial"/>
                <a:cs typeface="Arial"/>
              </a:rPr>
              <a:t>bileşim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oluşturur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ve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buradaki</a:t>
            </a:r>
            <a:r>
              <a:rPr spc="-5" dirty="0" smtClean="0">
                <a:latin typeface="Arial"/>
                <a:cs typeface="Arial"/>
              </a:rPr>
              <a:t> “</a:t>
            </a:r>
            <a:r>
              <a:rPr lang="tr-TR" b="1" spc="-5" dirty="0" err="1" smtClean="0">
                <a:solidFill>
                  <a:srgbClr val="C00000"/>
                </a:solidFill>
                <a:latin typeface="Arial"/>
                <a:cs typeface="Arial"/>
              </a:rPr>
              <a:t>karbonatlaşma”</a:t>
            </a:r>
            <a:r>
              <a:rPr lang="tr-TR" spc="-5" dirty="0" err="1" smtClean="0">
                <a:latin typeface="Arial"/>
                <a:cs typeface="Arial"/>
              </a:rPr>
              <a:t>yı</a:t>
            </a:r>
            <a:r>
              <a:rPr lang="tr-TR" spc="-5" dirty="0" smtClean="0">
                <a:latin typeface="Arial"/>
                <a:cs typeface="Arial"/>
              </a:rPr>
              <a:t> </a:t>
            </a:r>
            <a:r>
              <a:rPr lang="tr-TR" spc="-20" dirty="0" smtClean="0">
                <a:latin typeface="Arial"/>
                <a:cs typeface="Arial"/>
              </a:rPr>
              <a:t>önler. </a:t>
            </a:r>
            <a:r>
              <a:rPr lang="tr-TR" spc="-15" dirty="0" err="1" smtClean="0">
                <a:latin typeface="Arial"/>
                <a:cs typeface="Arial"/>
              </a:rPr>
              <a:t>Traslı</a:t>
            </a:r>
            <a:r>
              <a:rPr lang="tr-TR" spc="-15" dirty="0" smtClean="0">
                <a:latin typeface="Arial"/>
                <a:cs typeface="Arial"/>
              </a:rPr>
              <a:t> </a:t>
            </a:r>
            <a:r>
              <a:rPr lang="tr-TR" spc="-5" dirty="0" smtClean="0">
                <a:latin typeface="Arial"/>
                <a:cs typeface="Arial"/>
              </a:rPr>
              <a:t>çimentolarda </a:t>
            </a:r>
            <a:r>
              <a:rPr lang="tr-TR" spc="-10" dirty="0" err="1" smtClean="0">
                <a:latin typeface="Arial"/>
                <a:cs typeface="Arial"/>
              </a:rPr>
              <a:t>Trikalsiyum</a:t>
            </a:r>
            <a:r>
              <a:rPr lang="tr-TR" spc="-10" dirty="0" smtClean="0">
                <a:latin typeface="Arial"/>
                <a:cs typeface="Arial"/>
              </a:rPr>
              <a:t>  </a:t>
            </a:r>
            <a:r>
              <a:rPr lang="tr-TR" spc="-5" dirty="0" err="1" smtClean="0">
                <a:latin typeface="Arial"/>
                <a:cs typeface="Arial"/>
              </a:rPr>
              <a:t>aluminat</a:t>
            </a:r>
            <a:r>
              <a:rPr lang="tr-TR" spc="-5" dirty="0" smtClean="0">
                <a:latin typeface="Arial"/>
                <a:cs typeface="Arial"/>
              </a:rPr>
              <a:t> </a:t>
            </a:r>
            <a:r>
              <a:rPr lang="tr-TR" dirty="0" smtClean="0">
                <a:latin typeface="Arial"/>
                <a:cs typeface="Arial"/>
              </a:rPr>
              <a:t>miktarı </a:t>
            </a:r>
            <a:r>
              <a:rPr lang="tr-TR" spc="-5" dirty="0" smtClean="0">
                <a:latin typeface="Arial"/>
                <a:cs typeface="Arial"/>
              </a:rPr>
              <a:t>az oluştuğundan, beton sülfatlı sulara ve bileşimlere daha dirençli  </a:t>
            </a:r>
            <a:r>
              <a:rPr lang="tr-TR" spc="-15" dirty="0" smtClean="0">
                <a:latin typeface="Arial"/>
                <a:cs typeface="Arial"/>
              </a:rPr>
              <a:t>olmaktadır. </a:t>
            </a:r>
            <a:r>
              <a:rPr lang="tr-TR" dirty="0" smtClean="0">
                <a:latin typeface="Arial"/>
                <a:cs typeface="Arial"/>
              </a:rPr>
              <a:t>Bu </a:t>
            </a:r>
            <a:r>
              <a:rPr lang="tr-TR" spc="-5" dirty="0" smtClean="0">
                <a:latin typeface="Arial"/>
                <a:cs typeface="Arial"/>
              </a:rPr>
              <a:t>şekilde </a:t>
            </a:r>
            <a:r>
              <a:rPr lang="tr-TR" b="1" spc="-5" dirty="0" smtClean="0">
                <a:solidFill>
                  <a:srgbClr val="C00000"/>
                </a:solidFill>
                <a:latin typeface="Arial"/>
                <a:cs typeface="Arial"/>
              </a:rPr>
              <a:t>Silisli veya silisli ve </a:t>
            </a:r>
            <a:r>
              <a:rPr lang="tr-TR" b="1" spc="-5" dirty="0" err="1" smtClean="0">
                <a:solidFill>
                  <a:srgbClr val="C00000"/>
                </a:solidFill>
                <a:latin typeface="Arial"/>
                <a:cs typeface="Arial"/>
              </a:rPr>
              <a:t>alüminli</a:t>
            </a:r>
            <a:r>
              <a:rPr lang="tr-TR" b="1" spc="-5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tr-TR" spc="-5" dirty="0" smtClean="0">
                <a:latin typeface="Arial"/>
                <a:cs typeface="Arial"/>
              </a:rPr>
              <a:t>yapıda olup </a:t>
            </a:r>
            <a:r>
              <a:rPr lang="tr-TR" b="1" spc="-5" dirty="0" smtClean="0">
                <a:solidFill>
                  <a:srgbClr val="C00000"/>
                </a:solidFill>
                <a:latin typeface="Arial"/>
                <a:cs typeface="Arial"/>
              </a:rPr>
              <a:t>kendi başlarına  bağlayıcı özelliğe sahip olmayan</a:t>
            </a:r>
            <a:r>
              <a:rPr lang="tr-TR" spc="-5" dirty="0" smtClean="0">
                <a:latin typeface="Arial"/>
                <a:cs typeface="Arial"/>
              </a:rPr>
              <a:t>, ancak </a:t>
            </a:r>
            <a:r>
              <a:rPr lang="tr-TR" b="1" spc="-5" dirty="0" smtClean="0">
                <a:solidFill>
                  <a:srgbClr val="C00000"/>
                </a:solidFill>
                <a:latin typeface="Arial"/>
                <a:cs typeface="Arial"/>
              </a:rPr>
              <a:t>ince öğütülmüş halde</a:t>
            </a:r>
            <a:r>
              <a:rPr lang="tr-TR" spc="-5" dirty="0" smtClean="0">
                <a:latin typeface="Arial"/>
                <a:cs typeface="Arial"/>
              </a:rPr>
              <a:t>, </a:t>
            </a:r>
            <a:r>
              <a:rPr lang="tr-TR" b="1" spc="-5" dirty="0" smtClean="0">
                <a:solidFill>
                  <a:srgbClr val="C00000"/>
                </a:solidFill>
                <a:latin typeface="Arial"/>
                <a:cs typeface="Arial"/>
              </a:rPr>
              <a:t>normal sıcaklıkta  ve rutubetli ortamlarda sönmüş kireçle reaksiyona girip bağlayıcı özelliğe sahip  bileşenler oluşturan malzemeler </a:t>
            </a:r>
            <a:r>
              <a:rPr lang="tr-TR" b="1" u="heavy" spc="-5" dirty="0" err="1" smtClean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puzolanlar</a:t>
            </a:r>
            <a:r>
              <a:rPr lang="tr-TR" b="1" u="heavy" spc="-5" dirty="0" smtClean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veya </a:t>
            </a:r>
            <a:r>
              <a:rPr lang="tr-TR" b="1" u="heavy" spc="-5" dirty="0" err="1" smtClean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puzolanik</a:t>
            </a:r>
            <a:r>
              <a:rPr lang="tr-TR" b="1" u="heavy" spc="-5" dirty="0" smtClean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malzemeler </a:t>
            </a:r>
            <a:r>
              <a:rPr lang="tr-TR" spc="-5" dirty="0" smtClean="0">
                <a:latin typeface="Arial"/>
                <a:cs typeface="Arial"/>
              </a:rPr>
              <a:t>olarak  </a:t>
            </a:r>
            <a:r>
              <a:rPr lang="tr-TR" spc="-10" dirty="0" smtClean="0">
                <a:latin typeface="Arial"/>
                <a:cs typeface="Arial"/>
              </a:rPr>
              <a:t>isimlendirilmektedir.</a:t>
            </a:r>
            <a:endParaRPr lang="tr-TR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4660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8698" y="276737"/>
            <a:ext cx="402272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spc="-370" dirty="0"/>
              <a:t>Çimento</a:t>
            </a:r>
            <a:endParaRPr spc="-270" dirty="0"/>
          </a:p>
        </p:txBody>
      </p:sp>
      <p:sp>
        <p:nvSpPr>
          <p:cNvPr id="3" name="object 3"/>
          <p:cNvSpPr/>
          <p:nvPr/>
        </p:nvSpPr>
        <p:spPr>
          <a:xfrm>
            <a:off x="1256594" y="1325921"/>
            <a:ext cx="5908555" cy="42858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36181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7897" y="432014"/>
            <a:ext cx="4022725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spc="-370"/>
              <a:t>Çimento</a:t>
            </a:r>
            <a:endParaRPr spc="-270" dirty="0"/>
          </a:p>
        </p:txBody>
      </p:sp>
      <p:sp>
        <p:nvSpPr>
          <p:cNvPr id="3" name="object 3"/>
          <p:cNvSpPr txBox="1"/>
          <p:nvPr/>
        </p:nvSpPr>
        <p:spPr>
          <a:xfrm>
            <a:off x="362309" y="1427378"/>
            <a:ext cx="8595691" cy="251777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algn="just">
              <a:spcBef>
                <a:spcPts val="700"/>
              </a:spcBef>
            </a:pPr>
            <a:r>
              <a:rPr spc="-15" dirty="0">
                <a:latin typeface="Arial"/>
                <a:cs typeface="Arial"/>
              </a:rPr>
              <a:t>Puzolanlar, </a:t>
            </a:r>
            <a:r>
              <a:rPr dirty="0">
                <a:latin typeface="Arial"/>
                <a:cs typeface="Arial"/>
              </a:rPr>
              <a:t>doğal </a:t>
            </a:r>
            <a:r>
              <a:rPr spc="-5" dirty="0">
                <a:latin typeface="Arial"/>
                <a:cs typeface="Arial"/>
              </a:rPr>
              <a:t>ve yapay olmak üzere iki ana gruba</a:t>
            </a:r>
            <a:r>
              <a:rPr spc="-30" dirty="0">
                <a:latin typeface="Arial"/>
                <a:cs typeface="Arial"/>
              </a:rPr>
              <a:t> </a:t>
            </a:r>
            <a:r>
              <a:rPr spc="-15" dirty="0">
                <a:latin typeface="Arial"/>
                <a:cs typeface="Arial"/>
              </a:rPr>
              <a:t>ayrılır.</a:t>
            </a:r>
            <a:endParaRPr dirty="0">
              <a:latin typeface="Arial"/>
              <a:cs typeface="Arial"/>
            </a:endParaRPr>
          </a:p>
          <a:p>
            <a:pPr marL="12700" marR="5715" indent="-635" algn="just">
              <a:spcBef>
                <a:spcPts val="595"/>
              </a:spcBef>
            </a:pPr>
            <a:r>
              <a:rPr b="1" u="heavy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Doğal puzolanlar</a:t>
            </a:r>
            <a:r>
              <a:rPr spc="-5" dirty="0">
                <a:latin typeface="Arial"/>
                <a:cs typeface="Arial"/>
              </a:rPr>
              <a:t>, volkanik kül, pomza taşı, tras gibi volkanik orijinli ve diyatomit gibi  silisli katkıların çökelmesi sonucunda oluşan</a:t>
            </a:r>
            <a:r>
              <a:rPr spc="-30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malzemelerdir.</a:t>
            </a:r>
            <a:endParaRPr dirty="0">
              <a:latin typeface="Arial"/>
              <a:cs typeface="Arial"/>
            </a:endParaRPr>
          </a:p>
          <a:p>
            <a:pPr marL="12700" marR="6350" indent="-635" algn="just">
              <a:spcBef>
                <a:spcPts val="600"/>
              </a:spcBef>
            </a:pPr>
            <a:r>
              <a:rPr b="1" spc="-25" dirty="0">
                <a:solidFill>
                  <a:srgbClr val="C00000"/>
                </a:solidFill>
                <a:latin typeface="Arial"/>
                <a:cs typeface="Arial"/>
              </a:rPr>
              <a:t>Yapay </a:t>
            </a:r>
            <a:r>
              <a:rPr b="1" spc="-5" dirty="0">
                <a:solidFill>
                  <a:srgbClr val="C00000"/>
                </a:solidFill>
                <a:latin typeface="Arial"/>
                <a:cs typeface="Arial"/>
              </a:rPr>
              <a:t>puzolanlar </a:t>
            </a:r>
            <a:r>
              <a:rPr spc="-5" dirty="0">
                <a:latin typeface="Arial"/>
                <a:cs typeface="Arial"/>
              </a:rPr>
              <a:t>ise genellikle bir ısıl işlem neticesinde veya filitrelerden elde edilen  silis dumanı, uçucu kül </a:t>
            </a:r>
            <a:r>
              <a:rPr dirty="0">
                <a:latin typeface="Arial"/>
                <a:cs typeface="Arial"/>
              </a:rPr>
              <a:t>(UK), yüksek </a:t>
            </a:r>
            <a:r>
              <a:rPr spc="-5" dirty="0">
                <a:latin typeface="Arial"/>
                <a:cs typeface="Arial"/>
              </a:rPr>
              <a:t>fırın cürufu (YFC) </a:t>
            </a:r>
            <a:r>
              <a:rPr spc="-35" dirty="0">
                <a:latin typeface="Arial"/>
                <a:cs typeface="Arial"/>
              </a:rPr>
              <a:t>v.b. </a:t>
            </a:r>
            <a:r>
              <a:rPr spc="-5" dirty="0">
                <a:latin typeface="Arial"/>
                <a:cs typeface="Arial"/>
              </a:rPr>
              <a:t>gibi atık malzemeler </a:t>
            </a:r>
            <a:r>
              <a:rPr spc="-15" dirty="0">
                <a:latin typeface="Arial"/>
                <a:cs typeface="Arial"/>
              </a:rPr>
              <a:t>veya  </a:t>
            </a:r>
            <a:r>
              <a:rPr spc="-5" dirty="0">
                <a:latin typeface="Arial"/>
                <a:cs typeface="Arial"/>
              </a:rPr>
              <a:t>özellikle ısıl işleme tabii tutulan kil, </a:t>
            </a:r>
            <a:r>
              <a:rPr dirty="0">
                <a:latin typeface="Arial"/>
                <a:cs typeface="Arial"/>
              </a:rPr>
              <a:t>şeyl </a:t>
            </a:r>
            <a:r>
              <a:rPr spc="-35" dirty="0">
                <a:latin typeface="Arial"/>
                <a:cs typeface="Arial"/>
              </a:rPr>
              <a:t>v.b.</a:t>
            </a:r>
            <a:r>
              <a:rPr spc="-20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malzemelerdir.</a:t>
            </a:r>
            <a:endParaRPr dirty="0">
              <a:latin typeface="Arial"/>
              <a:cs typeface="Arial"/>
            </a:endParaRPr>
          </a:p>
          <a:p>
            <a:pPr marL="12700" marR="5080" algn="just">
              <a:lnSpc>
                <a:spcPts val="2110"/>
              </a:lnSpc>
              <a:spcBef>
                <a:spcPts val="715"/>
              </a:spcBef>
            </a:pPr>
            <a:r>
              <a:rPr spc="-5" dirty="0">
                <a:latin typeface="Arial"/>
                <a:cs typeface="Arial"/>
              </a:rPr>
              <a:t>Doğal </a:t>
            </a:r>
            <a:r>
              <a:rPr spc="-15" dirty="0">
                <a:latin typeface="Arial"/>
                <a:cs typeface="Arial"/>
              </a:rPr>
              <a:t>puzolanlar, </a:t>
            </a:r>
            <a:r>
              <a:rPr spc="-5" dirty="0">
                <a:latin typeface="Arial"/>
                <a:cs typeface="Arial"/>
              </a:rPr>
              <a:t>ekseriye genç volkanik </a:t>
            </a:r>
            <a:r>
              <a:rPr spc="-15" dirty="0">
                <a:latin typeface="Arial"/>
                <a:cs typeface="Arial"/>
              </a:rPr>
              <a:t>kayalardır. </a:t>
            </a:r>
            <a:r>
              <a:rPr spc="-30" dirty="0">
                <a:latin typeface="Arial"/>
                <a:cs typeface="Arial"/>
              </a:rPr>
              <a:t>Yapay </a:t>
            </a:r>
            <a:r>
              <a:rPr spc="-15" dirty="0">
                <a:latin typeface="Arial"/>
                <a:cs typeface="Arial"/>
              </a:rPr>
              <a:t>puzolanlar, </a:t>
            </a:r>
            <a:r>
              <a:rPr dirty="0">
                <a:latin typeface="Arial"/>
                <a:cs typeface="Arial"/>
              </a:rPr>
              <a:t>kömürlü </a:t>
            </a:r>
            <a:r>
              <a:rPr spc="-5" dirty="0">
                <a:latin typeface="Arial"/>
                <a:cs typeface="Arial"/>
              </a:rPr>
              <a:t>güç  santralleri tarafından üretilen kül</a:t>
            </a:r>
            <a:r>
              <a:rPr spc="-25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içermektedir.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35475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12604</TotalTime>
  <Words>445</Words>
  <Application>Microsoft Office PowerPoint</Application>
  <PresentationFormat>Ekran Gösterisi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MS PGothic</vt:lpstr>
      <vt:lpstr>Arial</vt:lpstr>
      <vt:lpstr>Calibri</vt:lpstr>
      <vt:lpstr>Carlito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Çimento</vt:lpstr>
      <vt:lpstr>Çimento</vt:lpstr>
      <vt:lpstr>Çimento</vt:lpstr>
      <vt:lpstr>Çimento</vt:lpstr>
      <vt:lpstr>Çimento</vt:lpstr>
      <vt:lpstr>Çimento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tasinmaz</cp:lastModifiedBy>
  <cp:revision>817</cp:revision>
  <cp:lastPrinted>2016-10-24T07:53:35Z</cp:lastPrinted>
  <dcterms:created xsi:type="dcterms:W3CDTF">2016-09-18T09:35:24Z</dcterms:created>
  <dcterms:modified xsi:type="dcterms:W3CDTF">2020-02-28T09:14:19Z</dcterms:modified>
</cp:coreProperties>
</file>