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3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92" r:id="rId20"/>
    <p:sldId id="280" r:id="rId21"/>
    <p:sldId id="281" r:id="rId22"/>
    <p:sldId id="283" r:id="rId23"/>
    <p:sldId id="284" r:id="rId24"/>
    <p:sldId id="285" r:id="rId25"/>
    <p:sldId id="286" r:id="rId26"/>
    <p:sldId id="287" r:id="rId27"/>
    <p:sldId id="290" r:id="rId28"/>
    <p:sldId id="29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09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00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122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4064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56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1183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566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206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42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68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98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99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66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84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7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25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33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50FEDFE-7535-45CF-96CF-DAF9EC3A073D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AF193-4D7D-4229-A95B-BAA121C4C9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261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798061" y="1882054"/>
            <a:ext cx="7143750" cy="2214562"/>
          </a:xfrm>
        </p:spPr>
        <p:txBody>
          <a:bodyPr/>
          <a:lstStyle/>
          <a:p>
            <a:pPr algn="l" eaLnBrk="1" hangingPunct="1"/>
            <a:r>
              <a:rPr lang="tr-TR" altLang="tr-TR" sz="4000" dirty="0" smtClean="0">
                <a:solidFill>
                  <a:schemeClr val="tx1"/>
                </a:solidFill>
              </a:rPr>
              <a:t>Değerlendirme</a:t>
            </a:r>
            <a:br>
              <a:rPr lang="tr-TR" altLang="tr-TR" sz="4000" dirty="0" smtClean="0">
                <a:solidFill>
                  <a:schemeClr val="tx1"/>
                </a:solidFill>
              </a:rPr>
            </a:br>
            <a:r>
              <a:rPr lang="tr-TR" altLang="tr-TR" sz="4000" dirty="0">
                <a:solidFill>
                  <a:schemeClr val="tx1"/>
                </a:solidFill>
              </a:rPr>
              <a:t/>
            </a:r>
            <a:br>
              <a:rPr lang="tr-TR" altLang="tr-TR" sz="4000" dirty="0">
                <a:solidFill>
                  <a:schemeClr val="tx1"/>
                </a:solidFill>
              </a:rPr>
            </a:br>
            <a:r>
              <a:rPr lang="tr-TR" altLang="tr-TR" sz="1000" dirty="0"/>
              <a:t/>
            </a:r>
            <a:br>
              <a:rPr lang="tr-TR" altLang="tr-TR" sz="1000" dirty="0"/>
            </a:br>
            <a:endParaRPr lang="es-ES" altLang="tr-TR" sz="4000" b="1" dirty="0">
              <a:solidFill>
                <a:srgbClr val="006666"/>
              </a:solidFill>
            </a:endParaRPr>
          </a:p>
        </p:txBody>
      </p:sp>
      <p:pic>
        <p:nvPicPr>
          <p:cNvPr id="35842" name="Picture 2" descr="math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702" y="2989335"/>
            <a:ext cx="2705100" cy="248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91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800"/>
              <a:t>Matematik dersi için yapılan değerlendirme ve veri toplama işlemleri</a:t>
            </a:r>
            <a:endParaRPr lang="tr-TR" altLang="tr-TR" smtClean="0"/>
          </a:p>
        </p:txBody>
      </p:sp>
      <p:sp>
        <p:nvSpPr>
          <p:cNvPr id="1638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altLang="tr-TR"/>
              <a:t>Aile-öğretmen görüşmesi</a:t>
            </a:r>
          </a:p>
          <a:p>
            <a:pPr lvl="1"/>
            <a:r>
              <a:rPr lang="tr-TR" altLang="tr-TR"/>
              <a:t>Kayıt incelemesi</a:t>
            </a:r>
          </a:p>
          <a:p>
            <a:pPr lvl="1"/>
            <a:r>
              <a:rPr lang="tr-TR" altLang="tr-TR"/>
              <a:t>İş örneği analizi</a:t>
            </a:r>
          </a:p>
          <a:p>
            <a:pPr lvl="1"/>
            <a:r>
              <a:rPr lang="tr-TR" altLang="tr-TR"/>
              <a:t>Gözlem</a:t>
            </a:r>
          </a:p>
          <a:p>
            <a:pPr lvl="1"/>
            <a:r>
              <a:rPr lang="tr-TR" altLang="tr-TR"/>
              <a:t>Formal matematik testleri</a:t>
            </a:r>
          </a:p>
          <a:p>
            <a:pPr lvl="1"/>
            <a:r>
              <a:rPr lang="tr-TR" altLang="tr-TR"/>
              <a:t>Ölçüt bağımlı testler</a:t>
            </a:r>
          </a:p>
          <a:p>
            <a:pPr lvl="1"/>
            <a:r>
              <a:rPr lang="tr-TR" altLang="tr-TR"/>
              <a:t>Müfredata dayalı değerlendirme</a:t>
            </a:r>
          </a:p>
          <a:p>
            <a:pPr lvl="1"/>
            <a:r>
              <a:rPr lang="tr-TR" altLang="tr-TR"/>
              <a:t>Hata analizleri</a:t>
            </a:r>
          </a:p>
          <a:p>
            <a:pPr lvl="1"/>
            <a:r>
              <a:rPr lang="tr-TR" altLang="tr-TR"/>
              <a:t>Sözel matematik görüşmesi</a:t>
            </a:r>
          </a:p>
          <a:p>
            <a:pPr lvl="1"/>
            <a:endParaRPr lang="tr-TR" altLang="tr-TR" smtClean="0"/>
          </a:p>
          <a:p>
            <a:pPr lvl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8731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Aile-öğretmen görüşmesi</a:t>
            </a:r>
          </a:p>
        </p:txBody>
      </p:sp>
      <p:sp>
        <p:nvSpPr>
          <p:cNvPr id="1741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Öğretmen ve aileden öğrenci ile ilgili bilgi almak için yapılır. Görüşme formu hazırlanır</a:t>
            </a:r>
          </a:p>
          <a:p>
            <a:pPr lvl="1"/>
            <a:r>
              <a:rPr lang="tr-TR" altLang="tr-TR"/>
              <a:t>Geçmiş zaman matematik yaşantısı</a:t>
            </a:r>
          </a:p>
          <a:p>
            <a:pPr lvl="1"/>
            <a:r>
              <a:rPr lang="tr-TR" altLang="tr-TR"/>
              <a:t>Matematikte güçlü ve zayıf yönleri</a:t>
            </a:r>
          </a:p>
          <a:p>
            <a:pPr lvl="1"/>
            <a:r>
              <a:rPr lang="tr-TR" altLang="tr-TR"/>
              <a:t>Ödev  ve sınıf çalışmalarında öğrencinin davranışları</a:t>
            </a:r>
          </a:p>
          <a:p>
            <a:pPr lvl="1"/>
            <a:r>
              <a:rPr lang="tr-TR" altLang="tr-TR"/>
              <a:t>Öğrencinin matematik dersine yönelik tutumları</a:t>
            </a:r>
          </a:p>
          <a:p>
            <a:pPr lvl="1"/>
            <a:r>
              <a:rPr lang="tr-TR" altLang="tr-TR"/>
              <a:t>En çok faydalandığı öğretim yöntemleri</a:t>
            </a:r>
          </a:p>
          <a:p>
            <a:pPr lvl="1"/>
            <a:endParaRPr lang="tr-TR" altLang="tr-TR" smtClean="0"/>
          </a:p>
          <a:p>
            <a:pPr lvl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6379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Kayıt incelenmesi</a:t>
            </a:r>
          </a:p>
        </p:txBody>
      </p:sp>
      <p:sp>
        <p:nvSpPr>
          <p:cNvPr id="1843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Öğrencinin matematik performansına etki edebilecek tıbbi-akademik kayıtları incelenir.</a:t>
            </a:r>
          </a:p>
          <a:p>
            <a:endParaRPr lang="tr-TR" altLang="tr-TR" smtClean="0"/>
          </a:p>
          <a:p>
            <a:r>
              <a:rPr lang="tr-TR" altLang="tr-TR" smtClean="0"/>
              <a:t>Öğrenci eski dosyaları, test sonuçları, notları, raporlar ve okul bilgileri 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3118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İş örneği analizleri</a:t>
            </a:r>
          </a:p>
        </p:txBody>
      </p:sp>
      <p:sp>
        <p:nvSpPr>
          <p:cNvPr id="194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Öğrencinin ortaya koyduğu ürünler incelenir.</a:t>
            </a:r>
          </a:p>
          <a:p>
            <a:pPr lvl="1"/>
            <a:r>
              <a:rPr lang="tr-TR" altLang="tr-TR" dirty="0" smtClean="0"/>
              <a:t>Sınıfta yapılan ödevler</a:t>
            </a:r>
          </a:p>
          <a:p>
            <a:pPr lvl="1"/>
            <a:r>
              <a:rPr lang="tr-TR" altLang="tr-TR" dirty="0" smtClean="0"/>
              <a:t>Tahtada yapılan işler</a:t>
            </a:r>
          </a:p>
          <a:p>
            <a:pPr lvl="1"/>
            <a:r>
              <a:rPr lang="tr-TR" altLang="tr-TR" dirty="0" smtClean="0"/>
              <a:t>Çalışma kağıtları</a:t>
            </a:r>
          </a:p>
          <a:p>
            <a:pPr lvl="2"/>
            <a:r>
              <a:rPr lang="tr-TR" altLang="tr-TR" dirty="0" smtClean="0"/>
              <a:t>İşlem yapma sırasındaki öğrenci performansını gösteren iş örnekleridir. </a:t>
            </a:r>
          </a:p>
        </p:txBody>
      </p:sp>
    </p:spTree>
    <p:extLst>
      <p:ext uri="{BB962C8B-B14F-4D97-AF65-F5344CB8AC3E}">
        <p14:creationId xmlns:p14="http://schemas.microsoft.com/office/powerpoint/2010/main" val="25098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Gözlem</a:t>
            </a:r>
          </a:p>
        </p:txBody>
      </p:sp>
      <p:sp>
        <p:nvSpPr>
          <p:cNvPr id="2048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Öğrencinin derste problem üzerine bireysel ya da grupla çalışırken ya da dersi izlerken gözlenmesidir.</a:t>
            </a:r>
          </a:p>
          <a:p>
            <a:endParaRPr lang="tr-TR" altLang="tr-TR" dirty="0" smtClean="0"/>
          </a:p>
          <a:p>
            <a:pPr lvl="1"/>
            <a:r>
              <a:rPr lang="tr-TR" altLang="tr-TR" dirty="0" smtClean="0"/>
              <a:t>Derse katılım düzeyi, bağımsız çalışma yeterliliği, işbirliği ile çalışma yeterliliği, </a:t>
            </a:r>
            <a:r>
              <a:rPr lang="tr-TR" altLang="tr-TR" dirty="0" smtClean="0"/>
              <a:t>kullandığı </a:t>
            </a:r>
            <a:r>
              <a:rPr lang="tr-TR" altLang="tr-TR" dirty="0" smtClean="0"/>
              <a:t>problem çözme yöntemleri, problem davranışları vb. hakkında bilgi verir.</a:t>
            </a:r>
          </a:p>
        </p:txBody>
      </p:sp>
    </p:spTree>
    <p:extLst>
      <p:ext uri="{BB962C8B-B14F-4D97-AF65-F5344CB8AC3E}">
        <p14:creationId xmlns:p14="http://schemas.microsoft.com/office/powerpoint/2010/main" val="12444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Formal matematik testleri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dirty="0" smtClean="0"/>
              <a:t>	Öğrencilere bazı öğretim kademelerinde yılda bir kere grup olarak uygulanan testlerdir.</a:t>
            </a:r>
          </a:p>
          <a:p>
            <a:pPr marL="0" indent="0">
              <a:buNone/>
              <a:defRPr/>
            </a:pPr>
            <a:r>
              <a:rPr lang="tr-TR" dirty="0"/>
              <a:t>	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Norma dayalı standart bir bilgi verir.</a:t>
            </a:r>
          </a:p>
          <a:p>
            <a:pPr>
              <a:defRPr/>
            </a:pPr>
            <a:r>
              <a:rPr lang="tr-TR" dirty="0" smtClean="0"/>
              <a:t>Genellikle çoktan seçmelidir.</a:t>
            </a:r>
          </a:p>
          <a:p>
            <a:pPr>
              <a:defRPr/>
            </a:pPr>
            <a:r>
              <a:rPr lang="tr-TR" dirty="0" smtClean="0"/>
              <a:t>Öğrenci performansı standart ya da yüzdelik bir puanla verilir </a:t>
            </a:r>
          </a:p>
          <a:p>
            <a:pPr marL="0" indent="0">
              <a:buNone/>
              <a:defRPr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0058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Müfredata dayalı değerlendirme</a:t>
            </a:r>
          </a:p>
        </p:txBody>
      </p:sp>
      <p:sp>
        <p:nvSpPr>
          <p:cNvPr id="2253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Öğrencinin içinde bulunduğu </a:t>
            </a:r>
            <a:r>
              <a:rPr lang="tr-TR" altLang="tr-TR" dirty="0" err="1" smtClean="0"/>
              <a:t>öğretimsel</a:t>
            </a:r>
            <a:r>
              <a:rPr lang="tr-TR" altLang="tr-TR" dirty="0" smtClean="0"/>
              <a:t> müfredatta gösterdiği performansın ortaya konulması hedeflenir.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Bu değerlendirme testleri öğretim programı geliştirilmesi ve değerlendirilmesinde kullanılır. </a:t>
            </a:r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50321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Müfredata dayalı değerlendirme</a:t>
            </a:r>
          </a:p>
        </p:txBody>
      </p:sp>
      <p:sp>
        <p:nvSpPr>
          <p:cNvPr id="2355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Bu değerlendirme ile elde edilen bilgiler öğrencinin </a:t>
            </a:r>
          </a:p>
          <a:p>
            <a:pPr lvl="1"/>
            <a:r>
              <a:rPr lang="tr-TR" altLang="tr-TR" smtClean="0"/>
              <a:t>hangi sınıf düzeyi müfredat ile eğitim alacağını, </a:t>
            </a:r>
          </a:p>
          <a:p>
            <a:pPr lvl="1"/>
            <a:r>
              <a:rPr lang="tr-TR" altLang="tr-TR" smtClean="0"/>
              <a:t>müfredatın hangi amaçlarında sorun yaşadığını, </a:t>
            </a:r>
          </a:p>
          <a:p>
            <a:pPr lvl="1"/>
            <a:r>
              <a:rPr lang="tr-TR" altLang="tr-TR" smtClean="0"/>
              <a:t>öğretim yöntemlerinin etkililiğini </a:t>
            </a:r>
          </a:p>
          <a:p>
            <a:pPr lvl="1"/>
            <a:r>
              <a:rPr lang="tr-TR" altLang="tr-TR" smtClean="0"/>
              <a:t>Hedeflerin kazanılıp kazanılmadığına ilişkin bilgi verir.</a:t>
            </a:r>
          </a:p>
        </p:txBody>
      </p:sp>
    </p:spTree>
    <p:extLst>
      <p:ext uri="{BB962C8B-B14F-4D97-AF65-F5344CB8AC3E}">
        <p14:creationId xmlns:p14="http://schemas.microsoft.com/office/powerpoint/2010/main" val="167869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Ölçüt bağımlı  işlemler</a:t>
            </a:r>
          </a:p>
        </p:txBody>
      </p:sp>
      <p:sp>
        <p:nvSpPr>
          <p:cNvPr id="2457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Öğrencinin müfredatın belirli bir amacında belirli bir ölçüt baz alınarak değerlendirilmesidir. </a:t>
            </a:r>
          </a:p>
          <a:p>
            <a:endParaRPr lang="tr-TR" altLang="tr-TR" dirty="0"/>
          </a:p>
          <a:p>
            <a:r>
              <a:rPr lang="tr-TR" altLang="tr-TR" dirty="0"/>
              <a:t>Öğrencinin sahip olduğu matematik becerileri-işlemleri kavramları belirlenir.</a:t>
            </a:r>
          </a:p>
          <a:p>
            <a:endParaRPr lang="tr-TR" altLang="tr-TR" dirty="0"/>
          </a:p>
          <a:p>
            <a:r>
              <a:rPr lang="tr-TR" altLang="tr-TR" dirty="0"/>
              <a:t>Bir matematik </a:t>
            </a:r>
            <a:r>
              <a:rPr lang="tr-TR" altLang="tr-TR" dirty="0" smtClean="0"/>
              <a:t>işlemine, beceriye </a:t>
            </a:r>
            <a:r>
              <a:rPr lang="tr-TR" altLang="tr-TR" dirty="0"/>
              <a:t>ve </a:t>
            </a:r>
            <a:r>
              <a:rPr lang="tr-TR" altLang="tr-TR" dirty="0" smtClean="0"/>
              <a:t>kavramına </a:t>
            </a:r>
            <a:r>
              <a:rPr lang="tr-TR" altLang="tr-TR" dirty="0"/>
              <a:t>ne kadar sahip olduğu belirlenir. </a:t>
            </a:r>
          </a:p>
        </p:txBody>
      </p:sp>
    </p:spTree>
    <p:extLst>
      <p:ext uri="{BB962C8B-B14F-4D97-AF65-F5344CB8AC3E}">
        <p14:creationId xmlns:p14="http://schemas.microsoft.com/office/powerpoint/2010/main" val="271907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873" y="1853249"/>
            <a:ext cx="6719454" cy="461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01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altLang="tr-TR" dirty="0" smtClean="0"/>
              <a:t>Matematik Öğretimi Süreci</a:t>
            </a:r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Matematiksel Değerlendirme</a:t>
            </a:r>
          </a:p>
          <a:p>
            <a:pPr lvl="1"/>
            <a:r>
              <a:rPr lang="tr-TR" altLang="tr-TR" dirty="0" smtClean="0"/>
              <a:t>Müfredatın neresinde (Kaba değerlendirme aracı, Ölçüt bağımlı işlemler, </a:t>
            </a:r>
            <a:r>
              <a:rPr lang="tr-TR" altLang="tr-TR" dirty="0" err="1" smtClean="0"/>
              <a:t>portfolyo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vb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Amaç alma </a:t>
            </a:r>
          </a:p>
          <a:p>
            <a:pPr lvl="1"/>
            <a:r>
              <a:rPr lang="tr-TR" altLang="tr-TR" dirty="0" smtClean="0"/>
              <a:t>UDA, KDA, ÖA</a:t>
            </a:r>
          </a:p>
          <a:p>
            <a:r>
              <a:rPr lang="tr-TR" altLang="tr-TR" dirty="0" smtClean="0"/>
              <a:t>Öğretim yöntemi belirleme ve öğretim yapma</a:t>
            </a:r>
          </a:p>
          <a:p>
            <a:r>
              <a:rPr lang="tr-TR" altLang="tr-TR" dirty="0" smtClean="0"/>
              <a:t>Değerlendirme</a:t>
            </a:r>
          </a:p>
        </p:txBody>
      </p:sp>
    </p:spTree>
    <p:extLst>
      <p:ext uri="{BB962C8B-B14F-4D97-AF65-F5344CB8AC3E}">
        <p14:creationId xmlns:p14="http://schemas.microsoft.com/office/powerpoint/2010/main" val="70326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2560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Matematik dersinde en sık kullanılan değerlendirme yöntemlerinden biri hata analizidir.</a:t>
            </a:r>
          </a:p>
          <a:p>
            <a:endParaRPr lang="tr-TR" altLang="tr-TR"/>
          </a:p>
          <a:p>
            <a:r>
              <a:rPr lang="tr-TR" altLang="tr-TR"/>
              <a:t>Sistematik yapılan hatalar ile rastlantısal yapılan hataları birbirinden ayırmak  gerekir.</a:t>
            </a:r>
          </a:p>
          <a:p>
            <a:endParaRPr lang="tr-TR" altLang="tr-TR"/>
          </a:p>
          <a:p>
            <a:r>
              <a:rPr lang="tr-TR" altLang="tr-TR"/>
              <a:t>Sistematik hatalar öğrencinin belirli bir işlem ile ilgili yanlış bilgi ya da süreç kullandığını gösterir.</a:t>
            </a:r>
          </a:p>
        </p:txBody>
      </p:sp>
    </p:spTree>
    <p:extLst>
      <p:ext uri="{BB962C8B-B14F-4D97-AF65-F5344CB8AC3E}">
        <p14:creationId xmlns:p14="http://schemas.microsoft.com/office/powerpoint/2010/main" val="36499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2662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Hata analizi yapılırken önce öğrencinin incelenen işlem ile ilgili iş örnekleri toplanır.</a:t>
            </a:r>
          </a:p>
          <a:p>
            <a:endParaRPr lang="tr-TR" altLang="tr-TR" dirty="0" smtClean="0"/>
          </a:p>
          <a:p>
            <a:pPr lvl="1"/>
            <a:r>
              <a:rPr lang="tr-TR" altLang="tr-TR" dirty="0" smtClean="0"/>
              <a:t>Örnekler toplanır</a:t>
            </a:r>
          </a:p>
          <a:p>
            <a:pPr lvl="1"/>
            <a:r>
              <a:rPr lang="tr-TR" altLang="tr-TR" dirty="0" smtClean="0"/>
              <a:t>Hatalı olanlar incelenir ve örüntüsü olup olmadığı belirlenir.</a:t>
            </a:r>
          </a:p>
          <a:p>
            <a:pPr marL="914400" lvl="1" indent="-514350">
              <a:buFontTx/>
              <a:buAutoNum type="arabicPeriod"/>
            </a:pPr>
            <a:r>
              <a:rPr lang="tr-TR" altLang="tr-TR" dirty="0"/>
              <a:t>Hatanın türü belirlenir</a:t>
            </a:r>
          </a:p>
          <a:p>
            <a:pPr marL="914400" lvl="1" indent="-514350">
              <a:buFontTx/>
              <a:buAutoNum type="arabicPeriod"/>
            </a:pPr>
            <a:r>
              <a:rPr lang="tr-TR" altLang="tr-TR" dirty="0"/>
              <a:t>Hatanın nedenleri belirlenir.</a:t>
            </a:r>
          </a:p>
          <a:p>
            <a:pPr lvl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6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2867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Yapılan hata türleri dört grupta ele alınabilir.</a:t>
            </a:r>
          </a:p>
          <a:p>
            <a:pPr marL="971550" lvl="1" indent="-514350">
              <a:buFontTx/>
              <a:buAutoNum type="arabicPeriod"/>
            </a:pPr>
            <a:r>
              <a:rPr lang="tr-TR" altLang="tr-TR" dirty="0" smtClean="0"/>
              <a:t>Yanlış işlem kullanma: bir işlem yaparken farklı işlem yapma, çıkarma yerine toplam yapmak gibi.</a:t>
            </a:r>
          </a:p>
          <a:p>
            <a:pPr marL="971550" lvl="1" indent="-514350">
              <a:buFontTx/>
              <a:buAutoNum type="arabicPeriod"/>
            </a:pPr>
            <a:r>
              <a:rPr lang="tr-TR" altLang="tr-TR" dirty="0" smtClean="0"/>
              <a:t>Temel işlemleri anlamakta yetersizlik: bir sayıyı diğer bir sayıya ekleme, azaltmada , katı almada hata yapması.</a:t>
            </a:r>
          </a:p>
        </p:txBody>
      </p:sp>
    </p:spTree>
    <p:extLst>
      <p:ext uri="{BB962C8B-B14F-4D97-AF65-F5344CB8AC3E}">
        <p14:creationId xmlns:p14="http://schemas.microsoft.com/office/powerpoint/2010/main" val="84504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2969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altLang="tr-TR" dirty="0" smtClean="0"/>
              <a:t>Eksik Algoritma: İşlemi yaparken birbirini takip eden adımları yerine getirememe, örneğin </a:t>
            </a:r>
            <a:r>
              <a:rPr lang="tr-TR" altLang="tr-TR" dirty="0" err="1" smtClean="0"/>
              <a:t>eldeyi</a:t>
            </a:r>
            <a:r>
              <a:rPr lang="tr-TR" altLang="tr-TR" dirty="0" smtClean="0"/>
              <a:t> taşıyamama, onluk bozamama</a:t>
            </a:r>
          </a:p>
          <a:p>
            <a:pPr lvl="1"/>
            <a:endParaRPr lang="tr-TR" altLang="tr-TR" dirty="0" smtClean="0"/>
          </a:p>
          <a:p>
            <a:pPr lvl="1"/>
            <a:r>
              <a:rPr lang="tr-TR" altLang="tr-TR" dirty="0" smtClean="0"/>
              <a:t>Rastgele hatalar: belirli bir örüntüsü olmayan hatalar. </a:t>
            </a:r>
          </a:p>
        </p:txBody>
      </p:sp>
    </p:spTree>
    <p:extLst>
      <p:ext uri="{BB962C8B-B14F-4D97-AF65-F5344CB8AC3E}">
        <p14:creationId xmlns:p14="http://schemas.microsoft.com/office/powerpoint/2010/main" val="85710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3072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Hata analizi yapılarak hata </a:t>
            </a:r>
            <a:r>
              <a:rPr lang="tr-TR" altLang="tr-TR" dirty="0" smtClean="0"/>
              <a:t>türü </a:t>
            </a:r>
            <a:r>
              <a:rPr lang="tr-TR" altLang="tr-TR" dirty="0" smtClean="0"/>
              <a:t>belirlenemediyse öğrenci ile sözel matematik görüşmesi yapılır.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Hatanın nedeni belirli değilse görev analizi yapılır ve işlem basamakları incelenir.</a:t>
            </a:r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15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Hata analizi</a:t>
            </a:r>
          </a:p>
        </p:txBody>
      </p:sp>
      <p:sp>
        <p:nvSpPr>
          <p:cNvPr id="317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Problem çözme ile ilişkili hata incelemesinde öğrencinin okuduğunu anlama ve okuma becerileri de incelenir.</a:t>
            </a:r>
          </a:p>
          <a:p>
            <a:endParaRPr lang="tr-TR" altLang="tr-TR" smtClean="0"/>
          </a:p>
          <a:p>
            <a:r>
              <a:rPr lang="tr-TR" altLang="tr-TR" smtClean="0"/>
              <a:t>Anahtar kelimeleri anlama ve sözcük dağarcığı incelenir.</a:t>
            </a:r>
          </a:p>
        </p:txBody>
      </p:sp>
    </p:spTree>
    <p:extLst>
      <p:ext uri="{BB962C8B-B14F-4D97-AF65-F5344CB8AC3E}">
        <p14:creationId xmlns:p14="http://schemas.microsoft.com/office/powerpoint/2010/main" val="421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Sözel matematik görüşmesi</a:t>
            </a:r>
          </a:p>
        </p:txBody>
      </p:sp>
      <p:sp>
        <p:nvSpPr>
          <p:cNvPr id="327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Öğrencinin bir işlemi yaparken kullandığı yöntemler, süreç ve stratejiler belirlenmeye çalışılır.</a:t>
            </a:r>
          </a:p>
          <a:p>
            <a:r>
              <a:rPr lang="tr-TR" altLang="tr-TR" dirty="0"/>
              <a:t>Hataların belirlenmesinin ardından öğrenciye incelenmek istenen işlemle ilgili soru verilir.</a:t>
            </a:r>
          </a:p>
          <a:p>
            <a:endParaRPr lang="tr-TR" altLang="tr-TR" dirty="0"/>
          </a:p>
          <a:p>
            <a:r>
              <a:rPr lang="tr-TR" altLang="tr-TR" dirty="0"/>
              <a:t>Öğrencinin ne yaptığını anlatarak soruyu çözmesi istenir. </a:t>
            </a:r>
          </a:p>
          <a:p>
            <a:endParaRPr lang="tr-TR" altLang="tr-TR" dirty="0"/>
          </a:p>
          <a:p>
            <a:r>
              <a:rPr lang="tr-TR" altLang="tr-TR" dirty="0"/>
              <a:t>Öğrencinin anlatmaması durumunda öğretmen neden böyle çözdüğünü </a:t>
            </a:r>
            <a:r>
              <a:rPr lang="tr-TR" altLang="tr-TR" dirty="0" smtClean="0"/>
              <a:t>sorar</a:t>
            </a:r>
          </a:p>
          <a:p>
            <a:r>
              <a:rPr lang="tr-TR" altLang="tr-TR" dirty="0"/>
              <a:t>Uygulama süresince öğrenciye soruyu çözmesi için yardım edilmez.</a:t>
            </a:r>
          </a:p>
          <a:p>
            <a:endParaRPr lang="tr-TR" altLang="tr-TR" dirty="0"/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2342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Görev analizi</a:t>
            </a:r>
          </a:p>
        </p:txBody>
      </p:sp>
      <p:sp>
        <p:nvSpPr>
          <p:cNvPr id="3584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Görev analizi belirli bir işlem veya becerinin sırasını belirlemek için yapılır. 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Karmaşık işlem ve beceriler basamaklarına ayrılır. </a:t>
            </a:r>
          </a:p>
          <a:p>
            <a:endParaRPr lang="tr-TR" altLang="tr-TR" dirty="0"/>
          </a:p>
          <a:p>
            <a:r>
              <a:rPr lang="tr-TR" altLang="tr-TR" dirty="0" smtClean="0"/>
              <a:t>ÖRNEK: toplama işleminde basamakların alt alta toplanıp toplanmadığı</a:t>
            </a:r>
          </a:p>
          <a:p>
            <a:r>
              <a:rPr lang="tr-TR" altLang="tr-TR" dirty="0" err="1" smtClean="0"/>
              <a:t>Eldenin</a:t>
            </a:r>
            <a:r>
              <a:rPr lang="tr-TR" altLang="tr-TR" dirty="0" smtClean="0"/>
              <a:t> diğer basamağa aktarılıp aktarılamadığı vb.</a:t>
            </a:r>
          </a:p>
        </p:txBody>
      </p:sp>
    </p:spTree>
    <p:extLst>
      <p:ext uri="{BB962C8B-B14F-4D97-AF65-F5344CB8AC3E}">
        <p14:creationId xmlns:p14="http://schemas.microsoft.com/office/powerpoint/2010/main" val="1341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Öğrenci dosyası inceleme</a:t>
            </a:r>
          </a:p>
        </p:txBody>
      </p:sp>
      <p:sp>
        <p:nvSpPr>
          <p:cNvPr id="3789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Öğrencinin belirli bir süre içinde matematik dersine ilişkin yaptığı tüm çalışmaların dosyalanmasıdır. </a:t>
            </a:r>
          </a:p>
          <a:p>
            <a:endParaRPr lang="tr-TR" altLang="tr-TR" smtClean="0"/>
          </a:p>
          <a:p>
            <a:r>
              <a:rPr lang="tr-TR" altLang="tr-TR" smtClean="0"/>
              <a:t>Hem öğrencinin ilerlemeleri, hataları hakkında hem de öğretmenin çalışmaları hakkında bilgi verir.</a:t>
            </a:r>
          </a:p>
        </p:txBody>
      </p:sp>
    </p:spTree>
    <p:extLst>
      <p:ext uri="{BB962C8B-B14F-4D97-AF65-F5344CB8AC3E}">
        <p14:creationId xmlns:p14="http://schemas.microsoft.com/office/powerpoint/2010/main" val="35804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Matematiksel değerlendirme</a:t>
            </a:r>
          </a:p>
        </p:txBody>
      </p:sp>
      <p:sp>
        <p:nvSpPr>
          <p:cNvPr id="71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Matematik öğretimi okul öncesi dönemden lise yıllarına kadar sürer.</a:t>
            </a:r>
          </a:p>
          <a:p>
            <a:endParaRPr lang="tr-TR" altLang="tr-TR" smtClean="0"/>
          </a:p>
          <a:p>
            <a:r>
              <a:rPr lang="tr-TR" altLang="tr-TR" smtClean="0"/>
              <a:t>Öğrenilen her bir beceri bir sonrakinin öncülüdür.</a:t>
            </a:r>
          </a:p>
          <a:p>
            <a:endParaRPr lang="tr-TR" altLang="tr-TR" smtClean="0"/>
          </a:p>
          <a:p>
            <a:r>
              <a:rPr lang="tr-TR" altLang="tr-TR" smtClean="0"/>
              <a:t>Alt seviye bir çok kavram, işlem ve beceri kazanılmadan üst düzey işlem-beceri ve kavramlar kazanılamaz</a:t>
            </a:r>
          </a:p>
        </p:txBody>
      </p:sp>
    </p:spTree>
    <p:extLst>
      <p:ext uri="{BB962C8B-B14F-4D97-AF65-F5344CB8AC3E}">
        <p14:creationId xmlns:p14="http://schemas.microsoft.com/office/powerpoint/2010/main" val="237583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Matematiksel Değerlendirme nedir?</a:t>
            </a:r>
          </a:p>
        </p:txBody>
      </p:sp>
      <p:sp>
        <p:nvSpPr>
          <p:cNvPr id="819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Bir öğrencinin matematik bilgisi, matematiği kullanma becerisi, matematiğe eğilimi hakkında veri toplama </a:t>
            </a:r>
            <a:r>
              <a:rPr lang="tr-TR" altLang="tr-TR" dirty="0"/>
              <a:t>v</a:t>
            </a:r>
            <a:r>
              <a:rPr lang="tr-TR" altLang="tr-TR" dirty="0" smtClean="0"/>
              <a:t>e bu verilerden çeşitli çıkarımlarda bulunma ve amaçlar çıkarma sürecidir. </a:t>
            </a:r>
          </a:p>
          <a:p>
            <a:pPr marL="0" indent="0">
              <a:buNone/>
            </a:pPr>
            <a:endParaRPr lang="tr-TR" altLang="tr-TR" dirty="0" smtClean="0"/>
          </a:p>
          <a:p>
            <a:r>
              <a:rPr lang="tr-TR" altLang="tr-TR" dirty="0"/>
              <a:t>Matematik dersinde değerlendirme öğretimin ayrılmaz bir parçasıdır ve öğretimin olduğu her oturumda yapılmalıdır.  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95130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>
          <a:xfrm>
            <a:off x="2135188" y="457200"/>
            <a:ext cx="8229600" cy="1143000"/>
          </a:xfrm>
        </p:spPr>
        <p:txBody>
          <a:bodyPr/>
          <a:lstStyle/>
          <a:p>
            <a:r>
              <a:rPr lang="tr-TR" altLang="tr-TR" smtClean="0"/>
              <a:t>Neden değerlendirme yapılır?</a:t>
            </a:r>
          </a:p>
        </p:txBody>
      </p:sp>
      <p:sp>
        <p:nvSpPr>
          <p:cNvPr id="1024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tr-TR" altLang="tr-TR" dirty="0" smtClean="0"/>
              <a:t>Öğrenci gelişimini izlemek</a:t>
            </a:r>
          </a:p>
          <a:p>
            <a:pPr marL="914400" lvl="1" indent="-514350"/>
            <a:r>
              <a:rPr lang="tr-TR" altLang="tr-TR" dirty="0" smtClean="0"/>
              <a:t>Değerlendirme, öğretmen ve öğrencilere dersin kazanımları ve UDA </a:t>
            </a:r>
            <a:r>
              <a:rPr lang="tr-TR" altLang="tr-TR" dirty="0" err="1" smtClean="0"/>
              <a:t>lara</a:t>
            </a:r>
            <a:r>
              <a:rPr lang="tr-TR" altLang="tr-TR" dirty="0" smtClean="0"/>
              <a:t> ilişkin öğrenci gelişimine yönelik sürekli dönüt verir</a:t>
            </a:r>
          </a:p>
          <a:p>
            <a:pPr marL="514350" indent="-514350">
              <a:buFontTx/>
              <a:buAutoNum type="arabicPeriod"/>
            </a:pPr>
            <a:r>
              <a:rPr lang="tr-TR" altLang="tr-TR" dirty="0" smtClean="0"/>
              <a:t>Öğretim için karar almak</a:t>
            </a:r>
          </a:p>
          <a:p>
            <a:pPr marL="514350" indent="-514350">
              <a:buFontTx/>
              <a:buAutoNum type="arabicPeriod"/>
            </a:pPr>
            <a:r>
              <a:rPr lang="tr-TR" altLang="tr-TR" dirty="0" smtClean="0"/>
              <a:t>Öğrenci başarısını değerlendirmek</a:t>
            </a:r>
          </a:p>
          <a:p>
            <a:pPr marL="514350" indent="-514350">
              <a:buFontTx/>
              <a:buAutoNum type="arabicPeriod"/>
            </a:pPr>
            <a:r>
              <a:rPr lang="tr-TR" altLang="tr-TR" dirty="0" smtClean="0"/>
              <a:t>Programları değerlendirmek </a:t>
            </a:r>
          </a:p>
        </p:txBody>
      </p:sp>
    </p:spTree>
    <p:extLst>
      <p:ext uri="{BB962C8B-B14F-4D97-AF65-F5344CB8AC3E}">
        <p14:creationId xmlns:p14="http://schemas.microsoft.com/office/powerpoint/2010/main" val="3323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Matematiksel değerlendirme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Matematik alanı hedef kazanımları öğretim kademesi ilerledikçe karmaşık hale gelir.</a:t>
            </a:r>
          </a:p>
          <a:p>
            <a:pPr marL="457200" lvl="1" indent="0">
              <a:buNone/>
              <a:defRPr/>
            </a:pPr>
            <a:endParaRPr lang="tr-TR" dirty="0"/>
          </a:p>
          <a:p>
            <a:pPr lvl="1">
              <a:defRPr/>
            </a:pPr>
            <a:r>
              <a:rPr lang="tr-TR" dirty="0" smtClean="0"/>
              <a:t>MATEMATİKSEL EDİNİM VE ÖĞRETİMDEKİ HİYERARŞİ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2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Değerlendirme </a:t>
            </a:r>
          </a:p>
        </p:txBody>
      </p:sp>
      <p:sp>
        <p:nvSpPr>
          <p:cNvPr id="1229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Matematiksel edinim ve öğretimdeki hiyerarşi değerlendirme planı geliştirirken önemlidir. </a:t>
            </a:r>
          </a:p>
          <a:p>
            <a:r>
              <a:rPr lang="tr-TR" altLang="tr-TR" smtClean="0"/>
              <a:t>Matematik müfredatı belirli bir sıra ve yapı içerisinde oluşur. </a:t>
            </a:r>
          </a:p>
          <a:p>
            <a:r>
              <a:rPr lang="tr-TR" altLang="tr-TR" smtClean="0"/>
              <a:t>Kavram ve beceriler öğretilirken temel ve somut becerilerden daha karmaşık ve soyut becerilere doğru bir sıra izlenir. </a:t>
            </a:r>
          </a:p>
        </p:txBody>
      </p:sp>
    </p:spTree>
    <p:extLst>
      <p:ext uri="{BB962C8B-B14F-4D97-AF65-F5344CB8AC3E}">
        <p14:creationId xmlns:p14="http://schemas.microsoft.com/office/powerpoint/2010/main" val="371301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Değerlendirme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Matematik kavram ve becerilerinin değerlendirilmesinde genelden özele doğru bir sıra izlenir.</a:t>
            </a:r>
          </a:p>
          <a:p>
            <a:pPr>
              <a:defRPr/>
            </a:pPr>
            <a:r>
              <a:rPr lang="tr-TR" dirty="0" smtClean="0"/>
              <a:t>Değerlendirmeye genel matematik becerilerinin değerlendirilmesi ile başlanır</a:t>
            </a:r>
          </a:p>
          <a:p>
            <a:pPr>
              <a:defRPr/>
            </a:pPr>
            <a:endParaRPr lang="tr-TR" dirty="0"/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47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Matematik becerilerinin hiyerarşisi ve değerlendirme</a:t>
            </a:r>
          </a:p>
        </p:txBody>
      </p:sp>
      <p:sp>
        <p:nvSpPr>
          <p:cNvPr id="1536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 smtClean="0"/>
              <a:t>Yeni programla birlikte aşağıdaki öğrenme alanlarının değerlendirmesine yer verilir.</a:t>
            </a:r>
          </a:p>
          <a:p>
            <a:pPr lvl="1"/>
            <a:r>
              <a:rPr lang="tr-TR" altLang="tr-TR" dirty="0" smtClean="0"/>
              <a:t>Matematiğe hazırlık</a:t>
            </a:r>
          </a:p>
          <a:p>
            <a:pPr lvl="1"/>
            <a:r>
              <a:rPr lang="tr-TR" altLang="tr-TR" dirty="0" smtClean="0"/>
              <a:t>Ritmik sayma</a:t>
            </a:r>
          </a:p>
          <a:p>
            <a:pPr lvl="1"/>
            <a:r>
              <a:rPr lang="tr-TR" altLang="tr-TR" dirty="0" smtClean="0"/>
              <a:t>Doğal sayılar</a:t>
            </a:r>
          </a:p>
          <a:p>
            <a:pPr lvl="1"/>
            <a:r>
              <a:rPr lang="tr-TR" altLang="tr-TR" dirty="0" smtClean="0"/>
              <a:t>Dört işlem</a:t>
            </a:r>
          </a:p>
          <a:p>
            <a:pPr lvl="1"/>
            <a:r>
              <a:rPr lang="tr-TR" altLang="tr-TR" dirty="0" smtClean="0"/>
              <a:t>Ölçme</a:t>
            </a:r>
          </a:p>
          <a:p>
            <a:pPr lvl="1"/>
            <a:r>
              <a:rPr lang="tr-TR" altLang="tr-TR" dirty="0" smtClean="0"/>
              <a:t>Örüntü</a:t>
            </a:r>
          </a:p>
          <a:p>
            <a:pPr lvl="1"/>
            <a:r>
              <a:rPr lang="tr-TR" altLang="tr-TR" dirty="0" smtClean="0"/>
              <a:t>Veri Analizi</a:t>
            </a:r>
          </a:p>
          <a:p>
            <a:pPr lvl="1"/>
            <a:r>
              <a:rPr lang="tr-TR" altLang="tr-TR" dirty="0" smtClean="0"/>
              <a:t>Geometri</a:t>
            </a:r>
          </a:p>
        </p:txBody>
      </p:sp>
    </p:spTree>
    <p:extLst>
      <p:ext uri="{BB962C8B-B14F-4D97-AF65-F5344CB8AC3E}">
        <p14:creationId xmlns:p14="http://schemas.microsoft.com/office/powerpoint/2010/main" val="51989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831</Words>
  <Application>Microsoft Office PowerPoint</Application>
  <PresentationFormat>Geniş ekran</PresentationFormat>
  <Paragraphs>147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Century Gothic</vt:lpstr>
      <vt:lpstr>Wingdings 3</vt:lpstr>
      <vt:lpstr>İyon</vt:lpstr>
      <vt:lpstr>Değerlendirme   </vt:lpstr>
      <vt:lpstr>Matematik Öğretimi Süreci</vt:lpstr>
      <vt:lpstr>Matematiksel değerlendirme</vt:lpstr>
      <vt:lpstr>Matematiksel Değerlendirme nedir?</vt:lpstr>
      <vt:lpstr>Neden değerlendirme yapılır?</vt:lpstr>
      <vt:lpstr>Matematiksel değerlendirme</vt:lpstr>
      <vt:lpstr>Değerlendirme </vt:lpstr>
      <vt:lpstr>Değerlendirme </vt:lpstr>
      <vt:lpstr>Matematik becerilerinin hiyerarşisi ve değerlendirme</vt:lpstr>
      <vt:lpstr>Matematik dersi için yapılan değerlendirme ve veri toplama işlemleri</vt:lpstr>
      <vt:lpstr>Aile-öğretmen görüşmesi</vt:lpstr>
      <vt:lpstr>Kayıt incelenmesi</vt:lpstr>
      <vt:lpstr>İş örneği analizleri</vt:lpstr>
      <vt:lpstr>Gözlem</vt:lpstr>
      <vt:lpstr>Formal matematik testleri</vt:lpstr>
      <vt:lpstr>Müfredata dayalı değerlendirme</vt:lpstr>
      <vt:lpstr>Müfredata dayalı değerlendirme</vt:lpstr>
      <vt:lpstr>Ölçüt bağımlı  işlemler</vt:lpstr>
      <vt:lpstr>PowerPoint Sunusu</vt:lpstr>
      <vt:lpstr>Hata analizi</vt:lpstr>
      <vt:lpstr>Hata analizi</vt:lpstr>
      <vt:lpstr>Hata analizi</vt:lpstr>
      <vt:lpstr>Hata analizi</vt:lpstr>
      <vt:lpstr>Hata analizi</vt:lpstr>
      <vt:lpstr>Hata analizi</vt:lpstr>
      <vt:lpstr>Sözel matematik görüşmesi</vt:lpstr>
      <vt:lpstr>Görev analizi</vt:lpstr>
      <vt:lpstr>Öğrenci dosyası inceleme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resat alatli</dc:creator>
  <cp:lastModifiedBy>resat alatli</cp:lastModifiedBy>
  <cp:revision>10</cp:revision>
  <dcterms:created xsi:type="dcterms:W3CDTF">2018-09-24T07:09:13Z</dcterms:created>
  <dcterms:modified xsi:type="dcterms:W3CDTF">2019-09-19T07:47:52Z</dcterms:modified>
</cp:coreProperties>
</file>