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129"/>
    <p:restoredTop sz="94674"/>
  </p:normalViewPr>
  <p:slideViewPr>
    <p:cSldViewPr snapToGrid="0" snapToObjects="1">
      <p:cViewPr varScale="1">
        <p:scale>
          <a:sx n="122" d="100"/>
          <a:sy n="122" d="100"/>
        </p:scale>
        <p:origin x="57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tıklayın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Ana metin stillerini düzenlemek için tıklayın</a:t>
            </a:r>
          </a:p>
        </p:txBody>
      </p:sp>
      <p:sp>
        <p:nvSpPr>
          <p:cNvPr id="3" name="Date Placeholder 2"/>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Ana metin stillerini düzenlemek için tıklayın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tıklayın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tıklayın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idx="1"/>
          </p:nvPr>
        </p:nvSpPr>
        <p:spPr/>
        <p:txBody>
          <a:bodyPr anchor="ct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tıklayın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tıklayın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tıklayın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tıklayın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9/24/18</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f"/><Relationship Id="rId3" Type="http://schemas.openxmlformats.org/officeDocument/2006/relationships/image" Target="../media/image2.tif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Sağlık bilimleri fakültesi</a:t>
            </a:r>
            <a:endParaRPr lang="tr-TR" dirty="0"/>
          </a:p>
        </p:txBody>
      </p:sp>
      <p:sp>
        <p:nvSpPr>
          <p:cNvPr id="3" name="Alt Konu Başlığı 2"/>
          <p:cNvSpPr>
            <a:spLocks noGrp="1"/>
          </p:cNvSpPr>
          <p:nvPr>
            <p:ph type="subTitle" idx="1"/>
          </p:nvPr>
        </p:nvSpPr>
        <p:spPr/>
        <p:txBody>
          <a:bodyPr/>
          <a:lstStyle/>
          <a:p>
            <a:r>
              <a:rPr lang="tr-TR" dirty="0" smtClean="0"/>
              <a:t>Sağlık Hukuku</a:t>
            </a:r>
            <a:endParaRPr lang="tr-TR" dirty="0"/>
          </a:p>
        </p:txBody>
      </p:sp>
      <p:pic>
        <p:nvPicPr>
          <p:cNvPr id="5" name="Resim 4"/>
          <p:cNvPicPr>
            <a:picLocks noChangeAspect="1"/>
          </p:cNvPicPr>
          <p:nvPr/>
        </p:nvPicPr>
        <p:blipFill>
          <a:blip r:embed="rId2"/>
          <a:stretch>
            <a:fillRect/>
          </a:stretch>
        </p:blipFill>
        <p:spPr>
          <a:xfrm>
            <a:off x="684212" y="313560"/>
            <a:ext cx="2081671" cy="2081671"/>
          </a:xfrm>
          <a:prstGeom prst="rect">
            <a:avLst/>
          </a:prstGeom>
        </p:spPr>
      </p:pic>
      <p:pic>
        <p:nvPicPr>
          <p:cNvPr id="6" name="Resim 5"/>
          <p:cNvPicPr>
            <a:picLocks noChangeAspect="1"/>
          </p:cNvPicPr>
          <p:nvPr/>
        </p:nvPicPr>
        <p:blipFill>
          <a:blip r:embed="rId3"/>
          <a:stretch>
            <a:fillRect/>
          </a:stretch>
        </p:blipFill>
        <p:spPr>
          <a:xfrm>
            <a:off x="4939785" y="313560"/>
            <a:ext cx="2145227" cy="2081277"/>
          </a:xfrm>
          <a:prstGeom prst="rect">
            <a:avLst/>
          </a:prstGeom>
        </p:spPr>
      </p:pic>
    </p:spTree>
    <p:extLst>
      <p:ext uri="{BB962C8B-B14F-4D97-AF65-F5344CB8AC3E}">
        <p14:creationId xmlns:p14="http://schemas.microsoft.com/office/powerpoint/2010/main" val="11306634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95762" y="503912"/>
            <a:ext cx="8534400" cy="1507067"/>
          </a:xfrm>
        </p:spPr>
        <p:txBody>
          <a:bodyPr/>
          <a:lstStyle/>
          <a:p>
            <a:r>
              <a:rPr lang="tr-TR" dirty="0"/>
              <a:t>Hastanın Öncelik Sırasının Belirlenmesini İsteme Hakkı</a:t>
            </a:r>
            <a:endParaRPr lang="tr-TR" dirty="0"/>
          </a:p>
        </p:txBody>
      </p:sp>
      <p:sp>
        <p:nvSpPr>
          <p:cNvPr id="3" name="İçerik Yer Tutucusu 2"/>
          <p:cNvSpPr>
            <a:spLocks noGrp="1"/>
          </p:cNvSpPr>
          <p:nvPr>
            <p:ph idx="1"/>
          </p:nvPr>
        </p:nvSpPr>
        <p:spPr>
          <a:xfrm>
            <a:off x="621150" y="2293883"/>
            <a:ext cx="8534400" cy="3615267"/>
          </a:xfrm>
        </p:spPr>
        <p:txBody>
          <a:bodyPr/>
          <a:lstStyle/>
          <a:p>
            <a:r>
              <a:rPr lang="tr-TR" dirty="0"/>
              <a:t>Bu hak, hastaya Hasta Hakları Yönetmeliğinin 10 maddesiyle verilmiştir:</a:t>
            </a:r>
          </a:p>
          <a:p>
            <a:pPr marL="0" indent="0">
              <a:buNone/>
            </a:pPr>
            <a:r>
              <a:rPr lang="tr-TR" i="1" dirty="0"/>
              <a:t>“Sağlık kuruluşunun hizmet verme imkanlarının yetersiz veya sınırlı olması sebebiyle sağlık hizmeti talebi zamanında karşılanamayan hallerde, hastanın, öncelik hakkının tıbbi kriterlere dayalı ve objektif olarak belirlenmesini istemek hakkı vardır.</a:t>
            </a:r>
          </a:p>
          <a:p>
            <a:pPr marL="0" indent="0">
              <a:buNone/>
            </a:pPr>
            <a:r>
              <a:rPr lang="tr-TR" i="1" dirty="0"/>
              <a:t>Acil ve adli </a:t>
            </a:r>
            <a:r>
              <a:rPr lang="tr-TR" i="1" dirty="0" err="1"/>
              <a:t>vak'alar</a:t>
            </a:r>
            <a:r>
              <a:rPr lang="tr-TR" i="1" dirty="0"/>
              <a:t> ile yaşlılar ve özürlüler hakkında öncelik sırasının belirlenmesinde ilgili mevzuat hükümleri uygulanır.”</a:t>
            </a:r>
            <a:endParaRPr lang="tr-TR" i="1" dirty="0"/>
          </a:p>
        </p:txBody>
      </p:sp>
    </p:spTree>
    <p:extLst>
      <p:ext uri="{BB962C8B-B14F-4D97-AF65-F5344CB8AC3E}">
        <p14:creationId xmlns:p14="http://schemas.microsoft.com/office/powerpoint/2010/main" val="1863680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73472"/>
            <a:ext cx="8534400" cy="1507067"/>
          </a:xfrm>
        </p:spPr>
        <p:txBody>
          <a:bodyPr/>
          <a:lstStyle/>
          <a:p>
            <a:r>
              <a:rPr lang="tr-TR" dirty="0" err="1" smtClean="0"/>
              <a:t>Vı</a:t>
            </a:r>
            <a:r>
              <a:rPr lang="tr-TR" dirty="0" smtClean="0"/>
              <a:t>. </a:t>
            </a:r>
            <a:r>
              <a:rPr lang="tr-TR" dirty="0" smtClean="0"/>
              <a:t>bölüm</a:t>
            </a:r>
            <a:endParaRPr lang="tr-TR" dirty="0"/>
          </a:p>
        </p:txBody>
      </p:sp>
      <p:sp>
        <p:nvSpPr>
          <p:cNvPr id="3" name="İçerik Yer Tutucusu 2"/>
          <p:cNvSpPr>
            <a:spLocks noGrp="1"/>
          </p:cNvSpPr>
          <p:nvPr>
            <p:ph idx="1"/>
          </p:nvPr>
        </p:nvSpPr>
        <p:spPr>
          <a:xfrm>
            <a:off x="684212" y="2562101"/>
            <a:ext cx="8534400" cy="3615267"/>
          </a:xfr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tr-TR" sz="3200" dirty="0" smtClean="0"/>
              <a:t>HASTA HAKLARI - 1</a:t>
            </a:r>
            <a:endParaRPr lang="tr-TR" sz="3200" dirty="0"/>
          </a:p>
        </p:txBody>
      </p:sp>
    </p:spTree>
    <p:extLst>
      <p:ext uri="{BB962C8B-B14F-4D97-AF65-F5344CB8AC3E}">
        <p14:creationId xmlns:p14="http://schemas.microsoft.com/office/powerpoint/2010/main" val="2125917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19186"/>
            <a:ext cx="8534400" cy="1507067"/>
          </a:xfrm>
        </p:spPr>
        <p:txBody>
          <a:bodyPr/>
          <a:lstStyle/>
          <a:p>
            <a:r>
              <a:rPr lang="tr-TR" dirty="0" smtClean="0"/>
              <a:t>HASTA HAKLARI YÖNETMELİĞİNDE HASTALARA TANINAN HAKLAR - 1</a:t>
            </a:r>
            <a:endParaRPr lang="tr-TR" dirty="0"/>
          </a:p>
        </p:txBody>
      </p:sp>
      <p:sp>
        <p:nvSpPr>
          <p:cNvPr id="3" name="İçerik Yer Tutucusu 2"/>
          <p:cNvSpPr>
            <a:spLocks noGrp="1"/>
          </p:cNvSpPr>
          <p:nvPr>
            <p:ph idx="1"/>
          </p:nvPr>
        </p:nvSpPr>
        <p:spPr>
          <a:xfrm>
            <a:off x="684212" y="2402633"/>
            <a:ext cx="8534400" cy="3615267"/>
          </a:xfrm>
        </p:spPr>
        <p:txBody>
          <a:bodyPr>
            <a:normAutofit/>
          </a:bodyPr>
          <a:lstStyle/>
          <a:p>
            <a:r>
              <a:rPr lang="tr-TR" dirty="0"/>
              <a:t>1 Ağustos 1998 tarih ve 23420 sayılı Resmi Gazetede yayımlanan Hasta Hakları Yönetmeliğinin ikinci, üçüncü ve yedinci bölümünde hasta haklarına yer </a:t>
            </a:r>
            <a:r>
              <a:rPr lang="tr-TR" dirty="0" smtClean="0"/>
              <a:t>verilmiştir. Bunlar</a:t>
            </a:r>
            <a:r>
              <a:rPr lang="tr-TR" dirty="0"/>
              <a:t>:</a:t>
            </a:r>
          </a:p>
          <a:p>
            <a:pPr lvl="1"/>
            <a:r>
              <a:rPr lang="tr-TR" dirty="0"/>
              <a:t>Adalet ve hakkaniyete uygun olarak faydalanma hakkı (yönetmelik 6. madde), </a:t>
            </a:r>
          </a:p>
          <a:p>
            <a:pPr lvl="1"/>
            <a:r>
              <a:rPr lang="tr-TR" dirty="0"/>
              <a:t>Bilgi isteme hakkı (yönetmelik 7. madde), </a:t>
            </a:r>
          </a:p>
          <a:p>
            <a:pPr lvl="1"/>
            <a:r>
              <a:rPr lang="tr-TR" dirty="0"/>
              <a:t>Sağlık kuruluşunu seçme ve değiştirme hakkı (yönetmelik 8. madde), </a:t>
            </a:r>
          </a:p>
          <a:p>
            <a:pPr lvl="1"/>
            <a:r>
              <a:rPr lang="tr-TR" dirty="0"/>
              <a:t>Personeli tanıma, seçme ve değiştirme hakkı(yönetmelik 9. madde), </a:t>
            </a:r>
          </a:p>
          <a:p>
            <a:pPr lvl="1"/>
            <a:r>
              <a:rPr lang="tr-TR" dirty="0"/>
              <a:t>Öncelik sırasının belirlenmesini isteme hakkı (yönetmelik 10. madde,) </a:t>
            </a:r>
          </a:p>
        </p:txBody>
      </p:sp>
    </p:spTree>
    <p:extLst>
      <p:ext uri="{BB962C8B-B14F-4D97-AF65-F5344CB8AC3E}">
        <p14:creationId xmlns:p14="http://schemas.microsoft.com/office/powerpoint/2010/main" val="755095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366139"/>
            <a:ext cx="8534400" cy="1507067"/>
          </a:xfrm>
        </p:spPr>
        <p:txBody>
          <a:bodyPr/>
          <a:lstStyle/>
          <a:p>
            <a:r>
              <a:rPr lang="tr-TR" dirty="0"/>
              <a:t>HASTA HAKLARI YÖNETMELİĞİNDE HASTALARA TANINAN HAKLAR - </a:t>
            </a:r>
            <a:r>
              <a:rPr lang="tr-TR" dirty="0" smtClean="0"/>
              <a:t>2</a:t>
            </a:r>
            <a:endParaRPr lang="tr-TR" dirty="0"/>
          </a:p>
        </p:txBody>
      </p:sp>
      <p:sp>
        <p:nvSpPr>
          <p:cNvPr id="3" name="İçerik Yer Tutucusu 2"/>
          <p:cNvSpPr>
            <a:spLocks noGrp="1"/>
          </p:cNvSpPr>
          <p:nvPr>
            <p:ph idx="1"/>
          </p:nvPr>
        </p:nvSpPr>
        <p:spPr>
          <a:xfrm>
            <a:off x="684212" y="2216021"/>
            <a:ext cx="8534400" cy="3615267"/>
          </a:xfrm>
        </p:spPr>
        <p:txBody>
          <a:bodyPr>
            <a:normAutofit fontScale="85000" lnSpcReduction="20000"/>
          </a:bodyPr>
          <a:lstStyle/>
          <a:p>
            <a:pPr lvl="0"/>
            <a:r>
              <a:rPr lang="tr-TR" dirty="0"/>
              <a:t>Tıbbi gereklere uygun teşhis, tedavi ve bakım hakkı (yönetmelik 11. madde), </a:t>
            </a:r>
          </a:p>
          <a:p>
            <a:pPr lvl="0"/>
            <a:r>
              <a:rPr lang="tr-TR" dirty="0"/>
              <a:t>Tıbbi özen gösterilmesini isteme hakkı (yönetmelik 14. madde),</a:t>
            </a:r>
          </a:p>
          <a:p>
            <a:pPr lvl="0"/>
            <a:r>
              <a:rPr lang="tr-TR" dirty="0"/>
              <a:t>Gizlilik (yönetmelik 21. madde ), </a:t>
            </a:r>
          </a:p>
          <a:p>
            <a:pPr lvl="0"/>
            <a:r>
              <a:rPr lang="tr-TR" dirty="0"/>
              <a:t>Güvenliğin Sağlanması Hakkı(yönetmelik 37. madde),</a:t>
            </a:r>
          </a:p>
          <a:p>
            <a:pPr lvl="0"/>
            <a:r>
              <a:rPr lang="tr-TR" dirty="0"/>
              <a:t>Dini vecibeleri yerine getirebilme ve dini hizmetlerden faydalanma hakkı (yönetmelik 38. madde),</a:t>
            </a:r>
          </a:p>
          <a:p>
            <a:pPr lvl="0"/>
            <a:r>
              <a:rPr lang="tr-TR" dirty="0"/>
              <a:t>İnsani değerlere saygı gösterilmesi ve ziyaret (yönetmelik 39. madde),</a:t>
            </a:r>
          </a:p>
          <a:p>
            <a:pPr lvl="0"/>
            <a:r>
              <a:rPr lang="tr-TR" dirty="0"/>
              <a:t>Refakatçi bulundurulması(yönetmelik 40. madde) ,</a:t>
            </a:r>
          </a:p>
          <a:p>
            <a:pPr lvl="0"/>
            <a:r>
              <a:rPr lang="tr-TR" dirty="0"/>
              <a:t>Müracaat, şikâyet ve Dava Hakkı(yönetmelik 42. madde),</a:t>
            </a:r>
          </a:p>
          <a:p>
            <a:r>
              <a:rPr lang="tr-TR" dirty="0"/>
              <a:t>Ayrıca Yönetmelikte Hastanın rızasına önemli ölçüde yer verilmiştir. Ancak hastanın rıza hakkı ileride, hekimin rıza alma yükümlülüğü çerçevesinde incelenecektir. </a:t>
            </a:r>
          </a:p>
        </p:txBody>
      </p:sp>
    </p:spTree>
    <p:extLst>
      <p:ext uri="{BB962C8B-B14F-4D97-AF65-F5344CB8AC3E}">
        <p14:creationId xmlns:p14="http://schemas.microsoft.com/office/powerpoint/2010/main" val="2041322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59297" y="344540"/>
            <a:ext cx="8534400" cy="1507067"/>
          </a:xfrm>
        </p:spPr>
        <p:txBody>
          <a:bodyPr>
            <a:normAutofit fontScale="90000"/>
          </a:bodyPr>
          <a:lstStyle/>
          <a:p>
            <a:pPr lvl="0"/>
            <a:r>
              <a:rPr lang="tr-TR" dirty="0"/>
              <a:t>Hastanın Sağlık Hizmetlerinden Adalet ve Hakkaniyete Uygun Olarak Faydalanma Hakkı</a:t>
            </a:r>
            <a:br>
              <a:rPr lang="tr-TR" dirty="0"/>
            </a:br>
            <a:endParaRPr lang="tr-TR" dirty="0"/>
          </a:p>
        </p:txBody>
      </p:sp>
      <p:sp>
        <p:nvSpPr>
          <p:cNvPr id="3" name="İçerik Yer Tutucusu 2"/>
          <p:cNvSpPr>
            <a:spLocks noGrp="1"/>
          </p:cNvSpPr>
          <p:nvPr>
            <p:ph idx="1"/>
          </p:nvPr>
        </p:nvSpPr>
        <p:spPr>
          <a:xfrm>
            <a:off x="684212" y="2141376"/>
            <a:ext cx="8534400" cy="3615267"/>
          </a:xfrm>
        </p:spPr>
        <p:txBody>
          <a:bodyPr>
            <a:normAutofit fontScale="62500" lnSpcReduction="20000"/>
          </a:bodyPr>
          <a:lstStyle/>
          <a:p>
            <a:r>
              <a:rPr lang="tr-TR" dirty="0"/>
              <a:t>Hasta Hakları Yönetmeliğinin “Adalet ve Hakkaniyete Uygun Olarak Faydalanma Hakkı” başlıklı 6. maddesi şöyledir:</a:t>
            </a:r>
          </a:p>
          <a:p>
            <a:r>
              <a:rPr lang="tr-TR" i="1" dirty="0"/>
              <a:t>“Hasta, adalet ve hakkaniyet ilkeleri çerçevesinde sağlıklı yaşamanın teşvik edilmesine yönelik faaliyetler ve koruyucu sağlık hizmetleri de dahil olmak üzere, sağlık hizmetlerinden ihtiyaçlarına uygun olarak faydalanma hakkına sahiptir. Bu hak, sağlık hizmeti veren bütün kurum ve kuruluşlar ile sağlık hizmetinde görev alan personelin adalet ve hakkaniyet ilkelerine uygun hizmet verme yükümlülüklerini de içerir.”</a:t>
            </a:r>
            <a:endParaRPr lang="tr-TR" dirty="0"/>
          </a:p>
          <a:p>
            <a:r>
              <a:rPr lang="tr-TR" dirty="0"/>
              <a:t>Adalet ve hakkaniyet kavramları, hukukun genel ilkelerindendir. Adalet ve Hakkaniyete uygun olarak hizmet alma hakları, insan olmanın doğasında vardır ve doğal haklar teorisi çerçevesinde yer alır. </a:t>
            </a:r>
          </a:p>
          <a:p>
            <a:r>
              <a:rPr lang="tr-TR" dirty="0"/>
              <a:t>Bu hak, ayrıca Tıbbi Deontoloji Nizamnamesinin 2. maddesinin 2. fıkrasında da şöyle vurgulanmaktadır:</a:t>
            </a:r>
          </a:p>
          <a:p>
            <a:r>
              <a:rPr lang="tr-TR" i="1" dirty="0"/>
              <a:t>“Tabip ve diş tabibi; hastanın cinsiyeti, ırkı, milliyeti, dini ve mezhebi, </a:t>
            </a:r>
            <a:r>
              <a:rPr lang="tr-TR" i="1" dirty="0" err="1"/>
              <a:t>ahlâki</a:t>
            </a:r>
            <a:r>
              <a:rPr lang="tr-TR" i="1" dirty="0"/>
              <a:t> düşünceleri, karakter ve şahsiyeti, içtimai seviyesi, mevkii ve siyasi kanaati ne olursa olsun, muayene ve tedavi hususunda azami dikkat ve ihtimamı göstermekle mükelleftir.”</a:t>
            </a:r>
            <a:endParaRPr lang="tr-TR" dirty="0"/>
          </a:p>
          <a:p>
            <a:r>
              <a:rPr lang="tr-TR" dirty="0"/>
              <a:t>Söz konusu hak, Bali Bildirgesinin 1.maddesinin a bendinde de ele alınmış olup,</a:t>
            </a:r>
          </a:p>
          <a:p>
            <a:r>
              <a:rPr lang="tr-TR" i="1" dirty="0"/>
              <a:t>“Her insan ayırımcılık yapılmaksızın yeterli tıbbi bakım görme hakkına sahiptir.”</a:t>
            </a:r>
            <a:r>
              <a:rPr lang="tr-TR" dirty="0"/>
              <a:t> </a:t>
            </a:r>
          </a:p>
        </p:txBody>
      </p:sp>
    </p:spTree>
    <p:extLst>
      <p:ext uri="{BB962C8B-B14F-4D97-AF65-F5344CB8AC3E}">
        <p14:creationId xmlns:p14="http://schemas.microsoft.com/office/powerpoint/2010/main" val="1193824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19185"/>
            <a:ext cx="8534400" cy="1507067"/>
          </a:xfrm>
        </p:spPr>
        <p:txBody>
          <a:bodyPr>
            <a:normAutofit/>
          </a:bodyPr>
          <a:lstStyle/>
          <a:p>
            <a:pPr lvl="0"/>
            <a:r>
              <a:rPr lang="tr-TR" dirty="0"/>
              <a:t>Hastanın Sağlık Kuruluşunu Seçme ve Değiştirme </a:t>
            </a:r>
            <a:r>
              <a:rPr lang="tr-TR" dirty="0" smtClean="0"/>
              <a:t>Hakkı - 1</a:t>
            </a:r>
            <a:endParaRPr lang="tr-TR" dirty="0"/>
          </a:p>
        </p:txBody>
      </p:sp>
      <p:sp>
        <p:nvSpPr>
          <p:cNvPr id="3" name="İçerik Yer Tutucusu 2"/>
          <p:cNvSpPr>
            <a:spLocks noGrp="1"/>
          </p:cNvSpPr>
          <p:nvPr>
            <p:ph idx="1"/>
          </p:nvPr>
        </p:nvSpPr>
        <p:spPr>
          <a:xfrm>
            <a:off x="684212" y="2421294"/>
            <a:ext cx="8534400" cy="3615267"/>
          </a:xfrm>
        </p:spPr>
        <p:txBody>
          <a:bodyPr>
            <a:normAutofit fontScale="70000" lnSpcReduction="20000"/>
          </a:bodyPr>
          <a:lstStyle/>
          <a:p>
            <a:r>
              <a:rPr lang="tr-TR" dirty="0"/>
              <a:t>Hasta Hakları Yönetmeliğinin 6. maddesinin hayata geçirilmesi için gerekli bir hak olan sağlık kuruluşunu seçme ve değiştirme hakkı, aynı yönetmeliğin 8. maddesinde şu şekilde hükme bağlanmıştır</a:t>
            </a:r>
            <a:r>
              <a:rPr lang="tr-TR" dirty="0" smtClean="0"/>
              <a:t>:</a:t>
            </a:r>
          </a:p>
          <a:p>
            <a:pPr marL="457200" lvl="1" indent="0">
              <a:buNone/>
            </a:pPr>
            <a:r>
              <a:rPr lang="tr-TR" i="1" dirty="0" smtClean="0"/>
              <a:t>“</a:t>
            </a:r>
            <a:r>
              <a:rPr lang="tr-TR" i="1" dirty="0"/>
              <a:t>Hasta; tabi olduğu mevzuatın öngördüğü usul ve şartlara uyulmak kaydı ile, sağlık kurum ve kuruluşunu seçme ve seçtiği sağlık kuruluşunda verilen sağlık hizmetinden faydalanma hakkına </a:t>
            </a:r>
            <a:r>
              <a:rPr lang="tr-TR" i="1" dirty="0" smtClean="0"/>
              <a:t>sahiptir.</a:t>
            </a:r>
            <a:endParaRPr lang="tr-TR" i="1" dirty="0"/>
          </a:p>
          <a:p>
            <a:pPr marL="457200" lvl="1" indent="0">
              <a:buNone/>
            </a:pPr>
            <a:r>
              <a:rPr lang="tr-TR" i="1" dirty="0" smtClean="0"/>
              <a:t>Mevzuat </a:t>
            </a:r>
            <a:r>
              <a:rPr lang="tr-TR" i="1" dirty="0"/>
              <a:t>ile belirlenmiş sevk sistemine uygun olmak şartı ile hasta sağlık kuruluşunu değiştirebilir. Ancak, kuruluşu değiştirmenin hayati tehlikeye yol açıp açmayacağı ve hastalığının daha da ağırlaşıp ağırlaşmayacağı hususlarında hastanın tabip tarafından aydınlatılması ve hayati tehlike bakımından sağlık kuruluşunun değiştirilmesinde tıbben sakınca görülmemesi esastır.</a:t>
            </a:r>
          </a:p>
          <a:p>
            <a:pPr marL="457200" lvl="1" indent="0">
              <a:buNone/>
            </a:pPr>
            <a:r>
              <a:rPr lang="tr-TR" i="1" dirty="0"/>
              <a:t>Acil </a:t>
            </a:r>
            <a:r>
              <a:rPr lang="tr-TR" i="1" dirty="0" err="1"/>
              <a:t>vak'alar</a:t>
            </a:r>
            <a:r>
              <a:rPr lang="tr-TR" i="1" dirty="0"/>
              <a:t> dışında, herhangi bir sosyal güvenlik kuruluşuna bağlı olup da mevzuatın öngördüğü sevk zincirine uymayanlar aradaki ücret farkını kendileri karşılar.</a:t>
            </a:r>
          </a:p>
          <a:p>
            <a:pPr marL="457200" lvl="1" indent="0">
              <a:buNone/>
            </a:pPr>
            <a:r>
              <a:rPr lang="tr-TR" i="1" dirty="0"/>
              <a:t>Hastanın sağlık kuruluşunda kalmasında tıbben fayda bulunmayan veya bir başka sağlık kuruluşuna nakli gerekli olan hallerde, durum hastaya veya 15 inci maddenin ikinci fıkrasında belirtilen kişilere açıklanır. Nakilden önce, gereken bilgiler nakil talebinde bulunulan veya tıbben uygun görülen sağlık kuruluşuna, sevk eden kuruluş veya mevzuatla belirlenen yetkililerce verilir. Her iki durumda da hizmetin aksamadan ve kesintisiz olarak verilmesi esastır.”</a:t>
            </a:r>
            <a:r>
              <a:rPr lang="tr-TR" i="1" dirty="0"/>
              <a:t> </a:t>
            </a:r>
          </a:p>
        </p:txBody>
      </p:sp>
    </p:spTree>
    <p:extLst>
      <p:ext uri="{BB962C8B-B14F-4D97-AF65-F5344CB8AC3E}">
        <p14:creationId xmlns:p14="http://schemas.microsoft.com/office/powerpoint/2010/main" val="662859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293704"/>
            <a:ext cx="8534400" cy="1507067"/>
          </a:xfrm>
        </p:spPr>
        <p:txBody>
          <a:bodyPr/>
          <a:lstStyle/>
          <a:p>
            <a:r>
              <a:rPr lang="tr-TR" dirty="0"/>
              <a:t>Hastanın Sağlık Kuruluşunu Seçme ve Değiştirme Hakkı - </a:t>
            </a:r>
            <a:r>
              <a:rPr lang="tr-TR" dirty="0" smtClean="0"/>
              <a:t>2</a:t>
            </a:r>
            <a:endParaRPr lang="tr-TR" dirty="0"/>
          </a:p>
        </p:txBody>
      </p:sp>
      <p:sp>
        <p:nvSpPr>
          <p:cNvPr id="3" name="İçerik Yer Tutucusu 2"/>
          <p:cNvSpPr>
            <a:spLocks noGrp="1"/>
          </p:cNvSpPr>
          <p:nvPr>
            <p:ph idx="1"/>
          </p:nvPr>
        </p:nvSpPr>
        <p:spPr>
          <a:xfrm>
            <a:off x="684212" y="2020614"/>
            <a:ext cx="8534400" cy="3615267"/>
          </a:xfrm>
        </p:spPr>
        <p:txBody>
          <a:bodyPr>
            <a:normAutofit fontScale="77500" lnSpcReduction="20000"/>
          </a:bodyPr>
          <a:lstStyle/>
          <a:p>
            <a:r>
              <a:rPr lang="tr-TR" dirty="0"/>
              <a:t>Bu hak, Bali Bildirgesinin 2. maddesinin a bendinde de ele alınmış olup şu şekildedir:</a:t>
            </a:r>
          </a:p>
          <a:p>
            <a:r>
              <a:rPr lang="tr-TR" i="1" dirty="0"/>
              <a:t>“Hasta özel veya devlet sektöründe olmasından bağımsız olarak … hastanesini veya sağlık hizmeti veren kurumları özgürce seçme ve değiştirme hakkına sahiptir.”</a:t>
            </a:r>
            <a:endParaRPr lang="tr-TR" dirty="0"/>
          </a:p>
          <a:p>
            <a:r>
              <a:rPr lang="tr-TR" dirty="0"/>
              <a:t>Hasta Haklarına İlişkin Avrupa Statüsünde bu hak,</a:t>
            </a:r>
          </a:p>
          <a:p>
            <a:r>
              <a:rPr lang="tr-TR" i="1" dirty="0"/>
              <a:t>“Hasta, … hastane seçimi konularında karar verme hakkına sahiptir. Sağlık hizmetleri, bu tedaviyi uygulayacak çeşitli merkezler (sağlık kurumları) ve doktorlar ile alınan sonuçlar hakkında bilgi vererek bu hakkın kullanılabileceğini temin etmelidirler. Bu hakkın kullanımını kısıtlayan tüm engeller kaldırılmalıdır.” </a:t>
            </a:r>
            <a:endParaRPr lang="tr-TR" dirty="0"/>
          </a:p>
          <a:p>
            <a:r>
              <a:rPr lang="tr-TR" dirty="0"/>
              <a:t>şeklinde hükme bağlanmıştır.</a:t>
            </a:r>
          </a:p>
          <a:p>
            <a:r>
              <a:rPr lang="tr-TR" dirty="0"/>
              <a:t>Önemle belirtilmelidir ki, adli muayeneden geçmek üzere hastaneye getirilen kişiler, bu kurumlar önceden veya kolluk kuvvetleri tarafından belirlendiğinden, sağlık kuruluşunu seçme ve değiştirme hakkından yararlanamamaktadır.</a:t>
            </a:r>
            <a:endParaRPr lang="tr-TR" dirty="0"/>
          </a:p>
        </p:txBody>
      </p:sp>
    </p:spTree>
    <p:extLst>
      <p:ext uri="{BB962C8B-B14F-4D97-AF65-F5344CB8AC3E}">
        <p14:creationId xmlns:p14="http://schemas.microsoft.com/office/powerpoint/2010/main" val="108178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74741" y="262173"/>
            <a:ext cx="8534400" cy="1507067"/>
          </a:xfrm>
        </p:spPr>
        <p:txBody>
          <a:bodyPr>
            <a:normAutofit/>
          </a:bodyPr>
          <a:lstStyle/>
          <a:p>
            <a:pPr lvl="0"/>
            <a:r>
              <a:rPr lang="tr-TR" dirty="0"/>
              <a:t>Hastanın Personeli Tanıma Seçme ve Değiştirme </a:t>
            </a:r>
            <a:r>
              <a:rPr lang="tr-TR" dirty="0" smtClean="0"/>
              <a:t>Hakkı</a:t>
            </a:r>
            <a:endParaRPr lang="tr-TR" dirty="0"/>
          </a:p>
        </p:txBody>
      </p:sp>
      <p:sp>
        <p:nvSpPr>
          <p:cNvPr id="3" name="İçerik Yer Tutucusu 2"/>
          <p:cNvSpPr>
            <a:spLocks noGrp="1"/>
          </p:cNvSpPr>
          <p:nvPr>
            <p:ph idx="1"/>
          </p:nvPr>
        </p:nvSpPr>
        <p:spPr>
          <a:xfrm>
            <a:off x="687330" y="2052145"/>
            <a:ext cx="8534400" cy="3615267"/>
          </a:xfrm>
        </p:spPr>
        <p:txBody>
          <a:bodyPr>
            <a:normAutofit fontScale="77500" lnSpcReduction="20000"/>
          </a:bodyPr>
          <a:lstStyle/>
          <a:p>
            <a:r>
              <a:rPr lang="tr-TR" dirty="0"/>
              <a:t>Hekim seçme hakkının</a:t>
            </a:r>
            <a:r>
              <a:rPr lang="tr-TR" b="1" dirty="0"/>
              <a:t> </a:t>
            </a:r>
            <a:r>
              <a:rPr lang="tr-TR" dirty="0"/>
              <a:t>hasta ve hasta yakınlarının, sağlık çalışanını seçmesi ve değiştirmesi, teşhis ve tedavilerinde katılımcı rol oynamaları şeklinde ifade edilmesi mümkündür.</a:t>
            </a:r>
          </a:p>
          <a:p>
            <a:r>
              <a:rPr lang="tr-TR" dirty="0"/>
              <a:t>Hasta Hakları Yönetmeliği’nin 6. maddesinin uygulanabilmesi için gerekli diğer bir hak olan personeli seçme ve değiştirme hakkı, söz konusu yönetmeliğin 9. maddesinde yer almaktadır ve </a:t>
            </a:r>
          </a:p>
          <a:p>
            <a:pPr marL="0" indent="0">
              <a:buNone/>
            </a:pPr>
            <a:r>
              <a:rPr lang="tr-TR" dirty="0"/>
              <a:t>“Hastaya talebi halinde, kendisine sağlık hizmeti verecek veya vermekte olan tabiplerin ve diğer personelin kimlikleri, görev ve unvanları hakkında bilgi verilir.</a:t>
            </a:r>
          </a:p>
          <a:p>
            <a:pPr marL="0" indent="0">
              <a:buNone/>
            </a:pPr>
            <a:r>
              <a:rPr lang="tr-TR" dirty="0"/>
              <a:t>Mevzuat ile belirlenmiş usullere uyulmak şartı ile hastanın, kendisine sağlık hizmeti verecek olan personeli serbestçe seçme, tedavisi ile ilgilenen tabibi değiştirme ve başka tabiplerin konsültasyonunu istemek hakkı vardır.</a:t>
            </a:r>
          </a:p>
          <a:p>
            <a:pPr marL="0" indent="0">
              <a:buNone/>
            </a:pPr>
            <a:r>
              <a:rPr lang="tr-TR" dirty="0"/>
              <a:t>Personeli seçme, tabibi değiştirme ve konsültasyon isteme hakları kullanıldığında, mevzuat ile belirlenen ücret farkı, bu hakları kullanan hasta tarafından karşılanır.”</a:t>
            </a:r>
          </a:p>
          <a:p>
            <a:pPr marL="0" indent="0">
              <a:buNone/>
            </a:pPr>
            <a:r>
              <a:rPr lang="tr-TR" dirty="0"/>
              <a:t>şeklinde ele alınmıştır.</a:t>
            </a:r>
            <a:endParaRPr lang="tr-TR" dirty="0"/>
          </a:p>
        </p:txBody>
      </p:sp>
    </p:spTree>
    <p:extLst>
      <p:ext uri="{BB962C8B-B14F-4D97-AF65-F5344CB8AC3E}">
        <p14:creationId xmlns:p14="http://schemas.microsoft.com/office/powerpoint/2010/main" val="1389405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230642"/>
            <a:ext cx="8534400" cy="1507067"/>
          </a:xfrm>
        </p:spPr>
        <p:txBody>
          <a:bodyPr/>
          <a:lstStyle/>
          <a:p>
            <a:r>
              <a:rPr lang="tr-TR" dirty="0"/>
              <a:t>Hastanın Bilgilenme Hakkı</a:t>
            </a:r>
            <a:endParaRPr lang="tr-TR" dirty="0"/>
          </a:p>
        </p:txBody>
      </p:sp>
      <p:sp>
        <p:nvSpPr>
          <p:cNvPr id="3" name="İçerik Yer Tutucusu 2"/>
          <p:cNvSpPr>
            <a:spLocks noGrp="1"/>
          </p:cNvSpPr>
          <p:nvPr>
            <p:ph idx="1"/>
          </p:nvPr>
        </p:nvSpPr>
        <p:spPr>
          <a:xfrm>
            <a:off x="684212" y="2052145"/>
            <a:ext cx="8534400" cy="3615267"/>
          </a:xfrm>
        </p:spPr>
        <p:txBody>
          <a:bodyPr>
            <a:normAutofit fontScale="85000" lnSpcReduction="10000"/>
          </a:bodyPr>
          <a:lstStyle/>
          <a:p>
            <a:r>
              <a:rPr lang="tr-TR" dirty="0"/>
              <a:t>B</a:t>
            </a:r>
            <a:r>
              <a:rPr lang="tr-TR" dirty="0" smtClean="0"/>
              <a:t>ilgilenme </a:t>
            </a:r>
            <a:r>
              <a:rPr lang="tr-TR" dirty="0"/>
              <a:t>hakkı, Hasta Hakları Yönetmeliği’nin 7. maddesinde hükme bağlanmıştır:</a:t>
            </a:r>
          </a:p>
          <a:p>
            <a:pPr marL="0" indent="0">
              <a:buNone/>
            </a:pPr>
            <a:r>
              <a:rPr lang="tr-TR" i="1" dirty="0"/>
              <a:t>“Hasta, sağlık hizmetlerinden nasıl faydalanabileceği konusunda bilgi isteyebilir. Bu hak, hangi sağlık kuruluşundan hangi şartlara göre faydalanılabileceğini, sağlık kurum ve kuruluşları tarafından verilen her türlü hizmet ve imkanın neler olduğunu ve müracaat edilen kuruluşta verilen sağlık hizmetlerinden faydalanma usulüne öğrenme haklarını da kapsar.</a:t>
            </a:r>
          </a:p>
          <a:p>
            <a:pPr marL="0" indent="0">
              <a:buNone/>
            </a:pPr>
            <a:r>
              <a:rPr lang="tr-TR" i="1" dirty="0"/>
              <a:t>Bütün sağlık kurum ve kuruluşları, hastayı birinci fıkra uyarınca bilgilendirmek için yeterli teknik donanımı haiz birimi oluşturmak; bu birimde, hastaya kesin ve yeterli bilgi verebilecek nitelik ve ehliyete sahip personeli daimi olarak istihdam etmek ve hastanın ihtiyacı olan birimlere kolayca ulaşabilmesini temin etmek üzere, kuruluşun uygun yerlerinde bilgilendirici tabela, broşür ve işaretler bulundurmak gibi tedbirleri almak zorundadırlar.”</a:t>
            </a:r>
            <a:endParaRPr lang="tr-TR" i="1" dirty="0"/>
          </a:p>
        </p:txBody>
      </p:sp>
    </p:spTree>
    <p:extLst>
      <p:ext uri="{BB962C8B-B14F-4D97-AF65-F5344CB8AC3E}">
        <p14:creationId xmlns:p14="http://schemas.microsoft.com/office/powerpoint/2010/main" val="1439158820"/>
      </p:ext>
    </p:extLst>
  </p:cSld>
  <p:clrMapOvr>
    <a:masterClrMapping/>
  </p:clrMapOvr>
</p:sld>
</file>

<file path=ppt/theme/theme1.xml><?xml version="1.0" encoding="utf-8"?>
<a:theme xmlns:a="http://schemas.openxmlformats.org/drawingml/2006/main" name="Dilim">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Dilim</Template>
  <TotalTime>162</TotalTime>
  <Words>1099</Words>
  <Application>Microsoft Macintosh PowerPoint</Application>
  <PresentationFormat>Geniş Ekran</PresentationFormat>
  <Paragraphs>57</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Century Gothic</vt:lpstr>
      <vt:lpstr>Wingdings 3</vt:lpstr>
      <vt:lpstr>Dilim</vt:lpstr>
      <vt:lpstr>Sağlık bilimleri fakültesi</vt:lpstr>
      <vt:lpstr>Vı. bölüm</vt:lpstr>
      <vt:lpstr>HASTA HAKLARI YÖNETMELİĞİNDE HASTALARA TANINAN HAKLAR - 1</vt:lpstr>
      <vt:lpstr>HASTA HAKLARI YÖNETMELİĞİNDE HASTALARA TANINAN HAKLAR - 2</vt:lpstr>
      <vt:lpstr>Hastanın Sağlık Hizmetlerinden Adalet ve Hakkaniyete Uygun Olarak Faydalanma Hakkı </vt:lpstr>
      <vt:lpstr>Hastanın Sağlık Kuruluşunu Seçme ve Değiştirme Hakkı - 1</vt:lpstr>
      <vt:lpstr>Hastanın Sağlık Kuruluşunu Seçme ve Değiştirme Hakkı - 2</vt:lpstr>
      <vt:lpstr>Hastanın Personeli Tanıma Seçme ve Değiştirme Hakkı</vt:lpstr>
      <vt:lpstr>Hastanın Bilgilenme Hakkı</vt:lpstr>
      <vt:lpstr>Hastanın Öncelik Sırasının Belirlenmesini İsteme Hakkı</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Sağlık bilimleri fakültesi</dc:title>
  <dc:creator>Tuğçe ORAL</dc:creator>
  <cp:lastModifiedBy>Tuğçe ORAL</cp:lastModifiedBy>
  <cp:revision>2</cp:revision>
  <dcterms:created xsi:type="dcterms:W3CDTF">2018-09-24T09:08:42Z</dcterms:created>
  <dcterms:modified xsi:type="dcterms:W3CDTF">2018-09-24T11:51:35Z</dcterms:modified>
</cp:coreProperties>
</file>