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6"/>
  </p:notesMasterIdLst>
  <p:handoutMasterIdLst>
    <p:handoutMasterId r:id="rId17"/>
  </p:handoutMasterIdLst>
  <p:sldIdLst>
    <p:sldId id="683" r:id="rId4"/>
    <p:sldId id="672" r:id="rId5"/>
    <p:sldId id="673" r:id="rId6"/>
    <p:sldId id="674" r:id="rId7"/>
    <p:sldId id="675" r:id="rId8"/>
    <p:sldId id="676" r:id="rId9"/>
    <p:sldId id="677" r:id="rId10"/>
    <p:sldId id="678" r:id="rId11"/>
    <p:sldId id="679" r:id="rId12"/>
    <p:sldId id="680" r:id="rId13"/>
    <p:sldId id="681" r:id="rId14"/>
    <p:sldId id="682"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27.02.2020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2/27/2020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2</a:t>
            </a:fld>
            <a:endParaRPr lang="tr-TR" dirty="0"/>
          </a:p>
        </p:txBody>
      </p:sp>
    </p:spTree>
    <p:extLst>
      <p:ext uri="{BB962C8B-B14F-4D97-AF65-F5344CB8AC3E}">
        <p14:creationId xmlns:p14="http://schemas.microsoft.com/office/powerpoint/2010/main" val="19072713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11</a:t>
            </a:fld>
            <a:endParaRPr lang="tr-TR" dirty="0"/>
          </a:p>
        </p:txBody>
      </p:sp>
    </p:spTree>
    <p:extLst>
      <p:ext uri="{BB962C8B-B14F-4D97-AF65-F5344CB8AC3E}">
        <p14:creationId xmlns:p14="http://schemas.microsoft.com/office/powerpoint/2010/main" val="18374755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12</a:t>
            </a:fld>
            <a:endParaRPr lang="tr-TR" dirty="0"/>
          </a:p>
        </p:txBody>
      </p:sp>
    </p:spTree>
    <p:extLst>
      <p:ext uri="{BB962C8B-B14F-4D97-AF65-F5344CB8AC3E}">
        <p14:creationId xmlns:p14="http://schemas.microsoft.com/office/powerpoint/2010/main" val="1507097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3</a:t>
            </a:fld>
            <a:endParaRPr lang="tr-TR" dirty="0"/>
          </a:p>
        </p:txBody>
      </p:sp>
    </p:spTree>
    <p:extLst>
      <p:ext uri="{BB962C8B-B14F-4D97-AF65-F5344CB8AC3E}">
        <p14:creationId xmlns:p14="http://schemas.microsoft.com/office/powerpoint/2010/main" val="8748542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4</a:t>
            </a:fld>
            <a:endParaRPr lang="tr-TR" dirty="0"/>
          </a:p>
        </p:txBody>
      </p:sp>
    </p:spTree>
    <p:extLst>
      <p:ext uri="{BB962C8B-B14F-4D97-AF65-F5344CB8AC3E}">
        <p14:creationId xmlns:p14="http://schemas.microsoft.com/office/powerpoint/2010/main" val="17448854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5</a:t>
            </a:fld>
            <a:endParaRPr lang="tr-TR" dirty="0"/>
          </a:p>
        </p:txBody>
      </p:sp>
    </p:spTree>
    <p:extLst>
      <p:ext uri="{BB962C8B-B14F-4D97-AF65-F5344CB8AC3E}">
        <p14:creationId xmlns:p14="http://schemas.microsoft.com/office/powerpoint/2010/main" val="2515120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6</a:t>
            </a:fld>
            <a:endParaRPr lang="tr-TR" dirty="0"/>
          </a:p>
        </p:txBody>
      </p:sp>
    </p:spTree>
    <p:extLst>
      <p:ext uri="{BB962C8B-B14F-4D97-AF65-F5344CB8AC3E}">
        <p14:creationId xmlns:p14="http://schemas.microsoft.com/office/powerpoint/2010/main" val="2504076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7</a:t>
            </a:fld>
            <a:endParaRPr lang="tr-TR" dirty="0"/>
          </a:p>
        </p:txBody>
      </p:sp>
    </p:spTree>
    <p:extLst>
      <p:ext uri="{BB962C8B-B14F-4D97-AF65-F5344CB8AC3E}">
        <p14:creationId xmlns:p14="http://schemas.microsoft.com/office/powerpoint/2010/main" val="3506360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8</a:t>
            </a:fld>
            <a:endParaRPr lang="tr-TR" dirty="0"/>
          </a:p>
        </p:txBody>
      </p:sp>
    </p:spTree>
    <p:extLst>
      <p:ext uri="{BB962C8B-B14F-4D97-AF65-F5344CB8AC3E}">
        <p14:creationId xmlns:p14="http://schemas.microsoft.com/office/powerpoint/2010/main" val="3044632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9</a:t>
            </a:fld>
            <a:endParaRPr lang="tr-TR" dirty="0"/>
          </a:p>
        </p:txBody>
      </p:sp>
    </p:spTree>
    <p:extLst>
      <p:ext uri="{BB962C8B-B14F-4D97-AF65-F5344CB8AC3E}">
        <p14:creationId xmlns:p14="http://schemas.microsoft.com/office/powerpoint/2010/main" val="12101155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10</a:t>
            </a:fld>
            <a:endParaRPr lang="tr-TR" dirty="0"/>
          </a:p>
        </p:txBody>
      </p:sp>
    </p:spTree>
    <p:extLst>
      <p:ext uri="{BB962C8B-B14F-4D97-AF65-F5344CB8AC3E}">
        <p14:creationId xmlns:p14="http://schemas.microsoft.com/office/powerpoint/2010/main" val="4232092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2/27/2020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2/27/2020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2/27/2020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2/27/2020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2/27/2020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2/27/2020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2/27/2020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2/27/2020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2/27/2020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2/27/2020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2/27/2020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2/27/2020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2/27/2020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2/27/2020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2/27/2020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2/27/2020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2/27/2020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2/27/2020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2/27/2020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2/27/2020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2/27/2020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2/27/2020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2/27/2020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2/27/2020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2/27/2020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GGY489</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GAYRİMENKUL FİNANSMANI</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Dr. Hüseyin YURDAKUL</a:t>
            </a:r>
            <a:endParaRPr lang="tr-TR" sz="1600" b="1"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1796582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DF87793-B5E5-450F-89B7-40199BE38DBA}" type="slidenum">
              <a:rPr lang="tr-TR" smtClean="0"/>
              <a:t>10</a:t>
            </a:fld>
            <a:endParaRPr lang="tr-TR" dirty="0"/>
          </a:p>
        </p:txBody>
      </p:sp>
      <p:sp>
        <p:nvSpPr>
          <p:cNvPr id="8" name="İçerik Yer Tutucusu 2"/>
          <p:cNvSpPr>
            <a:spLocks noGrp="1"/>
          </p:cNvSpPr>
          <p:nvPr>
            <p:ph idx="1"/>
          </p:nvPr>
        </p:nvSpPr>
        <p:spPr>
          <a:xfrm>
            <a:off x="497261" y="1305783"/>
            <a:ext cx="8075240" cy="3243347"/>
          </a:xfrm>
        </p:spPr>
        <p:txBody>
          <a:bodyPr>
            <a:noAutofit/>
          </a:bodyPr>
          <a:lstStyle/>
          <a:p>
            <a:pPr marL="781050"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Risk Primi: Geri ödememe riskine karşı talep edilen ilave faiz.</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Kredi değerliliği kapsamında; aylık ödemelerin gelire oranı ile kredinin konutun değerine oranı bu risk için gösterge</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Ödeme davranışlarındaki tutarlılık, borca sadakat veya gösterilen teminata göre düşük veya yüksektir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Kredi Kayıt Bürosu’nun </a:t>
            </a:r>
            <a:r>
              <a:rPr lang="tr-TR" sz="1600" dirty="0" err="1" smtClean="0">
                <a:latin typeface="Times New Roman" panose="02020603050405020304" pitchFamily="18" charset="0"/>
                <a:cs typeface="Times New Roman" panose="02020603050405020304" pitchFamily="18" charset="0"/>
              </a:rPr>
              <a:t>Findeks</a:t>
            </a:r>
            <a:r>
              <a:rPr lang="tr-TR" sz="1600" dirty="0" smtClean="0">
                <a:latin typeface="Times New Roman" panose="02020603050405020304" pitchFamily="18" charset="0"/>
                <a:cs typeface="Times New Roman" panose="02020603050405020304" pitchFamily="18" charset="0"/>
              </a:rPr>
              <a:t> Kredi Notu bireyler için kullanılmaktadır.</a:t>
            </a:r>
          </a:p>
          <a:p>
            <a:pPr marL="781050" algn="just">
              <a:lnSpc>
                <a:spcPct val="150000"/>
              </a:lnSpc>
              <a:buFont typeface="Wingdings" panose="05000000000000000000" pitchFamily="2" charset="2"/>
              <a:buChar char="Ø"/>
              <a:defRPr/>
            </a:pPr>
            <a:r>
              <a:rPr lang="tr-TR" sz="1600" dirty="0">
                <a:latin typeface="Times New Roman" panose="02020603050405020304" pitchFamily="18" charset="0"/>
                <a:cs typeface="Times New Roman" panose="02020603050405020304" pitchFamily="18" charset="0"/>
              </a:rPr>
              <a:t>Enflasyon Primi</a:t>
            </a:r>
            <a:r>
              <a:rPr lang="tr-TR" sz="1600" dirty="0" smtClean="0">
                <a:latin typeface="Times New Roman" panose="02020603050405020304" pitchFamily="18" charset="0"/>
                <a:cs typeface="Times New Roman" panose="02020603050405020304" pitchFamily="18" charset="0"/>
              </a:rPr>
              <a:t>: Alım gücü azalışına karşı talep edilen ek faiz.</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Beklenen enflasyonun bir fonksiyonudur.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Sabit faizli kredilerde yüksek, değişken faizli kredilerde düşüktür.</a:t>
            </a:r>
            <a:endParaRPr lang="tr-TR" sz="1600" dirty="0">
              <a:latin typeface="Times New Roman" panose="02020603050405020304" pitchFamily="18" charset="0"/>
              <a:cs typeface="Times New Roman" panose="02020603050405020304" pitchFamily="18" charset="0"/>
            </a:endParaRPr>
          </a:p>
        </p:txBody>
      </p:sp>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İpotekli Konut Kredileri ve Faiz Oranı Yapısı</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74597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DF87793-B5E5-450F-89B7-40199BE38DBA}" type="slidenum">
              <a:rPr lang="tr-TR" smtClean="0"/>
              <a:t>11</a:t>
            </a:fld>
            <a:endParaRPr lang="tr-TR" dirty="0"/>
          </a:p>
        </p:txBody>
      </p:sp>
      <p:sp>
        <p:nvSpPr>
          <p:cNvPr id="8" name="İçerik Yer Tutucusu 2"/>
          <p:cNvSpPr>
            <a:spLocks noGrp="1"/>
          </p:cNvSpPr>
          <p:nvPr>
            <p:ph idx="1"/>
          </p:nvPr>
        </p:nvSpPr>
        <p:spPr>
          <a:xfrm>
            <a:off x="606388" y="997173"/>
            <a:ext cx="8075240" cy="5477308"/>
          </a:xfrm>
        </p:spPr>
        <p:txBody>
          <a:bodyPr>
            <a:noAutofit/>
          </a:bodyPr>
          <a:lstStyle/>
          <a:p>
            <a:pPr marL="781050" algn="just">
              <a:lnSpc>
                <a:spcPct val="150000"/>
              </a:lnSpc>
              <a:buFont typeface="Wingdings" panose="05000000000000000000" pitchFamily="2" charset="2"/>
              <a:buChar char="Ø"/>
              <a:defRPr/>
            </a:pPr>
            <a:r>
              <a:rPr lang="tr-TR" sz="1800" dirty="0" smtClean="0">
                <a:latin typeface="Times New Roman" panose="02020603050405020304" pitchFamily="18" charset="0"/>
                <a:cs typeface="Times New Roman" panose="02020603050405020304" pitchFamily="18" charset="0"/>
              </a:rPr>
              <a:t>Nominal faiz unsurları arasında ilişki bulunmaktadır.</a:t>
            </a:r>
          </a:p>
          <a:p>
            <a:pPr marL="1181100" lvl="1"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Risk pirimi, borç sahibinin gelirinin veya mal varlığının artmasına ya da düşmesine bağlı olabilir.</a:t>
            </a:r>
          </a:p>
          <a:p>
            <a:pPr marL="1181100" lvl="1"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Gelirdeki değişiklik kredinin ödenmemesi olasılığını etkileyebilir.</a:t>
            </a:r>
          </a:p>
          <a:p>
            <a:pPr marL="1181100" lvl="1"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Ödemelerdeki artışın gelirdeki artıştan daha yüksek olması veya kredi bakiye tutarının evin pazar değerinden yüksek olması kredinin ödenmeme olasılığını artırabilir.</a:t>
            </a:r>
            <a:endParaRPr lang="tr-TR" sz="1800" dirty="0">
              <a:latin typeface="Times New Roman" panose="02020603050405020304" pitchFamily="18" charset="0"/>
              <a:cs typeface="Times New Roman" panose="02020603050405020304" pitchFamily="18" charset="0"/>
            </a:endParaRPr>
          </a:p>
          <a:p>
            <a:pPr marL="781050" algn="just">
              <a:lnSpc>
                <a:spcPct val="150000"/>
              </a:lnSpc>
              <a:buFont typeface="Wingdings" panose="05000000000000000000" pitchFamily="2" charset="2"/>
              <a:buChar char="Ø"/>
              <a:defRPr/>
            </a:pPr>
            <a:r>
              <a:rPr lang="tr-TR" sz="1800" dirty="0" smtClean="0">
                <a:latin typeface="Times New Roman" panose="02020603050405020304" pitchFamily="18" charset="0"/>
                <a:cs typeface="Times New Roman" panose="02020603050405020304" pitchFamily="18" charset="0"/>
              </a:rPr>
              <a:t>Enflasyonun İpotekli Krediler Üzerine Etkisi</a:t>
            </a:r>
          </a:p>
          <a:p>
            <a:pPr marL="1181100" lvl="1"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Kredinin sabit faizli veya değişken faizli olmasına göre değişmektedir.</a:t>
            </a:r>
          </a:p>
          <a:p>
            <a:pPr marL="1181100" lvl="1" algn="just">
              <a:lnSpc>
                <a:spcPct val="150000"/>
              </a:lnSpc>
              <a:buFont typeface="Wingdings" panose="05000000000000000000" pitchFamily="2" charset="2"/>
              <a:buChar char="Ø"/>
              <a:defRPr/>
            </a:pPr>
            <a:r>
              <a:rPr lang="tr-TR" sz="1400" dirty="0" err="1" smtClean="0">
                <a:latin typeface="Times New Roman" panose="02020603050405020304" pitchFamily="18" charset="0"/>
                <a:cs typeface="Times New Roman" panose="02020603050405020304" pitchFamily="18" charset="0"/>
              </a:rPr>
              <a:t>Tilt</a:t>
            </a:r>
            <a:r>
              <a:rPr lang="tr-TR" sz="1400" dirty="0" smtClean="0">
                <a:latin typeface="Times New Roman" panose="02020603050405020304" pitchFamily="18" charset="0"/>
                <a:cs typeface="Times New Roman" panose="02020603050405020304" pitchFamily="18" charset="0"/>
              </a:rPr>
              <a:t> Problemi: Enflasyonun nakit akımlarının değerini azaltıcı etkisi</a:t>
            </a:r>
          </a:p>
        </p:txBody>
      </p:sp>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İpotekli Konut Kredileri ve Faiz Oranı Yapısı</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8058" y="4490302"/>
            <a:ext cx="4322792" cy="2082582"/>
          </a:xfrm>
          <a:prstGeom prst="rect">
            <a:avLst/>
          </a:prstGeom>
        </p:spPr>
      </p:pic>
    </p:spTree>
    <p:extLst>
      <p:ext uri="{BB962C8B-B14F-4D97-AF65-F5344CB8AC3E}">
        <p14:creationId xmlns:p14="http://schemas.microsoft.com/office/powerpoint/2010/main" val="4132819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DF87793-B5E5-450F-89B7-40199BE38DBA}" type="slidenum">
              <a:rPr lang="tr-TR" smtClean="0"/>
              <a:t>12</a:t>
            </a:fld>
            <a:endParaRPr lang="tr-TR" dirty="0"/>
          </a:p>
        </p:txBody>
      </p:sp>
      <p:sp>
        <p:nvSpPr>
          <p:cNvPr id="8" name="İçerik Yer Tutucusu 2"/>
          <p:cNvSpPr>
            <a:spLocks noGrp="1"/>
          </p:cNvSpPr>
          <p:nvPr>
            <p:ph idx="1"/>
          </p:nvPr>
        </p:nvSpPr>
        <p:spPr>
          <a:xfrm>
            <a:off x="734143" y="2420888"/>
            <a:ext cx="7801363" cy="1008112"/>
          </a:xfrm>
        </p:spPr>
        <p:txBody>
          <a:bodyPr>
            <a:noAutofit/>
          </a:bodyPr>
          <a:lstStyle/>
          <a:p>
            <a:pPr marL="0" indent="0" algn="ctr" fontAlgn="auto">
              <a:lnSpc>
                <a:spcPct val="150000"/>
              </a:lnSpc>
              <a:spcAft>
                <a:spcPts val="0"/>
              </a:spcAft>
              <a:buNone/>
              <a:defRPr/>
            </a:pPr>
            <a:r>
              <a:rPr lang="tr-TR" sz="4000" dirty="0" smtClean="0">
                <a:solidFill>
                  <a:schemeClr val="accent1">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TEŞEKKÜRLER</a:t>
            </a:r>
            <a:endParaRPr lang="tr-TR" sz="4000" dirty="0">
              <a:solidFill>
                <a:schemeClr val="accent1">
                  <a:lumMod val="75000"/>
                </a:schemeClr>
              </a:solidFill>
            </a:endParaRPr>
          </a:p>
          <a:p>
            <a:pPr lvl="1" algn="just">
              <a:lnSpc>
                <a:spcPct val="150000"/>
              </a:lnSpc>
              <a:buFont typeface="Wingdings" panose="05000000000000000000" pitchFamily="2" charset="2"/>
              <a:buChar char="Ø"/>
              <a:defRPr/>
            </a:pPr>
            <a:endParaRPr lang="tr-TR" sz="1600" dirty="0">
              <a:solidFill>
                <a:schemeClr val="accent1">
                  <a:lumMod val="75000"/>
                </a:schemeClr>
              </a:solidFill>
            </a:endParaRPr>
          </a:p>
        </p:txBody>
      </p:sp>
    </p:spTree>
    <p:extLst>
      <p:ext uri="{BB962C8B-B14F-4D97-AF65-F5344CB8AC3E}">
        <p14:creationId xmlns:p14="http://schemas.microsoft.com/office/powerpoint/2010/main" val="19116630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DF87793-B5E5-450F-89B7-40199BE38DBA}" type="slidenum">
              <a:rPr lang="tr-TR" smtClean="0"/>
              <a:t>2</a:t>
            </a:fld>
            <a:endParaRPr lang="tr-TR" dirty="0"/>
          </a:p>
        </p:txBody>
      </p:sp>
      <p:sp>
        <p:nvSpPr>
          <p:cNvPr id="8" name="İçerik Yer Tutucusu 2"/>
          <p:cNvSpPr>
            <a:spLocks noGrp="1"/>
          </p:cNvSpPr>
          <p:nvPr>
            <p:ph idx="1"/>
          </p:nvPr>
        </p:nvSpPr>
        <p:spPr>
          <a:xfrm>
            <a:off x="462971" y="940023"/>
            <a:ext cx="8075240" cy="5477308"/>
          </a:xfrm>
        </p:spPr>
        <p:txBody>
          <a:bodyPr>
            <a:noAutofit/>
          </a:bodyPr>
          <a:lstStyle/>
          <a:p>
            <a:pPr marL="781050" algn="just">
              <a:lnSpc>
                <a:spcPct val="150000"/>
              </a:lnSpc>
              <a:buFont typeface="Wingdings" panose="05000000000000000000" pitchFamily="2" charset="2"/>
              <a:buChar char="Ø"/>
              <a:defRPr/>
            </a:pPr>
            <a:r>
              <a:rPr lang="tr-TR" sz="1800" dirty="0" smtClean="0">
                <a:latin typeface="Times New Roman" panose="02020603050405020304" pitchFamily="18" charset="0"/>
                <a:cs typeface="Times New Roman" panose="02020603050405020304" pitchFamily="18" charset="0"/>
              </a:rPr>
              <a:t>Kurumsal yapıya sahip gayrimenkul finansman sistemlerinin temel finansman kaynağı, </a:t>
            </a:r>
            <a:r>
              <a:rPr lang="tr-TR" sz="1800" dirty="0" err="1" smtClean="0">
                <a:latin typeface="Times New Roman" panose="02020603050405020304" pitchFamily="18" charset="0"/>
                <a:cs typeface="Times New Roman" panose="02020603050405020304" pitchFamily="18" charset="0"/>
              </a:rPr>
              <a:t>mortgage</a:t>
            </a:r>
            <a:r>
              <a:rPr lang="tr-TR" sz="1800" dirty="0" smtClean="0">
                <a:latin typeface="Times New Roman" panose="02020603050405020304" pitchFamily="18" charset="0"/>
                <a:cs typeface="Times New Roman" panose="02020603050405020304" pitchFamily="18" charset="0"/>
              </a:rPr>
              <a:t> olarak da isimlendirilen ipotekli konut kredi sistemidir.</a:t>
            </a:r>
          </a:p>
          <a:p>
            <a:pPr marL="781050" algn="just">
              <a:lnSpc>
                <a:spcPct val="150000"/>
              </a:lnSpc>
              <a:buFont typeface="Wingdings" panose="05000000000000000000" pitchFamily="2" charset="2"/>
              <a:buChar char="Ø"/>
              <a:defRPr/>
            </a:pPr>
            <a:r>
              <a:rPr lang="tr-TR" sz="1800" dirty="0" err="1" smtClean="0">
                <a:latin typeface="Times New Roman" panose="02020603050405020304" pitchFamily="18" charset="0"/>
                <a:cs typeface="Times New Roman" panose="02020603050405020304" pitchFamily="18" charset="0"/>
              </a:rPr>
              <a:t>Mortgage</a:t>
            </a:r>
            <a:r>
              <a:rPr lang="tr-TR" sz="1800" dirty="0" smtClean="0">
                <a:latin typeface="Times New Roman" panose="02020603050405020304" pitchFamily="18" charset="0"/>
                <a:cs typeface="Times New Roman" panose="02020603050405020304" pitchFamily="18" charset="0"/>
              </a:rPr>
              <a:t>:</a:t>
            </a:r>
          </a:p>
          <a:p>
            <a:pPr marL="1181100" lvl="1" algn="just">
              <a:lnSpc>
                <a:spcPct val="150000"/>
              </a:lnSpc>
              <a:buFont typeface="Wingdings" panose="05000000000000000000" pitchFamily="2" charset="2"/>
              <a:buChar char="Ø"/>
              <a:defRPr/>
            </a:pPr>
            <a:r>
              <a:rPr lang="tr-TR" sz="1800" dirty="0" smtClean="0">
                <a:latin typeface="Times New Roman" panose="02020603050405020304" pitchFamily="18" charset="0"/>
                <a:cs typeface="Times New Roman" panose="02020603050405020304" pitchFamily="18" charset="0"/>
              </a:rPr>
              <a:t>Dar anlamda, borcun ödenmesi için taşınmazın ipotek alınması</a:t>
            </a:r>
          </a:p>
          <a:p>
            <a:pPr marL="1181100" lvl="1" algn="just">
              <a:lnSpc>
                <a:spcPct val="150000"/>
              </a:lnSpc>
              <a:buFont typeface="Wingdings" panose="05000000000000000000" pitchFamily="2" charset="2"/>
              <a:buChar char="Ø"/>
              <a:defRPr/>
            </a:pPr>
            <a:r>
              <a:rPr lang="tr-TR" sz="1800" dirty="0" smtClean="0">
                <a:latin typeface="Times New Roman" panose="02020603050405020304" pitchFamily="18" charset="0"/>
                <a:cs typeface="Times New Roman" panose="02020603050405020304" pitchFamily="18" charset="0"/>
              </a:rPr>
              <a:t>Geniş anlamda, uzun vadede sabit veya değişken faiz oranlarıyla aylık taksitler halinde ödenmek üzere, bir taşınmazın satın alınmasını ve borç sona erene kadar taşınmazın mülkiyetinin konut finansmanı kurumunda, kullanımının ise satın alan kişide kalmasını sağlayan ve alacak haklarına dayanarak menkul kıymetleştirme işleminin yapıldığı bir kredi mekanizmasıdır.</a:t>
            </a:r>
          </a:p>
        </p:txBody>
      </p:sp>
      <p:sp>
        <p:nvSpPr>
          <p:cNvPr id="9" name="Başlık 1"/>
          <p:cNvSpPr>
            <a:spLocks noGrp="1"/>
          </p:cNvSpPr>
          <p:nvPr>
            <p:ph type="title"/>
          </p:nvPr>
        </p:nvSpPr>
        <p:spPr>
          <a:xfrm>
            <a:off x="395536" y="111932"/>
            <a:ext cx="7643192" cy="936104"/>
          </a:xfrm>
        </p:spPr>
        <p:txBody>
          <a:bodyPr>
            <a:normAutofit/>
          </a:bodyPr>
          <a:lstStyle/>
          <a:p>
            <a:r>
              <a:rPr lang="tr-TR" sz="2800" b="1" dirty="0" err="1" smtClean="0">
                <a:solidFill>
                  <a:schemeClr val="accent1">
                    <a:lumMod val="75000"/>
                  </a:schemeClr>
                </a:solidFill>
                <a:latin typeface="Times New Roman" panose="02020603050405020304" pitchFamily="18" charset="0"/>
                <a:cs typeface="Times New Roman" panose="02020603050405020304" pitchFamily="18" charset="0"/>
              </a:rPr>
              <a:t>Mortgage</a:t>
            </a:r>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 Kredi Sistemi</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51523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DF87793-B5E5-450F-89B7-40199BE38DBA}" type="slidenum">
              <a:rPr lang="tr-TR" smtClean="0"/>
              <a:t>3</a:t>
            </a:fld>
            <a:endParaRPr lang="tr-TR" dirty="0"/>
          </a:p>
        </p:txBody>
      </p:sp>
      <p:sp>
        <p:nvSpPr>
          <p:cNvPr id="8" name="İçerik Yer Tutucusu 2"/>
          <p:cNvSpPr>
            <a:spLocks noGrp="1"/>
          </p:cNvSpPr>
          <p:nvPr>
            <p:ph idx="1"/>
          </p:nvPr>
        </p:nvSpPr>
        <p:spPr>
          <a:xfrm>
            <a:off x="565841" y="962883"/>
            <a:ext cx="8075240" cy="5477308"/>
          </a:xfrm>
        </p:spPr>
        <p:txBody>
          <a:bodyPr>
            <a:noAutofit/>
          </a:bodyPr>
          <a:lstStyle/>
          <a:p>
            <a:pPr marL="781050" algn="just">
              <a:lnSpc>
                <a:spcPct val="150000"/>
              </a:lnSpc>
              <a:buFont typeface="Wingdings" panose="05000000000000000000" pitchFamily="2" charset="2"/>
              <a:buChar char="Ø"/>
              <a:defRPr/>
            </a:pPr>
            <a:r>
              <a:rPr lang="tr-TR" sz="1800" dirty="0" smtClean="0">
                <a:latin typeface="Times New Roman" panose="02020603050405020304" pitchFamily="18" charset="0"/>
                <a:cs typeface="Times New Roman" panose="02020603050405020304" pitchFamily="18" charset="0"/>
              </a:rPr>
              <a:t>İpotekli konut kredileri yaygınlaşarak, konut finansmanında etkin bir şekilde doğrudan kullanılması:</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Konut edinimini kolaylaştırmıştır (Uzun süre bekleyip, tasarruf yapmayı ortadan kaldırıp, genç yaşta ev sahibi olmaya yol açmıştır.).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Değerleme mesleğinin gelişmesini, piyasada alım satımların gerçek fiyat üzerinden yapılmasını sağlamıştır.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Kurumsallaşmayı sağlayarak, piyasadaki işlemlerin uzman kurumlar tarafından yapılmasını sağlamıştır.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Konut satışlarını artırmış ve ekonomide birçok sektörü olumlu yönde etkilemiştir.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Toplu konut üretimini desteklemekte, toplu konut üretiminde standardizasyonun artmasına neden olmaktadır.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Konut fiyatlarını dengeye gelmesini sağlamaktadır.</a:t>
            </a:r>
          </a:p>
        </p:txBody>
      </p:sp>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İpotekli Konut Kredileri</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5578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DF87793-B5E5-450F-89B7-40199BE38DBA}" type="slidenum">
              <a:rPr lang="tr-TR" smtClean="0"/>
              <a:t>4</a:t>
            </a:fld>
            <a:endParaRPr lang="tr-TR" dirty="0"/>
          </a:p>
        </p:txBody>
      </p:sp>
      <p:sp>
        <p:nvSpPr>
          <p:cNvPr id="8" name="İçerik Yer Tutucusu 2"/>
          <p:cNvSpPr>
            <a:spLocks noGrp="1"/>
          </p:cNvSpPr>
          <p:nvPr>
            <p:ph idx="1"/>
          </p:nvPr>
        </p:nvSpPr>
        <p:spPr>
          <a:xfrm>
            <a:off x="565841" y="1077183"/>
            <a:ext cx="8075240" cy="5477308"/>
          </a:xfrm>
        </p:spPr>
        <p:txBody>
          <a:bodyPr>
            <a:noAutofit/>
          </a:bodyPr>
          <a:lstStyle/>
          <a:p>
            <a:pPr marL="781050" algn="just">
              <a:lnSpc>
                <a:spcPct val="150000"/>
              </a:lnSpc>
              <a:buFont typeface="+mj-lt"/>
              <a:buAutoNum type="arabicParenR"/>
              <a:defRPr/>
            </a:pPr>
            <a:r>
              <a:rPr lang="tr-TR" sz="1800" dirty="0" smtClean="0">
                <a:latin typeface="Times New Roman" panose="02020603050405020304" pitchFamily="18" charset="0"/>
                <a:cs typeface="Times New Roman" panose="02020603050405020304" pitchFamily="18" charset="0"/>
              </a:rPr>
              <a:t>Kredi kullanmak isteyen kişinin kredi başvurusunda bulunması</a:t>
            </a:r>
          </a:p>
          <a:p>
            <a:pPr marL="781050" algn="just">
              <a:lnSpc>
                <a:spcPct val="150000"/>
              </a:lnSpc>
              <a:buFont typeface="+mj-lt"/>
              <a:buAutoNum type="arabicParenR"/>
              <a:defRPr/>
            </a:pPr>
            <a:r>
              <a:rPr lang="tr-TR" sz="1800" dirty="0" smtClean="0">
                <a:latin typeface="Times New Roman" panose="02020603050405020304" pitchFamily="18" charset="0"/>
                <a:cs typeface="Times New Roman" panose="02020603050405020304" pitchFamily="18" charset="0"/>
              </a:rPr>
              <a:t>Değerlendirme Süreci</a:t>
            </a:r>
          </a:p>
          <a:p>
            <a:pPr marL="781050" algn="just">
              <a:lnSpc>
                <a:spcPct val="150000"/>
              </a:lnSpc>
              <a:buFont typeface="+mj-lt"/>
              <a:buAutoNum type="arabicParenR"/>
              <a:defRPr/>
            </a:pPr>
            <a:r>
              <a:rPr lang="tr-TR" sz="1800" dirty="0" smtClean="0">
                <a:latin typeface="Times New Roman" panose="02020603050405020304" pitchFamily="18" charset="0"/>
                <a:cs typeface="Times New Roman" panose="02020603050405020304" pitchFamily="18" charset="0"/>
              </a:rPr>
              <a:t>Talebin kabulü ve kredinin ödenmesi</a:t>
            </a:r>
          </a:p>
        </p:txBody>
      </p:sp>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İpotekli Konut Kredisi Düzenleme Süreci</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27659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DF87793-B5E5-450F-89B7-40199BE38DBA}" type="slidenum">
              <a:rPr lang="tr-TR" smtClean="0"/>
              <a:t>5</a:t>
            </a:fld>
            <a:endParaRPr lang="tr-TR" dirty="0"/>
          </a:p>
        </p:txBody>
      </p:sp>
      <p:sp>
        <p:nvSpPr>
          <p:cNvPr id="8" name="İçerik Yer Tutucusu 2"/>
          <p:cNvSpPr>
            <a:spLocks noGrp="1"/>
          </p:cNvSpPr>
          <p:nvPr>
            <p:ph idx="1"/>
          </p:nvPr>
        </p:nvSpPr>
        <p:spPr>
          <a:xfrm>
            <a:off x="464331" y="1102456"/>
            <a:ext cx="8075240" cy="2216623"/>
          </a:xfrm>
        </p:spPr>
        <p:txBody>
          <a:bodyPr>
            <a:noAutofit/>
          </a:bodyPr>
          <a:lstStyle/>
          <a:p>
            <a:pPr marL="781050"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Kredi talep eden kişinin analizi</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Ödeme gücü: Kredi değerliliği: Anapara ve faizlerin ödenebilirliği</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Gelir analizi: Gelir kaynakları: Gelirde süreklilik</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Kredi </a:t>
            </a:r>
            <a:r>
              <a:rPr lang="tr-TR" sz="1600" dirty="0">
                <a:latin typeface="Times New Roman" panose="02020603050405020304" pitchFamily="18" charset="0"/>
                <a:cs typeface="Times New Roman" panose="02020603050405020304" pitchFamily="18" charset="0"/>
              </a:rPr>
              <a:t>verilecek </a:t>
            </a:r>
            <a:r>
              <a:rPr lang="tr-TR" sz="1600" dirty="0" smtClean="0">
                <a:latin typeface="Times New Roman" panose="02020603050405020304" pitchFamily="18" charset="0"/>
                <a:cs typeface="Times New Roman" panose="02020603050405020304" pitchFamily="18" charset="0"/>
              </a:rPr>
              <a:t>konutun </a:t>
            </a:r>
            <a:r>
              <a:rPr lang="tr-TR" sz="1600" dirty="0">
                <a:latin typeface="Times New Roman" panose="02020603050405020304" pitchFamily="18" charset="0"/>
                <a:cs typeface="Times New Roman" panose="02020603050405020304" pitchFamily="18" charset="0"/>
              </a:rPr>
              <a:t>değerinin </a:t>
            </a:r>
            <a:r>
              <a:rPr lang="tr-TR" sz="1600" dirty="0" smtClean="0">
                <a:latin typeface="Times New Roman" panose="02020603050405020304" pitchFamily="18" charset="0"/>
                <a:cs typeface="Times New Roman" panose="02020603050405020304" pitchFamily="18" charset="0"/>
              </a:rPr>
              <a:t>tespiti</a:t>
            </a:r>
            <a:endParaRPr lang="tr-TR" sz="1600" dirty="0">
              <a:latin typeface="Times New Roman" panose="02020603050405020304" pitchFamily="18" charset="0"/>
              <a:cs typeface="Times New Roman" panose="02020603050405020304" pitchFamily="18" charset="0"/>
            </a:endParaRPr>
          </a:p>
        </p:txBody>
      </p:sp>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Değerlendirme Süreci</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01828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DF87793-B5E5-450F-89B7-40199BE38DBA}" type="slidenum">
              <a:rPr lang="tr-TR" smtClean="0"/>
              <a:t>6</a:t>
            </a:fld>
            <a:endParaRPr lang="tr-TR" dirty="0"/>
          </a:p>
        </p:txBody>
      </p:sp>
      <p:sp>
        <p:nvSpPr>
          <p:cNvPr id="8" name="İçerik Yer Tutucusu 2"/>
          <p:cNvSpPr>
            <a:spLocks noGrp="1"/>
          </p:cNvSpPr>
          <p:nvPr>
            <p:ph idx="1"/>
          </p:nvPr>
        </p:nvSpPr>
        <p:spPr>
          <a:xfrm>
            <a:off x="611560" y="1028700"/>
            <a:ext cx="8075240" cy="3925034"/>
          </a:xfrm>
        </p:spPr>
        <p:txBody>
          <a:bodyPr>
            <a:noAutofit/>
          </a:bodyPr>
          <a:lstStyle/>
          <a:p>
            <a:pPr marL="781050" algn="just">
              <a:lnSpc>
                <a:spcPct val="150000"/>
              </a:lnSpc>
              <a:buFont typeface="Wingdings" panose="05000000000000000000" pitchFamily="2" charset="2"/>
              <a:buChar char="Ø"/>
              <a:defRPr/>
            </a:pPr>
            <a:r>
              <a:rPr lang="tr-TR" sz="1800" dirty="0" smtClean="0">
                <a:latin typeface="Times New Roman" panose="02020603050405020304" pitchFamily="18" charset="0"/>
                <a:cs typeface="Times New Roman" panose="02020603050405020304" pitchFamily="18" charset="0"/>
              </a:rPr>
              <a:t>Kredi talep eden kişinin analizi</a:t>
            </a:r>
          </a:p>
          <a:p>
            <a:pPr marL="1181100" lvl="1"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İki Önemli Oran:</a:t>
            </a:r>
          </a:p>
          <a:p>
            <a:pPr marL="1695450" lvl="2" indent="-342900" algn="just">
              <a:lnSpc>
                <a:spcPct val="150000"/>
              </a:lnSpc>
              <a:buFont typeface="+mj-lt"/>
              <a:buAutoNum type="arabicParenR"/>
              <a:defRPr/>
            </a:pPr>
            <a:r>
              <a:rPr lang="tr-TR" sz="1400" dirty="0" smtClean="0">
                <a:latin typeface="Times New Roman" panose="02020603050405020304" pitchFamily="18" charset="0"/>
                <a:cs typeface="Times New Roman" panose="02020603050405020304" pitchFamily="18" charset="0"/>
              </a:rPr>
              <a:t>Kredi geri ödemelerinin gelire oranı (</a:t>
            </a:r>
            <a:r>
              <a:rPr lang="tr-TR" sz="1400" dirty="0" err="1" smtClean="0">
                <a:latin typeface="Times New Roman" panose="02020603050405020304" pitchFamily="18" charset="0"/>
                <a:cs typeface="Times New Roman" panose="02020603050405020304" pitchFamily="18" charset="0"/>
              </a:rPr>
              <a:t>Payment</a:t>
            </a:r>
            <a:r>
              <a:rPr lang="tr-TR" sz="1400" dirty="0" smtClean="0">
                <a:latin typeface="Times New Roman" panose="02020603050405020304" pitchFamily="18" charset="0"/>
                <a:cs typeface="Times New Roman" panose="02020603050405020304" pitchFamily="18" charset="0"/>
              </a:rPr>
              <a:t> </a:t>
            </a:r>
            <a:r>
              <a:rPr lang="tr-TR" sz="1400" dirty="0" err="1" smtClean="0">
                <a:latin typeface="Times New Roman" panose="02020603050405020304" pitchFamily="18" charset="0"/>
                <a:cs typeface="Times New Roman" panose="02020603050405020304" pitchFamily="18" charset="0"/>
              </a:rPr>
              <a:t>to</a:t>
            </a:r>
            <a:r>
              <a:rPr lang="tr-TR" sz="1400" dirty="0" smtClean="0">
                <a:latin typeface="Times New Roman" panose="02020603050405020304" pitchFamily="18" charset="0"/>
                <a:cs typeface="Times New Roman" panose="02020603050405020304" pitchFamily="18" charset="0"/>
              </a:rPr>
              <a:t> </a:t>
            </a:r>
            <a:r>
              <a:rPr lang="tr-TR" sz="1400" dirty="0" err="1" smtClean="0">
                <a:latin typeface="Times New Roman" panose="02020603050405020304" pitchFamily="18" charset="0"/>
                <a:cs typeface="Times New Roman" panose="02020603050405020304" pitchFamily="18" charset="0"/>
              </a:rPr>
              <a:t>Income</a:t>
            </a:r>
            <a:r>
              <a:rPr lang="tr-TR" sz="1400" dirty="0" smtClean="0">
                <a:latin typeface="Times New Roman" panose="02020603050405020304" pitchFamily="18" charset="0"/>
                <a:cs typeface="Times New Roman" panose="02020603050405020304" pitchFamily="18" charset="0"/>
              </a:rPr>
              <a:t>-PTI)</a:t>
            </a:r>
          </a:p>
          <a:p>
            <a:pPr marL="2038350" lvl="3"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Aylık veya yıllık olarak hesaplanabilir</a:t>
            </a:r>
          </a:p>
          <a:p>
            <a:pPr marL="2038350" lvl="3"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%30 kabul edilebilir bir orandır</a:t>
            </a:r>
          </a:p>
          <a:p>
            <a:pPr marL="2038350" lvl="3" algn="just">
              <a:lnSpc>
                <a:spcPct val="150000"/>
              </a:lnSpc>
              <a:buFont typeface="Wingdings" panose="05000000000000000000" pitchFamily="2" charset="2"/>
              <a:buChar char="Ø"/>
              <a:defRPr/>
            </a:pPr>
            <a:r>
              <a:rPr lang="tr-TR" sz="1400" dirty="0" err="1" smtClean="0">
                <a:latin typeface="Times New Roman" panose="02020603050405020304" pitchFamily="18" charset="0"/>
                <a:cs typeface="Times New Roman" panose="02020603050405020304" pitchFamily="18" charset="0"/>
              </a:rPr>
              <a:t>PTI’nın</a:t>
            </a:r>
            <a:r>
              <a:rPr lang="tr-TR" sz="1400" dirty="0" smtClean="0">
                <a:latin typeface="Times New Roman" panose="02020603050405020304" pitchFamily="18" charset="0"/>
                <a:cs typeface="Times New Roman" panose="02020603050405020304" pitchFamily="18" charset="0"/>
              </a:rPr>
              <a:t> tasarrufun gelire oranı ile karşılaştırma daha gerçekçi</a:t>
            </a:r>
          </a:p>
          <a:p>
            <a:pPr marL="2038350" lvl="3"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Arasında bir emniyet marjının bulunması geri ödememe riskini azaltır</a:t>
            </a:r>
          </a:p>
          <a:p>
            <a:pPr marL="2038350" lvl="3"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Değişken faizli kredilerde beklenmedik durumlara karşı bu emniyet marjının büyük olması gerekir</a:t>
            </a:r>
          </a:p>
          <a:p>
            <a:pPr marL="1695450" lvl="2" indent="-342900" algn="just">
              <a:lnSpc>
                <a:spcPct val="150000"/>
              </a:lnSpc>
              <a:buFont typeface="+mj-lt"/>
              <a:buAutoNum type="arabicParenR"/>
              <a:defRPr/>
            </a:pPr>
            <a:r>
              <a:rPr lang="tr-TR" sz="1400" dirty="0" smtClean="0">
                <a:latin typeface="Times New Roman" panose="02020603050405020304" pitchFamily="18" charset="0"/>
                <a:cs typeface="Times New Roman" panose="02020603050405020304" pitchFamily="18" charset="0"/>
              </a:rPr>
              <a:t>Kredi tutarının mülkün değerine oranı (</a:t>
            </a:r>
            <a:r>
              <a:rPr lang="tr-TR" sz="1400" dirty="0" err="1" smtClean="0">
                <a:latin typeface="Times New Roman" panose="02020603050405020304" pitchFamily="18" charset="0"/>
                <a:cs typeface="Times New Roman" panose="02020603050405020304" pitchFamily="18" charset="0"/>
              </a:rPr>
              <a:t>Loan</a:t>
            </a:r>
            <a:r>
              <a:rPr lang="tr-TR" sz="1400" dirty="0" smtClean="0">
                <a:latin typeface="Times New Roman" panose="02020603050405020304" pitchFamily="18" charset="0"/>
                <a:cs typeface="Times New Roman" panose="02020603050405020304" pitchFamily="18" charset="0"/>
              </a:rPr>
              <a:t> </a:t>
            </a:r>
            <a:r>
              <a:rPr lang="tr-TR" sz="1400" dirty="0" err="1" smtClean="0">
                <a:latin typeface="Times New Roman" panose="02020603050405020304" pitchFamily="18" charset="0"/>
                <a:cs typeface="Times New Roman" panose="02020603050405020304" pitchFamily="18" charset="0"/>
              </a:rPr>
              <a:t>to</a:t>
            </a:r>
            <a:r>
              <a:rPr lang="tr-TR" sz="1400" dirty="0" smtClean="0">
                <a:latin typeface="Times New Roman" panose="02020603050405020304" pitchFamily="18" charset="0"/>
                <a:cs typeface="Times New Roman" panose="02020603050405020304" pitchFamily="18" charset="0"/>
              </a:rPr>
              <a:t> Value-LTV)</a:t>
            </a:r>
          </a:p>
          <a:p>
            <a:pPr marL="2038350" lvl="3"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Kredi veren açısından küçük, alan açısından büyük olması önemli</a:t>
            </a:r>
          </a:p>
          <a:p>
            <a:pPr marL="2038350" lvl="3"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1-LTV: Peşin ödeme veya ön ödeme (</a:t>
            </a:r>
            <a:r>
              <a:rPr lang="tr-TR" sz="1400" dirty="0" err="1" smtClean="0">
                <a:latin typeface="Times New Roman" panose="02020603050405020304" pitchFamily="18" charset="0"/>
                <a:cs typeface="Times New Roman" panose="02020603050405020304" pitchFamily="18" charset="0"/>
              </a:rPr>
              <a:t>down</a:t>
            </a:r>
            <a:r>
              <a:rPr lang="tr-TR" sz="1400" dirty="0" smtClean="0">
                <a:latin typeface="Times New Roman" panose="02020603050405020304" pitchFamily="18" charset="0"/>
                <a:cs typeface="Times New Roman" panose="02020603050405020304" pitchFamily="18" charset="0"/>
              </a:rPr>
              <a:t> </a:t>
            </a:r>
            <a:r>
              <a:rPr lang="tr-TR" sz="1400" dirty="0" err="1" smtClean="0">
                <a:latin typeface="Times New Roman" panose="02020603050405020304" pitchFamily="18" charset="0"/>
                <a:cs typeface="Times New Roman" panose="02020603050405020304" pitchFamily="18" charset="0"/>
              </a:rPr>
              <a:t>payment</a:t>
            </a:r>
            <a:r>
              <a:rPr lang="tr-TR" sz="1400" dirty="0" smtClean="0">
                <a:latin typeface="Times New Roman" panose="02020603050405020304" pitchFamily="18" charset="0"/>
                <a:cs typeface="Times New Roman" panose="02020603050405020304" pitchFamily="18" charset="0"/>
              </a:rPr>
              <a:t>)</a:t>
            </a:r>
          </a:p>
          <a:p>
            <a:pPr marL="2038350" lvl="3"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LTV düşük olması </a:t>
            </a:r>
          </a:p>
        </p:txBody>
      </p:sp>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Değerlendirme Süreci</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13424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DF87793-B5E5-450F-89B7-40199BE38DBA}" type="slidenum">
              <a:rPr lang="tr-TR" smtClean="0"/>
              <a:t>7</a:t>
            </a:fld>
            <a:endParaRPr lang="tr-TR" dirty="0"/>
          </a:p>
        </p:txBody>
      </p:sp>
      <p:sp>
        <p:nvSpPr>
          <p:cNvPr id="8" name="İçerik Yer Tutucusu 2"/>
          <p:cNvSpPr>
            <a:spLocks noGrp="1"/>
          </p:cNvSpPr>
          <p:nvPr>
            <p:ph idx="1"/>
          </p:nvPr>
        </p:nvSpPr>
        <p:spPr>
          <a:xfrm>
            <a:off x="464331" y="1102456"/>
            <a:ext cx="8075240" cy="2936703"/>
          </a:xfrm>
        </p:spPr>
        <p:txBody>
          <a:bodyPr>
            <a:noAutofit/>
          </a:bodyPr>
          <a:lstStyle/>
          <a:p>
            <a:pPr marL="781050"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Konutun analizi</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Konut değerinin belirlenmesi. Sonuçlarından karar verme sürecinde</a:t>
            </a:r>
          </a:p>
          <a:p>
            <a:pPr marL="1581150" lvl="2"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Kredi veren</a:t>
            </a:r>
          </a:p>
          <a:p>
            <a:pPr marL="1581150" lvl="2"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Kredi kullanan</a:t>
            </a:r>
          </a:p>
          <a:p>
            <a:pPr marL="1581150" lvl="2"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Sigorta şirketi</a:t>
            </a:r>
          </a:p>
          <a:p>
            <a:pPr marL="1581150" lvl="2"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Yatırımcı</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Pazara ait unsurlar: Arz ve talep</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Konutun özellikleri: Konumu, özellikleri, merkeze mesafe gibi</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Mali analiz: Konutun gelir sağlama potansiyeli ve işletme maliyetleri</a:t>
            </a:r>
          </a:p>
        </p:txBody>
      </p:sp>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Değerlendirme Süreci</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4281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DF87793-B5E5-450F-89B7-40199BE38DBA}" type="slidenum">
              <a:rPr lang="tr-TR" smtClean="0"/>
              <a:t>8</a:t>
            </a:fld>
            <a:endParaRPr lang="tr-TR" dirty="0"/>
          </a:p>
        </p:txBody>
      </p:sp>
      <p:sp>
        <p:nvSpPr>
          <p:cNvPr id="8" name="İçerik Yer Tutucusu 2"/>
          <p:cNvSpPr>
            <a:spLocks noGrp="1"/>
          </p:cNvSpPr>
          <p:nvPr>
            <p:ph idx="1"/>
          </p:nvPr>
        </p:nvSpPr>
        <p:spPr>
          <a:xfrm>
            <a:off x="464331" y="1102456"/>
            <a:ext cx="8075240" cy="3728791"/>
          </a:xfrm>
        </p:spPr>
        <p:txBody>
          <a:bodyPr>
            <a:noAutofit/>
          </a:bodyPr>
          <a:lstStyle/>
          <a:p>
            <a:pPr marL="781050"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Konutun analizi</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Değerlemenin aşamaları:</a:t>
            </a:r>
          </a:p>
          <a:p>
            <a:pPr marL="1581150" lvl="2" algn="just">
              <a:lnSpc>
                <a:spcPct val="150000"/>
              </a:lnSpc>
              <a:buFont typeface="+mj-lt"/>
              <a:buAutoNum type="arabicParenR"/>
              <a:defRPr/>
            </a:pPr>
            <a:r>
              <a:rPr lang="tr-TR" sz="1600" dirty="0" smtClean="0">
                <a:latin typeface="Times New Roman" panose="02020603050405020304" pitchFamily="18" charset="0"/>
                <a:cs typeface="Times New Roman" panose="02020603050405020304" pitchFamily="18" charset="0"/>
              </a:rPr>
              <a:t>Konutun fiziksel ve yasal kimliği</a:t>
            </a:r>
          </a:p>
          <a:p>
            <a:pPr marL="1581150" lvl="2" algn="just">
              <a:lnSpc>
                <a:spcPct val="150000"/>
              </a:lnSpc>
              <a:buFont typeface="+mj-lt"/>
              <a:buAutoNum type="arabicParenR"/>
              <a:defRPr/>
            </a:pPr>
            <a:r>
              <a:rPr lang="tr-TR" sz="1600" dirty="0" smtClean="0">
                <a:latin typeface="Times New Roman" panose="02020603050405020304" pitchFamily="18" charset="0"/>
                <a:cs typeface="Times New Roman" panose="02020603050405020304" pitchFamily="18" charset="0"/>
              </a:rPr>
              <a:t>Mülkiyet hakları</a:t>
            </a:r>
          </a:p>
          <a:p>
            <a:pPr marL="1581150" lvl="2" algn="just">
              <a:lnSpc>
                <a:spcPct val="150000"/>
              </a:lnSpc>
              <a:buFont typeface="+mj-lt"/>
              <a:buAutoNum type="arabicParenR"/>
              <a:defRPr/>
            </a:pPr>
            <a:r>
              <a:rPr lang="tr-TR" sz="1600" dirty="0" smtClean="0">
                <a:latin typeface="Times New Roman" panose="02020603050405020304" pitchFamily="18" charset="0"/>
                <a:cs typeface="Times New Roman" panose="02020603050405020304" pitchFamily="18" charset="0"/>
              </a:rPr>
              <a:t>Değerlemenin amacı (Pazar değeri, vergi değeri </a:t>
            </a:r>
            <a:r>
              <a:rPr lang="tr-TR" sz="1600" dirty="0" err="1" smtClean="0">
                <a:latin typeface="Times New Roman" panose="02020603050405020304" pitchFamily="18" charset="0"/>
                <a:cs typeface="Times New Roman" panose="02020603050405020304" pitchFamily="18" charset="0"/>
              </a:rPr>
              <a:t>vb</a:t>
            </a:r>
            <a:r>
              <a:rPr lang="tr-TR" sz="1600" dirty="0" smtClean="0">
                <a:latin typeface="Times New Roman" panose="02020603050405020304" pitchFamily="18" charset="0"/>
                <a:cs typeface="Times New Roman" panose="02020603050405020304" pitchFamily="18" charset="0"/>
              </a:rPr>
              <a:t> amaçlar)</a:t>
            </a:r>
          </a:p>
          <a:p>
            <a:pPr marL="1581150" lvl="2" algn="just">
              <a:lnSpc>
                <a:spcPct val="150000"/>
              </a:lnSpc>
              <a:buFont typeface="+mj-lt"/>
              <a:buAutoNum type="arabicParenR"/>
              <a:defRPr/>
            </a:pPr>
            <a:r>
              <a:rPr lang="tr-TR" sz="1600" dirty="0" smtClean="0">
                <a:latin typeface="Times New Roman" panose="02020603050405020304" pitchFamily="18" charset="0"/>
                <a:cs typeface="Times New Roman" panose="02020603050405020304" pitchFamily="18" charset="0"/>
              </a:rPr>
              <a:t>Değer tahmininin geçerli olduğu tarihinin belirlenmesi</a:t>
            </a:r>
          </a:p>
          <a:p>
            <a:pPr marL="1581150" lvl="2" algn="just">
              <a:lnSpc>
                <a:spcPct val="150000"/>
              </a:lnSpc>
              <a:buFont typeface="+mj-lt"/>
              <a:buAutoNum type="arabicParenR"/>
              <a:defRPr/>
            </a:pPr>
            <a:r>
              <a:rPr lang="tr-TR" sz="1600" dirty="0" smtClean="0">
                <a:latin typeface="Times New Roman" panose="02020603050405020304" pitchFamily="18" charset="0"/>
                <a:cs typeface="Times New Roman" panose="02020603050405020304" pitchFamily="18" charset="0"/>
              </a:rPr>
              <a:t>Pazar verilerinin toplanıp, analiz edilmesi</a:t>
            </a:r>
          </a:p>
          <a:p>
            <a:pPr marL="1581150" lvl="2" algn="just">
              <a:lnSpc>
                <a:spcPct val="150000"/>
              </a:lnSpc>
              <a:buFont typeface="+mj-lt"/>
              <a:buAutoNum type="arabicParenR"/>
              <a:defRPr/>
            </a:pPr>
            <a:r>
              <a:rPr lang="tr-TR" sz="1600" dirty="0" smtClean="0">
                <a:latin typeface="Times New Roman" panose="02020603050405020304" pitchFamily="18" charset="0"/>
                <a:cs typeface="Times New Roman" panose="02020603050405020304" pitchFamily="18" charset="0"/>
              </a:rPr>
              <a:t>Değer tahmini için uygun yöntemlerin kullanılması</a:t>
            </a:r>
          </a:p>
          <a:p>
            <a:pPr marL="2038350" lvl="3" algn="just">
              <a:lnSpc>
                <a:spcPct val="150000"/>
              </a:lnSpc>
              <a:buFont typeface="+mj-lt"/>
              <a:buAutoNum type="arabicParenR"/>
              <a:defRPr/>
            </a:pPr>
            <a:r>
              <a:rPr lang="tr-TR" sz="1600" dirty="0" smtClean="0">
                <a:latin typeface="Times New Roman" panose="02020603050405020304" pitchFamily="18" charset="0"/>
                <a:cs typeface="Times New Roman" panose="02020603050405020304" pitchFamily="18" charset="0"/>
              </a:rPr>
              <a:t>Piyasa değeri yöntemi</a:t>
            </a:r>
          </a:p>
          <a:p>
            <a:pPr marL="2038350" lvl="3" algn="just">
              <a:lnSpc>
                <a:spcPct val="150000"/>
              </a:lnSpc>
              <a:buFont typeface="+mj-lt"/>
              <a:buAutoNum type="arabicParenR"/>
              <a:defRPr/>
            </a:pPr>
            <a:r>
              <a:rPr lang="tr-TR" sz="1600" dirty="0" smtClean="0">
                <a:latin typeface="Times New Roman" panose="02020603050405020304" pitchFamily="18" charset="0"/>
                <a:cs typeface="Times New Roman" panose="02020603050405020304" pitchFamily="18" charset="0"/>
              </a:rPr>
              <a:t>Gelir Yöntemi</a:t>
            </a:r>
          </a:p>
          <a:p>
            <a:pPr marL="2038350" lvl="3" algn="just">
              <a:lnSpc>
                <a:spcPct val="150000"/>
              </a:lnSpc>
              <a:buFont typeface="+mj-lt"/>
              <a:buAutoNum type="arabicParenR"/>
              <a:defRPr/>
            </a:pPr>
            <a:r>
              <a:rPr lang="tr-TR" sz="1600" dirty="0" smtClean="0">
                <a:latin typeface="Times New Roman" panose="02020603050405020304" pitchFamily="18" charset="0"/>
                <a:cs typeface="Times New Roman" panose="02020603050405020304" pitchFamily="18" charset="0"/>
              </a:rPr>
              <a:t>Maliyet Yöntemi</a:t>
            </a:r>
          </a:p>
        </p:txBody>
      </p:sp>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Değerlendirme Süreci</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61839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DF87793-B5E5-450F-89B7-40199BE38DBA}" type="slidenum">
              <a:rPr lang="tr-TR" smtClean="0"/>
              <a:t>9</a:t>
            </a:fld>
            <a:endParaRPr lang="tr-TR" dirty="0"/>
          </a:p>
        </p:txBody>
      </p:sp>
      <p:sp>
        <p:nvSpPr>
          <p:cNvPr id="8" name="İçerik Yer Tutucusu 2"/>
          <p:cNvSpPr>
            <a:spLocks noGrp="1"/>
          </p:cNvSpPr>
          <p:nvPr>
            <p:ph idx="1"/>
          </p:nvPr>
        </p:nvSpPr>
        <p:spPr>
          <a:xfrm>
            <a:off x="565841" y="1102456"/>
            <a:ext cx="8075240" cy="3243347"/>
          </a:xfrm>
        </p:spPr>
        <p:txBody>
          <a:bodyPr>
            <a:noAutofit/>
          </a:bodyPr>
          <a:lstStyle/>
          <a:p>
            <a:pPr marL="781050" algn="just">
              <a:lnSpc>
                <a:spcPct val="150000"/>
              </a:lnSpc>
              <a:buFont typeface="Wingdings" panose="05000000000000000000" pitchFamily="2" charset="2"/>
              <a:buChar char="Ø"/>
              <a:defRPr/>
            </a:pPr>
            <a:r>
              <a:rPr lang="tr-TR" sz="1800" dirty="0" smtClean="0">
                <a:latin typeface="Times New Roman" panose="02020603050405020304" pitchFamily="18" charset="0"/>
                <a:cs typeface="Times New Roman" panose="02020603050405020304" pitchFamily="18" charset="0"/>
              </a:rPr>
              <a:t>Talep edilen faiz oranı nominal faiz oranı olup;</a:t>
            </a:r>
          </a:p>
          <a:p>
            <a:pPr marL="1181100" lvl="1"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Kredi veren kuruluşun beklentisi olan risksiz faiz oranı</a:t>
            </a:r>
          </a:p>
          <a:p>
            <a:pPr marL="1181100" lvl="1"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Geri ödenmeme durumunda ortaya çıkacak kayba karşılık gelecek risk primi</a:t>
            </a:r>
          </a:p>
          <a:p>
            <a:pPr marL="1181100" lvl="1"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Beklenen enflasyon primi</a:t>
            </a:r>
          </a:p>
          <a:p>
            <a:pPr marL="781050" algn="just">
              <a:lnSpc>
                <a:spcPct val="150000"/>
              </a:lnSpc>
              <a:buFont typeface="Wingdings" panose="05000000000000000000" pitchFamily="2" charset="2"/>
              <a:buChar char="Ø"/>
              <a:defRPr/>
            </a:pPr>
            <a:r>
              <a:rPr lang="tr-TR" sz="1800" dirty="0" smtClean="0">
                <a:latin typeface="Times New Roman" panose="02020603050405020304" pitchFamily="18" charset="0"/>
                <a:cs typeface="Times New Roman" panose="02020603050405020304" pitchFamily="18" charset="0"/>
              </a:rPr>
              <a:t>Nominal Faiz Oranı= Risksiz Faiz Oranı + Enflasyon Primi + Risk Primi</a:t>
            </a:r>
          </a:p>
          <a:p>
            <a:pPr marL="781050" algn="just">
              <a:lnSpc>
                <a:spcPct val="150000"/>
              </a:lnSpc>
              <a:buFont typeface="Wingdings" panose="05000000000000000000" pitchFamily="2" charset="2"/>
              <a:buChar char="Ø"/>
              <a:defRPr/>
            </a:pPr>
            <a:r>
              <a:rPr lang="tr-TR" sz="1800" dirty="0">
                <a:latin typeface="Times New Roman" panose="02020603050405020304" pitchFamily="18" charset="0"/>
                <a:cs typeface="Times New Roman" panose="02020603050405020304" pitchFamily="18" charset="0"/>
              </a:rPr>
              <a:t>Risksiz Faiz </a:t>
            </a:r>
            <a:r>
              <a:rPr lang="tr-TR" sz="1800" dirty="0" smtClean="0">
                <a:latin typeface="Times New Roman" panose="02020603050405020304" pitchFamily="18" charset="0"/>
                <a:cs typeface="Times New Roman" panose="02020603050405020304" pitchFamily="18" charset="0"/>
              </a:rPr>
              <a:t>Oranı: Gelecekte nakit akımlarıyla ilgili belirsizliğin olmadığı bir ortamdaki temel faiz oranıdır. Devlet borçlanma araçları getirisi</a:t>
            </a:r>
          </a:p>
        </p:txBody>
      </p:sp>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İpotekli Konut Kredileri ve Faiz Oranı Yapısı</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84062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25638</TotalTime>
  <Words>690</Words>
  <Application>Microsoft Office PowerPoint</Application>
  <PresentationFormat>Ekran Gösterisi (4:3)</PresentationFormat>
  <Paragraphs>107</Paragraphs>
  <Slides>12</Slides>
  <Notes>11</Notes>
  <HiddenSlides>0</HiddenSlides>
  <MMClips>0</MMClips>
  <ScaleCrop>false</ScaleCrop>
  <HeadingPairs>
    <vt:vector size="4" baseType="variant">
      <vt:variant>
        <vt:lpstr>Tema</vt:lpstr>
      </vt:variant>
      <vt:variant>
        <vt:i4>3</vt:i4>
      </vt:variant>
      <vt:variant>
        <vt:lpstr>Slayt Başlıkları</vt:lpstr>
      </vt:variant>
      <vt:variant>
        <vt:i4>12</vt:i4>
      </vt:variant>
    </vt:vector>
  </HeadingPairs>
  <TitlesOfParts>
    <vt:vector size="15" baseType="lpstr">
      <vt:lpstr>ekonomi</vt:lpstr>
      <vt:lpstr>1_Rics</vt:lpstr>
      <vt:lpstr>h.t.</vt:lpstr>
      <vt:lpstr>PowerPoint Sunusu</vt:lpstr>
      <vt:lpstr>Mortgage Kredi Sistemi</vt:lpstr>
      <vt:lpstr>İpotekli Konut Kredileri</vt:lpstr>
      <vt:lpstr>İpotekli Konut Kredisi Düzenleme Süreci</vt:lpstr>
      <vt:lpstr>Değerlendirme Süreci</vt:lpstr>
      <vt:lpstr>Değerlendirme Süreci</vt:lpstr>
      <vt:lpstr>Değerlendirme Süreci</vt:lpstr>
      <vt:lpstr>Değerlendirme Süreci</vt:lpstr>
      <vt:lpstr>İpotekli Konut Kredileri ve Faiz Oranı Yapısı</vt:lpstr>
      <vt:lpstr>İpotekli Konut Kredileri ve Faiz Oranı Yapısı</vt:lpstr>
      <vt:lpstr>İpotekli Konut Kredileri ve Faiz Oranı Yapısı</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927</cp:revision>
  <cp:lastPrinted>2016-10-24T07:53:35Z</cp:lastPrinted>
  <dcterms:created xsi:type="dcterms:W3CDTF">2016-09-18T09:35:24Z</dcterms:created>
  <dcterms:modified xsi:type="dcterms:W3CDTF">2020-02-27T07:28:01Z</dcterms:modified>
</cp:coreProperties>
</file>