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5" r:id="rId6"/>
    <p:sldId id="258" r:id="rId7"/>
    <p:sldId id="259" r:id="rId8"/>
    <p:sldId id="260" r:id="rId9"/>
    <p:sldId id="269" r:id="rId10"/>
    <p:sldId id="261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6" r:id="rId20"/>
    <p:sldId id="280" r:id="rId21"/>
    <p:sldId id="277" r:id="rId22"/>
    <p:sldId id="287" r:id="rId23"/>
    <p:sldId id="288" r:id="rId24"/>
    <p:sldId id="278" r:id="rId25"/>
    <p:sldId id="283" r:id="rId26"/>
    <p:sldId id="281" r:id="rId27"/>
    <p:sldId id="289" r:id="rId28"/>
    <p:sldId id="290" r:id="rId29"/>
    <p:sldId id="282" r:id="rId30"/>
    <p:sldId id="291" r:id="rId31"/>
    <p:sldId id="292" r:id="rId32"/>
    <p:sldId id="284" r:id="rId33"/>
    <p:sldId id="285" r:id="rId34"/>
    <p:sldId id="293" r:id="rId35"/>
    <p:sldId id="294" r:id="rId36"/>
    <p:sldId id="286" r:id="rId37"/>
    <p:sldId id="295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542" autoAdjust="0"/>
  </p:normalViewPr>
  <p:slideViewPr>
    <p:cSldViewPr>
      <p:cViewPr>
        <p:scale>
          <a:sx n="41" d="100"/>
          <a:sy n="41" d="100"/>
        </p:scale>
        <p:origin x="-281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İmmün</a:t>
            </a:r>
            <a:r>
              <a:rPr lang="tr-TR" dirty="0" smtClean="0"/>
              <a:t> Yetmezlikli Hastaya Yaklaşım</a:t>
            </a:r>
            <a:endParaRPr lang="tr-T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/>
          <a:lstStyle/>
          <a:p>
            <a:r>
              <a:rPr lang="tr-TR" sz="2800" dirty="0">
                <a:solidFill>
                  <a:schemeClr val="tx1"/>
                </a:solidFill>
              </a:rPr>
              <a:t>Prof. </a:t>
            </a:r>
            <a:r>
              <a:rPr lang="tr-TR" sz="2800" dirty="0" err="1">
                <a:solidFill>
                  <a:schemeClr val="tx1"/>
                </a:solidFill>
              </a:rPr>
              <a:t>Dr.Ümit</a:t>
            </a:r>
            <a:r>
              <a:rPr lang="tr-TR" sz="2800" dirty="0">
                <a:solidFill>
                  <a:schemeClr val="tx1"/>
                </a:solidFill>
              </a:rPr>
              <a:t> Ölmez</a:t>
            </a:r>
          </a:p>
          <a:p>
            <a:r>
              <a:rPr lang="tr-TR" sz="2800" dirty="0">
                <a:solidFill>
                  <a:schemeClr val="tx1"/>
                </a:solidFill>
              </a:rPr>
              <a:t>A.Ü.T.F.İmmünoloji ve </a:t>
            </a:r>
            <a:r>
              <a:rPr lang="tr-TR" sz="2800" dirty="0" err="1">
                <a:solidFill>
                  <a:schemeClr val="tx1"/>
                </a:solidFill>
              </a:rPr>
              <a:t>Allerji</a:t>
            </a:r>
            <a:r>
              <a:rPr lang="tr-TR" sz="2800" dirty="0">
                <a:solidFill>
                  <a:schemeClr val="tx1"/>
                </a:solidFill>
              </a:rPr>
              <a:t> Hastalıkları BD</a:t>
            </a:r>
          </a:p>
          <a:p>
            <a:endParaRPr lang="tr-T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69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T lenfositleri, </a:t>
            </a:r>
            <a:r>
              <a:rPr lang="tr-TR" dirty="0" err="1" smtClean="0"/>
              <a:t>adaptif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sistemin işlemesinde vazgeçilmez hücrelerdir. </a:t>
            </a:r>
            <a:r>
              <a:rPr lang="tr-TR" dirty="0" err="1" smtClean="0"/>
              <a:t>İntrasellüler</a:t>
            </a:r>
            <a:r>
              <a:rPr lang="tr-TR" dirty="0" smtClean="0"/>
              <a:t> patojenlerin öldürülmesi ve </a:t>
            </a:r>
            <a:r>
              <a:rPr lang="tr-TR" dirty="0" err="1" smtClean="0"/>
              <a:t>ekstrasellüler</a:t>
            </a:r>
            <a:r>
              <a:rPr lang="tr-TR" dirty="0" smtClean="0"/>
              <a:t> patojenlere karşı cevapta B lenfositleri ve antijen sunan hücrelerin (APC) cevaplarını yönetir. </a:t>
            </a:r>
            <a:r>
              <a:rPr lang="tr-TR" dirty="0" err="1" smtClean="0"/>
              <a:t>Atipik</a:t>
            </a:r>
            <a:r>
              <a:rPr lang="tr-TR" dirty="0" smtClean="0"/>
              <a:t>  yüzey moleküllerini  görünce de direkt  öldürür.Sonuç olarak  T hücre gelişmesinde veya fonksiyonundaki bozukluklar, B hücresi, NK hücresi ve </a:t>
            </a:r>
            <a:r>
              <a:rPr lang="tr-TR" dirty="0" err="1" smtClean="0"/>
              <a:t>myeloid</a:t>
            </a:r>
            <a:r>
              <a:rPr lang="tr-TR" dirty="0" smtClean="0"/>
              <a:t> </a:t>
            </a:r>
            <a:r>
              <a:rPr lang="tr-TR" dirty="0" err="1" smtClean="0"/>
              <a:t>kompartmanları</a:t>
            </a:r>
            <a:r>
              <a:rPr lang="tr-TR" dirty="0" smtClean="0"/>
              <a:t> da etkiler.</a:t>
            </a:r>
          </a:p>
          <a:p>
            <a:r>
              <a:rPr lang="tr-TR" dirty="0" smtClean="0"/>
              <a:t> TCR(T </a:t>
            </a:r>
            <a:r>
              <a:rPr lang="tr-TR" dirty="0" err="1" smtClean="0"/>
              <a:t>cell</a:t>
            </a:r>
            <a:r>
              <a:rPr lang="tr-TR" dirty="0" smtClean="0"/>
              <a:t> reseptör)  kompleksi veya beraberindeki  bozukluklar T hücre eksikliği veya fonksiyon bozukluğuna yol açar. </a:t>
            </a:r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/>
              <a:t/>
            </a:r>
            <a:br>
              <a:rPr lang="tr-TR" sz="3600" b="1" dirty="0"/>
            </a:br>
            <a:r>
              <a:rPr lang="en-US" sz="3600" b="1" dirty="0"/>
              <a:t>Primer </a:t>
            </a:r>
            <a:r>
              <a:rPr lang="en-US" sz="3600" b="1" dirty="0" err="1"/>
              <a:t>İmmün</a:t>
            </a:r>
            <a:r>
              <a:rPr lang="en-US" sz="3600" b="1" dirty="0"/>
              <a:t> </a:t>
            </a:r>
            <a:r>
              <a:rPr lang="en-US" sz="3600" b="1" dirty="0" err="1"/>
              <a:t>Yetmezlikler</a:t>
            </a:r>
            <a:r>
              <a:rPr lang="en-US" sz="3600" b="1" dirty="0"/>
              <a:t> (2)</a:t>
            </a:r>
            <a:r>
              <a:rPr lang="tr-TR" sz="3600" b="1" dirty="0"/>
              <a:t> </a:t>
            </a:r>
            <a:br>
              <a:rPr lang="tr-TR" sz="3600" b="1" dirty="0"/>
            </a:br>
            <a:r>
              <a:rPr lang="tr-TR" sz="3600" b="1" dirty="0"/>
              <a:t>H</a:t>
            </a:r>
            <a:r>
              <a:rPr lang="en-US" sz="3600" b="1" dirty="0" err="1"/>
              <a:t>ücresel</a:t>
            </a:r>
            <a:r>
              <a:rPr lang="en-US" sz="3600" b="1" dirty="0"/>
              <a:t> </a:t>
            </a:r>
            <a:r>
              <a:rPr lang="en-US" sz="3600" b="1" dirty="0" err="1"/>
              <a:t>İmmün</a:t>
            </a:r>
            <a:r>
              <a:rPr lang="en-US" sz="3600" b="1" dirty="0"/>
              <a:t> </a:t>
            </a:r>
            <a:r>
              <a:rPr lang="en-US" sz="3600" b="1" dirty="0" err="1"/>
              <a:t>Yetmezlikler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(</a:t>
            </a:r>
            <a:r>
              <a:rPr lang="en-US" sz="3600" b="1" i="1" dirty="0"/>
              <a:t>T </a:t>
            </a:r>
            <a:r>
              <a:rPr lang="en-US" sz="3600" b="1" i="1" dirty="0" err="1"/>
              <a:t>Hücre</a:t>
            </a:r>
            <a:r>
              <a:rPr lang="en-US" sz="3600" b="1" i="1" dirty="0"/>
              <a:t> </a:t>
            </a:r>
            <a:r>
              <a:rPr lang="en-US" sz="3600" b="1" i="1" dirty="0" err="1"/>
              <a:t>Yetmezlikleri</a:t>
            </a:r>
            <a:r>
              <a:rPr lang="en-US" sz="3600" b="1" i="1" dirty="0"/>
              <a:t>)</a:t>
            </a:r>
            <a:r>
              <a:rPr lang="tr-TR" sz="3600" b="1" i="1" dirty="0"/>
              <a:t/>
            </a:r>
            <a:br>
              <a:rPr lang="tr-TR" sz="3600" b="1" i="1" dirty="0"/>
            </a:br>
            <a:endParaRPr lang="tr-TR" sz="3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smtClean="0"/>
              <a:t>CD3 eksikliği</a:t>
            </a:r>
            <a:r>
              <a:rPr lang="tr-TR" dirty="0" smtClean="0"/>
              <a:t>, </a:t>
            </a:r>
            <a:r>
              <a:rPr lang="tr-TR" u="sng" dirty="0" smtClean="0"/>
              <a:t>TRAC eksikliği</a:t>
            </a:r>
            <a:r>
              <a:rPr lang="tr-TR" dirty="0" smtClean="0"/>
              <a:t> (TCR alfa-beta kompleks azalması)  ,</a:t>
            </a:r>
            <a:r>
              <a:rPr lang="tr-TR" u="sng" dirty="0" smtClean="0"/>
              <a:t>MHC klas I eksikliği</a:t>
            </a:r>
            <a:r>
              <a:rPr lang="tr-TR" dirty="0" smtClean="0"/>
              <a:t> ( </a:t>
            </a:r>
            <a:r>
              <a:rPr lang="tr-TR" dirty="0" err="1" smtClean="0"/>
              <a:t>Bare</a:t>
            </a:r>
            <a:r>
              <a:rPr lang="tr-TR" dirty="0" smtClean="0"/>
              <a:t> lenfosit sendrom tip I), </a:t>
            </a:r>
            <a:r>
              <a:rPr lang="tr-TR" u="sng" dirty="0" smtClean="0"/>
              <a:t>MHC klas II eksikliği</a:t>
            </a:r>
            <a:r>
              <a:rPr lang="tr-TR" dirty="0" smtClean="0"/>
              <a:t> ( </a:t>
            </a:r>
            <a:r>
              <a:rPr lang="tr-TR" dirty="0" err="1" smtClean="0"/>
              <a:t>Bare</a:t>
            </a:r>
            <a:r>
              <a:rPr lang="tr-TR" dirty="0" smtClean="0"/>
              <a:t> lenfosit sendrom tip II),</a:t>
            </a:r>
            <a:r>
              <a:rPr lang="tr-TR" u="sng" dirty="0" smtClean="0"/>
              <a:t>p561 </a:t>
            </a:r>
            <a:r>
              <a:rPr lang="tr-TR" u="sng" dirty="0" err="1" smtClean="0"/>
              <a:t>ck</a:t>
            </a:r>
            <a:r>
              <a:rPr lang="tr-TR" u="sng" dirty="0" smtClean="0"/>
              <a:t> eksikliği</a:t>
            </a:r>
            <a:r>
              <a:rPr lang="tr-TR" dirty="0" smtClean="0"/>
              <a:t> ( lenfosit spesifik protein-</a:t>
            </a:r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eksikliği), </a:t>
            </a:r>
            <a:r>
              <a:rPr lang="tr-TR" u="sng" dirty="0" smtClean="0"/>
              <a:t>VDJ </a:t>
            </a:r>
            <a:r>
              <a:rPr lang="tr-TR" u="sng" dirty="0" err="1" smtClean="0"/>
              <a:t>recombinasyon</a:t>
            </a:r>
            <a:r>
              <a:rPr lang="tr-TR" u="sng" dirty="0" smtClean="0"/>
              <a:t> </a:t>
            </a:r>
            <a:r>
              <a:rPr lang="tr-TR" u="sng" dirty="0" err="1" smtClean="0"/>
              <a:t>defektleri</a:t>
            </a:r>
            <a:r>
              <a:rPr lang="tr-TR" dirty="0" smtClean="0"/>
              <a:t>: RAG1 ve RAG II(</a:t>
            </a:r>
            <a:r>
              <a:rPr lang="tr-TR" dirty="0" err="1" smtClean="0"/>
              <a:t>rekombinaz</a:t>
            </a:r>
            <a:r>
              <a:rPr lang="tr-TR" dirty="0" smtClean="0"/>
              <a:t> aktive edici gende eksiklik), </a:t>
            </a:r>
            <a:r>
              <a:rPr lang="tr-TR" u="sng" dirty="0" smtClean="0"/>
              <a:t>ZAP-70 eksikliği: ( </a:t>
            </a:r>
            <a:r>
              <a:rPr lang="tr-TR" dirty="0" err="1" smtClean="0"/>
              <a:t>Zeta</a:t>
            </a:r>
            <a:r>
              <a:rPr lang="tr-TR" dirty="0" smtClean="0"/>
              <a:t>  zinciri ile ilişkili protein-</a:t>
            </a:r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 70 </a:t>
            </a:r>
            <a:r>
              <a:rPr lang="tr-TR" dirty="0" err="1" smtClean="0"/>
              <a:t>kilodalton</a:t>
            </a:r>
            <a:r>
              <a:rPr lang="tr-TR" dirty="0" smtClean="0"/>
              <a:t> eksikliği)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Spesifik kombine  T ve B hücre kombine  </a:t>
            </a:r>
            <a:r>
              <a:rPr lang="tr-TR" dirty="0" err="1" smtClean="0"/>
              <a:t>immün</a:t>
            </a:r>
            <a:r>
              <a:rPr lang="tr-TR" dirty="0" smtClean="0"/>
              <a:t> yetmezlik hastalıkları nadir olmakla birlikte bildirilmiş  </a:t>
            </a:r>
            <a:r>
              <a:rPr lang="tr-TR" dirty="0" err="1" smtClean="0"/>
              <a:t>immün</a:t>
            </a:r>
            <a:r>
              <a:rPr lang="tr-TR" dirty="0" smtClean="0"/>
              <a:t> yetmezliklerin %15’ini yapar. Mutasyona uğrayan genin ve genetik </a:t>
            </a:r>
            <a:r>
              <a:rPr lang="tr-TR" dirty="0" err="1" smtClean="0"/>
              <a:t>defektin</a:t>
            </a:r>
            <a:r>
              <a:rPr lang="tr-TR" dirty="0" smtClean="0"/>
              <a:t> yerine göre  tablo değişkendir.</a:t>
            </a:r>
            <a:endParaRPr lang="tr-T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Primer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İmmün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Yetmezlikler (3)</a:t>
            </a:r>
            <a:b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Kombine </a:t>
            </a:r>
            <a:r>
              <a:rPr kumimoji="0" lang="tr-T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İmmün</a:t>
            </a:r>
            <a:r>
              <a:rPr kumimoji="0" lang="tr-T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Yetmezlikler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Ağır Kombine </a:t>
            </a:r>
            <a:r>
              <a:rPr lang="tr-TR" dirty="0" err="1" smtClean="0"/>
              <a:t>İmmün</a:t>
            </a:r>
            <a:r>
              <a:rPr lang="tr-TR" dirty="0" smtClean="0"/>
              <a:t> Yetmezlik (SCID)</a:t>
            </a:r>
          </a:p>
          <a:p>
            <a:r>
              <a:rPr lang="tr-TR" dirty="0" smtClean="0"/>
              <a:t>● </a:t>
            </a:r>
            <a:r>
              <a:rPr lang="tr-TR" dirty="0" err="1" smtClean="0"/>
              <a:t>Wiscott</a:t>
            </a:r>
            <a:r>
              <a:rPr lang="tr-TR" dirty="0" smtClean="0"/>
              <a:t>-</a:t>
            </a:r>
            <a:r>
              <a:rPr lang="tr-TR" dirty="0" err="1" smtClean="0"/>
              <a:t>Aldrich</a:t>
            </a:r>
            <a:r>
              <a:rPr lang="tr-TR" dirty="0" smtClean="0"/>
              <a:t> sendromu</a:t>
            </a:r>
          </a:p>
          <a:p>
            <a:r>
              <a:rPr lang="tr-TR" dirty="0" smtClean="0"/>
              <a:t>● </a:t>
            </a:r>
            <a:r>
              <a:rPr lang="tr-TR" dirty="0" err="1" smtClean="0"/>
              <a:t>Ataksi</a:t>
            </a:r>
            <a:r>
              <a:rPr lang="tr-TR" dirty="0" smtClean="0"/>
              <a:t> </a:t>
            </a:r>
            <a:r>
              <a:rPr lang="tr-TR" dirty="0" err="1" smtClean="0"/>
              <a:t>telenjiektazi</a:t>
            </a:r>
            <a:endParaRPr lang="tr-TR" dirty="0" smtClean="0"/>
          </a:p>
          <a:p>
            <a:r>
              <a:rPr lang="tr-TR" dirty="0" smtClean="0"/>
              <a:t>● </a:t>
            </a:r>
            <a:r>
              <a:rPr lang="tr-TR" dirty="0" err="1" smtClean="0"/>
              <a:t>DiGeorge</a:t>
            </a:r>
            <a:r>
              <a:rPr lang="tr-TR" dirty="0" smtClean="0"/>
              <a:t> sendromu( 22q11.2 </a:t>
            </a:r>
            <a:r>
              <a:rPr lang="tr-TR" dirty="0" err="1" smtClean="0"/>
              <a:t>delesyon</a:t>
            </a:r>
            <a:r>
              <a:rPr lang="tr-TR" dirty="0" smtClean="0"/>
              <a:t>)</a:t>
            </a:r>
          </a:p>
          <a:p>
            <a:r>
              <a:rPr lang="tr-TR" dirty="0" smtClean="0"/>
              <a:t>● </a:t>
            </a:r>
            <a:r>
              <a:rPr lang="tr-TR" dirty="0" err="1" smtClean="0"/>
              <a:t>Nijmegen</a:t>
            </a:r>
            <a:r>
              <a:rPr lang="tr-TR" dirty="0" smtClean="0"/>
              <a:t> </a:t>
            </a:r>
            <a:r>
              <a:rPr lang="tr-TR" dirty="0" err="1" smtClean="0"/>
              <a:t>Breakage</a:t>
            </a:r>
            <a:r>
              <a:rPr lang="tr-TR" dirty="0" smtClean="0"/>
              <a:t> sendromu</a:t>
            </a:r>
          </a:p>
          <a:p>
            <a:r>
              <a:rPr lang="tr-TR" dirty="0" smtClean="0"/>
              <a:t>● </a:t>
            </a:r>
            <a:r>
              <a:rPr lang="tr-TR" dirty="0" err="1" smtClean="0"/>
              <a:t>Adenozin</a:t>
            </a:r>
            <a:r>
              <a:rPr lang="tr-TR" dirty="0" smtClean="0"/>
              <a:t> </a:t>
            </a:r>
            <a:r>
              <a:rPr lang="tr-TR" dirty="0" err="1" smtClean="0"/>
              <a:t>deaminaz</a:t>
            </a:r>
            <a:r>
              <a:rPr lang="tr-TR" dirty="0" smtClean="0"/>
              <a:t>, </a:t>
            </a:r>
            <a:r>
              <a:rPr lang="tr-TR" dirty="0" err="1" smtClean="0"/>
              <a:t>purin</a:t>
            </a:r>
            <a:r>
              <a:rPr lang="tr-TR" dirty="0" smtClean="0"/>
              <a:t>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fosforilaz</a:t>
            </a:r>
            <a:r>
              <a:rPr lang="tr-TR" dirty="0" smtClean="0"/>
              <a:t> eksikliği</a:t>
            </a:r>
          </a:p>
          <a:p>
            <a:r>
              <a:rPr lang="tr-TR" dirty="0" smtClean="0"/>
              <a:t>● MHC </a:t>
            </a:r>
            <a:r>
              <a:rPr lang="tr-TR" dirty="0" err="1" smtClean="0"/>
              <a:t>class</a:t>
            </a:r>
            <a:r>
              <a:rPr lang="tr-TR" dirty="0" smtClean="0"/>
              <a:t> I ve II eksikliği</a:t>
            </a:r>
          </a:p>
          <a:p>
            <a:r>
              <a:rPr lang="tr-TR" dirty="0" smtClean="0"/>
              <a:t>● Kısa kol-bacak cüceliği /saç-kıkırdak </a:t>
            </a:r>
            <a:r>
              <a:rPr lang="tr-TR" dirty="0" err="1" smtClean="0"/>
              <a:t>hipoplazisi</a:t>
            </a:r>
            <a:r>
              <a:rPr lang="tr-TR" dirty="0" smtClean="0"/>
              <a:t> ile birlikte </a:t>
            </a:r>
            <a:r>
              <a:rPr lang="tr-TR" dirty="0" err="1" smtClean="0"/>
              <a:t>immün</a:t>
            </a:r>
            <a:r>
              <a:rPr lang="tr-TR" dirty="0" smtClean="0"/>
              <a:t> yetmezlik </a:t>
            </a:r>
          </a:p>
          <a:p>
            <a:r>
              <a:rPr lang="tr-TR" dirty="0" smtClean="0"/>
              <a:t>●CD 40 ve CD40 </a:t>
            </a:r>
            <a:r>
              <a:rPr lang="tr-TR" dirty="0" err="1" smtClean="0"/>
              <a:t>ligand</a:t>
            </a:r>
            <a:r>
              <a:rPr lang="tr-TR" dirty="0" smtClean="0"/>
              <a:t> eksiklikleri</a:t>
            </a:r>
          </a:p>
          <a:p>
            <a:r>
              <a:rPr lang="tr-TR" dirty="0" smtClean="0"/>
              <a:t>●DNA </a:t>
            </a:r>
            <a:r>
              <a:rPr lang="tr-TR" dirty="0" err="1" smtClean="0"/>
              <a:t>ligase</a:t>
            </a:r>
            <a:r>
              <a:rPr lang="tr-TR" dirty="0" smtClean="0"/>
              <a:t> IV eksikliği</a:t>
            </a:r>
          </a:p>
          <a:p>
            <a:r>
              <a:rPr lang="tr-TR" dirty="0" smtClean="0"/>
              <a:t>●STAT 1 eksikliği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My</a:t>
            </a:r>
            <a:r>
              <a:rPr lang="tr-TR" dirty="0" smtClean="0"/>
              <a:t> 88 eksikliği</a:t>
            </a:r>
          </a:p>
          <a:p>
            <a:r>
              <a:rPr lang="tr-TR" dirty="0" smtClean="0"/>
              <a:t>●IRAK4 ( IL-1 reseptör(</a:t>
            </a:r>
            <a:r>
              <a:rPr lang="tr-TR" dirty="0" err="1" smtClean="0"/>
              <a:t>res</a:t>
            </a:r>
            <a:r>
              <a:rPr lang="tr-TR" dirty="0" smtClean="0"/>
              <a:t>.) ilişkili </a:t>
            </a:r>
            <a:r>
              <a:rPr lang="tr-TR" dirty="0" err="1" smtClean="0"/>
              <a:t>kinaz</a:t>
            </a:r>
            <a:r>
              <a:rPr lang="tr-TR" dirty="0" smtClean="0"/>
              <a:t> 4 ) eksikliği</a:t>
            </a:r>
          </a:p>
          <a:p>
            <a:r>
              <a:rPr lang="tr-TR" dirty="0" smtClean="0"/>
              <a:t>●TLR3(</a:t>
            </a:r>
            <a:r>
              <a:rPr lang="tr-TR" dirty="0" err="1" smtClean="0"/>
              <a:t>Toll</a:t>
            </a:r>
            <a:r>
              <a:rPr lang="tr-TR" dirty="0" smtClean="0"/>
              <a:t>-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.) eksikliği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X’e</a:t>
            </a:r>
            <a:r>
              <a:rPr lang="tr-TR" dirty="0" smtClean="0"/>
              <a:t> bağlı </a:t>
            </a:r>
            <a:r>
              <a:rPr lang="tr-TR" dirty="0" err="1" smtClean="0"/>
              <a:t>lenfoproliferatif</a:t>
            </a:r>
            <a:r>
              <a:rPr lang="tr-TR" dirty="0" smtClean="0"/>
              <a:t> sendrom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endParaRPr lang="tr-TR" b="1" u="sng" dirty="0" smtClean="0"/>
          </a:p>
          <a:p>
            <a:r>
              <a:rPr lang="tr-TR" b="1" u="sng" dirty="0" err="1" smtClean="0"/>
              <a:t>DiGeorge</a:t>
            </a:r>
            <a:r>
              <a:rPr lang="tr-TR" b="1" u="sng" dirty="0" smtClean="0"/>
              <a:t> Sendromu</a:t>
            </a:r>
            <a:r>
              <a:rPr lang="tr-TR" dirty="0" smtClean="0"/>
              <a:t>:  </a:t>
            </a:r>
            <a:r>
              <a:rPr lang="tr-TR" dirty="0" err="1" smtClean="0"/>
              <a:t>Embriyonel</a:t>
            </a:r>
            <a:r>
              <a:rPr lang="tr-TR" dirty="0" smtClean="0"/>
              <a:t> gelişim sırasında  3. ve 4. </a:t>
            </a:r>
            <a:r>
              <a:rPr lang="tr-TR" dirty="0" err="1" smtClean="0"/>
              <a:t>faringeal</a:t>
            </a:r>
            <a:r>
              <a:rPr lang="tr-TR" dirty="0" smtClean="0"/>
              <a:t> keselerde  anormal gelişim sonrasında </a:t>
            </a:r>
            <a:r>
              <a:rPr lang="tr-TR" dirty="0" err="1" smtClean="0"/>
              <a:t>timusta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ve beraberinde T hücre eksikliğine bağlı </a:t>
            </a:r>
            <a:r>
              <a:rPr lang="tr-TR" dirty="0" err="1" smtClean="0"/>
              <a:t>infeksiyona</a:t>
            </a:r>
            <a:r>
              <a:rPr lang="tr-TR" dirty="0" smtClean="0"/>
              <a:t> meyil,  </a:t>
            </a:r>
            <a:r>
              <a:rPr lang="tr-TR" dirty="0" err="1" smtClean="0"/>
              <a:t>paratiroid</a:t>
            </a:r>
            <a:r>
              <a:rPr lang="tr-TR" dirty="0" smtClean="0"/>
              <a:t> </a:t>
            </a:r>
            <a:r>
              <a:rPr lang="tr-TR" dirty="0" err="1" smtClean="0"/>
              <a:t>hipoplazisi</a:t>
            </a:r>
            <a:r>
              <a:rPr lang="tr-TR" dirty="0" smtClean="0"/>
              <a:t> (</a:t>
            </a:r>
            <a:r>
              <a:rPr lang="tr-TR" dirty="0" err="1" smtClean="0"/>
              <a:t>hipokalsemi</a:t>
            </a:r>
            <a:r>
              <a:rPr lang="tr-TR" dirty="0" smtClean="0"/>
              <a:t> ile birlikte) , </a:t>
            </a:r>
            <a:r>
              <a:rPr lang="tr-TR" dirty="0" err="1" smtClean="0"/>
              <a:t>konjenital</a:t>
            </a:r>
            <a:r>
              <a:rPr lang="tr-TR" dirty="0" smtClean="0"/>
              <a:t> kalp hastalığı  (Aort kavsi anormallikleri, </a:t>
            </a:r>
            <a:r>
              <a:rPr lang="tr-TR" dirty="0" err="1" smtClean="0"/>
              <a:t>Fallot</a:t>
            </a:r>
            <a:r>
              <a:rPr lang="tr-TR" dirty="0" smtClean="0"/>
              <a:t> </a:t>
            </a:r>
            <a:r>
              <a:rPr lang="tr-TR" dirty="0" err="1" smtClean="0"/>
              <a:t>tetralojisi</a:t>
            </a:r>
            <a:r>
              <a:rPr lang="tr-TR" dirty="0" smtClean="0"/>
              <a:t>, patent </a:t>
            </a:r>
            <a:r>
              <a:rPr lang="tr-TR" dirty="0" err="1" smtClean="0"/>
              <a:t>duktus</a:t>
            </a:r>
            <a:r>
              <a:rPr lang="tr-TR" dirty="0" smtClean="0"/>
              <a:t> </a:t>
            </a:r>
            <a:r>
              <a:rPr lang="tr-TR" dirty="0" err="1" smtClean="0"/>
              <a:t>arteriozus</a:t>
            </a:r>
            <a:r>
              <a:rPr lang="tr-TR" dirty="0" smtClean="0"/>
              <a:t>) görülür.</a:t>
            </a:r>
          </a:p>
          <a:p>
            <a:r>
              <a:rPr lang="tr-TR" dirty="0" err="1" smtClean="0"/>
              <a:t>DiGeorge</a:t>
            </a:r>
            <a:r>
              <a:rPr lang="tr-TR" dirty="0" smtClean="0"/>
              <a:t> sendromu görülen çocuklarda anormal yüz görünümü ( </a:t>
            </a:r>
            <a:r>
              <a:rPr lang="tr-TR" dirty="0" err="1" smtClean="0"/>
              <a:t>hipertelörizm</a:t>
            </a:r>
            <a:r>
              <a:rPr lang="tr-TR" dirty="0" smtClean="0"/>
              <a:t>, düşük kulaklar, balık şeklinde ağız ) vardır.</a:t>
            </a:r>
          </a:p>
          <a:p>
            <a:r>
              <a:rPr lang="tr-TR" dirty="0" err="1" smtClean="0"/>
              <a:t>Timusun</a:t>
            </a:r>
            <a:r>
              <a:rPr lang="tr-TR" dirty="0" smtClean="0"/>
              <a:t> yokluğunda ‘</a:t>
            </a:r>
            <a:r>
              <a:rPr lang="tr-TR" dirty="0" err="1" smtClean="0"/>
              <a:t>komplet</a:t>
            </a:r>
            <a:r>
              <a:rPr lang="tr-TR" dirty="0" smtClean="0"/>
              <a:t> </a:t>
            </a:r>
            <a:r>
              <a:rPr lang="tr-TR" dirty="0" err="1" smtClean="0"/>
              <a:t>DiGeorge</a:t>
            </a:r>
            <a:r>
              <a:rPr lang="tr-TR" dirty="0" smtClean="0"/>
              <a:t> </a:t>
            </a:r>
            <a:r>
              <a:rPr lang="tr-TR" dirty="0" err="1" smtClean="0"/>
              <a:t>sendromu’görülür</a:t>
            </a:r>
            <a:r>
              <a:rPr lang="tr-TR" dirty="0" smtClean="0"/>
              <a:t> (Hastaların % &lt; 0.5 i )ve </a:t>
            </a:r>
            <a:r>
              <a:rPr lang="tr-TR" dirty="0" err="1" smtClean="0"/>
              <a:t>komplet</a:t>
            </a:r>
            <a:r>
              <a:rPr lang="tr-TR" dirty="0" smtClean="0"/>
              <a:t> T hücre yetmezliği görülür. Ancak hastaların çoğunluğunda  22q11.2 </a:t>
            </a:r>
            <a:r>
              <a:rPr lang="tr-TR" dirty="0" err="1" smtClean="0"/>
              <a:t>delesyon</a:t>
            </a:r>
            <a:r>
              <a:rPr lang="tr-TR" dirty="0" smtClean="0"/>
              <a:t>  şeklinde kromozom anomalisi  görülür. </a:t>
            </a:r>
            <a:r>
              <a:rPr lang="tr-TR" dirty="0" err="1" smtClean="0"/>
              <a:t>İmmün</a:t>
            </a:r>
            <a:r>
              <a:rPr lang="tr-TR" dirty="0" smtClean="0"/>
              <a:t> bozukluk  orta derecede T hücre azalması ile birliktedir, ‘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DiGeorge</a:t>
            </a:r>
            <a:r>
              <a:rPr lang="tr-TR" dirty="0" smtClean="0"/>
              <a:t> </a:t>
            </a:r>
            <a:r>
              <a:rPr lang="tr-TR" dirty="0" err="1" smtClean="0"/>
              <a:t>sendromu’denir</a:t>
            </a:r>
            <a:r>
              <a:rPr lang="tr-TR" dirty="0" smtClean="0"/>
              <a:t>. Azalmış T hücreler, normal  B hücreler , normal veya azalmış serum </a:t>
            </a:r>
            <a:r>
              <a:rPr lang="tr-TR" dirty="0" err="1" smtClean="0"/>
              <a:t>immünglobülinleri</a:t>
            </a:r>
            <a:r>
              <a:rPr lang="tr-TR" dirty="0" smtClean="0"/>
              <a:t> görülür.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920037" cy="5561013"/>
          </a:xfrm>
          <a:prstGeom prst="rect">
            <a:avLst/>
          </a:prstGeom>
          <a:noFill/>
        </p:spPr>
      </p:pic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Figure 16.10 Note the wide-set eyes, low-set ears, and shortened philtrum of upper lip. </a:t>
            </a:r>
          </a:p>
          <a:p>
            <a:pPr algn="ctr"/>
            <a:r>
              <a:rPr lang="tr-TR"/>
              <a:t>Congenital malformations of the cardiovascular system may also occur.</a:t>
            </a:r>
            <a:br>
              <a:rPr lang="tr-TR"/>
            </a:br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6213"/>
            <a:ext cx="8208963" cy="653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Figure 16.8 Note that the thymic stroma has not been invaded by lymphoid cells and</a:t>
            </a:r>
          </a:p>
          <a:p>
            <a:pPr algn="ctr"/>
            <a:r>
              <a:rPr lang="tr-TR"/>
              <a:t> no Hassall's corpuscles are seen. The gland has a fetal appearance.</a:t>
            </a:r>
            <a:br>
              <a:rPr lang="tr-TR"/>
            </a:b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Primer</a:t>
            </a:r>
            <a:r>
              <a:rPr lang="tr-TR" b="1" dirty="0" smtClean="0"/>
              <a:t> </a:t>
            </a:r>
            <a:r>
              <a:rPr lang="tr-TR" b="1" dirty="0" err="1" smtClean="0"/>
              <a:t>İmmün</a:t>
            </a:r>
            <a:r>
              <a:rPr lang="tr-TR" b="1" dirty="0" smtClean="0"/>
              <a:t> Yetmezlikler (4)</a:t>
            </a:r>
            <a:br>
              <a:rPr lang="tr-TR" b="1" dirty="0" smtClean="0"/>
            </a:br>
            <a:r>
              <a:rPr lang="tr-TR" b="1" i="1" dirty="0" err="1" smtClean="0"/>
              <a:t>Fagositik</a:t>
            </a:r>
            <a:r>
              <a:rPr lang="tr-TR" b="1" i="1" dirty="0" smtClean="0"/>
              <a:t> Fonksiyon Bozuklukları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●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nötropeniler</a:t>
            </a:r>
            <a:endParaRPr lang="tr-TR" dirty="0" smtClean="0"/>
          </a:p>
          <a:p>
            <a:r>
              <a:rPr lang="tr-TR" dirty="0" smtClean="0"/>
              <a:t>● Kronik </a:t>
            </a:r>
            <a:r>
              <a:rPr lang="tr-TR" dirty="0" err="1" smtClean="0"/>
              <a:t>granülomatöz</a:t>
            </a:r>
            <a:r>
              <a:rPr lang="tr-TR" dirty="0" smtClean="0"/>
              <a:t> hastalık</a:t>
            </a:r>
          </a:p>
          <a:p>
            <a:r>
              <a:rPr lang="tr-TR" dirty="0" smtClean="0"/>
              <a:t>●Lökosit  adezyon eksikliği (LAD)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tr-TR" dirty="0" smtClean="0"/>
              <a:t>Tekrarlayan </a:t>
            </a:r>
            <a:r>
              <a:rPr lang="tr-TR" dirty="0" err="1" smtClean="0"/>
              <a:t>infeksiyonları</a:t>
            </a:r>
            <a:r>
              <a:rPr lang="tr-TR" dirty="0" smtClean="0"/>
              <a:t> olan erişkinlerde iyi bir </a:t>
            </a:r>
            <a:r>
              <a:rPr lang="tr-TR" dirty="0" err="1" smtClean="0"/>
              <a:t>anamnez</a:t>
            </a:r>
            <a:r>
              <a:rPr lang="tr-TR" dirty="0" smtClean="0"/>
              <a:t> alınmalıdır. Geçirilen hastalıklar, ameliyatlar, ilaçlar, eski ve yeni </a:t>
            </a:r>
            <a:r>
              <a:rPr lang="tr-TR" dirty="0" err="1" smtClean="0"/>
              <a:t>infeksiyonlar</a:t>
            </a:r>
            <a:r>
              <a:rPr lang="tr-TR" dirty="0" smtClean="0"/>
              <a:t>  sorgulanmalıdır.</a:t>
            </a:r>
          </a:p>
          <a:p>
            <a:r>
              <a:rPr lang="tr-TR" dirty="0" smtClean="0"/>
              <a:t>Tam bir fizik muayene ile   anatomik bozukluklar, deri, akciğer bulguları, </a:t>
            </a:r>
            <a:r>
              <a:rPr lang="tr-TR" dirty="0" err="1" smtClean="0"/>
              <a:t>lenfadenopati</a:t>
            </a:r>
            <a:r>
              <a:rPr lang="tr-TR" dirty="0" smtClean="0"/>
              <a:t>, </a:t>
            </a:r>
            <a:r>
              <a:rPr lang="tr-TR" dirty="0" err="1" smtClean="0"/>
              <a:t>hepatosplenomegali</a:t>
            </a:r>
            <a:r>
              <a:rPr lang="tr-TR" dirty="0" smtClean="0"/>
              <a:t>  çocuklarda gelişme geriliği tespit edilebilir. 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yetmezliklerde aile hikayesi de  alınmalıdır.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8962" cy="1295400"/>
          </a:xfrm>
        </p:spPr>
        <p:txBody>
          <a:bodyPr>
            <a:normAutofit fontScale="90000"/>
          </a:bodyPr>
          <a:lstStyle/>
          <a:p>
            <a:r>
              <a:rPr lang="tr-TR" sz="4000"/>
              <a:t/>
            </a:r>
            <a:br>
              <a:rPr lang="tr-TR" sz="4000"/>
            </a:br>
            <a:r>
              <a:rPr lang="en-US" sz="4000"/>
              <a:t>İmmün </a:t>
            </a:r>
            <a:r>
              <a:rPr lang="tr-TR" sz="4000"/>
              <a:t>Y</a:t>
            </a:r>
            <a:r>
              <a:rPr lang="en-US" sz="4000"/>
              <a:t>etmezliklerde </a:t>
            </a:r>
            <a:r>
              <a:rPr lang="tr-TR" sz="4000"/>
              <a:t>G</a:t>
            </a:r>
            <a:r>
              <a:rPr lang="en-US" sz="4000"/>
              <a:t>örülen </a:t>
            </a:r>
            <a:r>
              <a:rPr lang="tr-TR" sz="4000"/>
              <a:t/>
            </a:r>
            <a:br>
              <a:rPr lang="tr-TR" sz="4000"/>
            </a:br>
            <a:r>
              <a:rPr lang="tr-TR" sz="4000"/>
              <a:t>K</a:t>
            </a:r>
            <a:r>
              <a:rPr lang="en-US" sz="4000"/>
              <a:t>linik </a:t>
            </a:r>
            <a:r>
              <a:rPr lang="tr-TR" sz="4000"/>
              <a:t>Ö</a:t>
            </a:r>
            <a:r>
              <a:rPr lang="en-US" sz="4000"/>
              <a:t>zellikler</a:t>
            </a:r>
            <a:br>
              <a:rPr lang="en-US" sz="4000"/>
            </a:br>
            <a:endParaRPr lang="tr-TR" sz="400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Kronik veya tekrarlayan infeksiyonlar</a:t>
            </a:r>
            <a:r>
              <a:rPr lang="tr-TR"/>
              <a:t>, </a:t>
            </a:r>
          </a:p>
          <a:p>
            <a:pPr>
              <a:lnSpc>
                <a:spcPct val="90000"/>
              </a:lnSpc>
            </a:pPr>
            <a:r>
              <a:rPr lang="en-US"/>
              <a:t>Fırs</a:t>
            </a:r>
            <a:r>
              <a:rPr lang="tr-TR"/>
              <a:t>a</a:t>
            </a:r>
            <a:r>
              <a:rPr lang="en-US"/>
              <a:t>tçı</a:t>
            </a:r>
            <a:r>
              <a:rPr lang="tr-TR"/>
              <a:t>(opportunistic)</a:t>
            </a:r>
            <a:r>
              <a:rPr lang="en-US"/>
              <a:t> infeksiyon ajanları ile ortaya çıkan hastalık tabloları</a:t>
            </a:r>
            <a:endParaRPr lang="tr-TR"/>
          </a:p>
          <a:p>
            <a:pPr>
              <a:lnSpc>
                <a:spcPct val="90000"/>
              </a:lnSpc>
            </a:pPr>
            <a:r>
              <a:rPr lang="en-US"/>
              <a:t>İnfeksiyon hast</a:t>
            </a:r>
            <a:r>
              <a:rPr lang="tr-TR"/>
              <a:t>alığı</a:t>
            </a:r>
            <a:r>
              <a:rPr lang="en-US"/>
              <a:t>nın tedavisinde zorluklar</a:t>
            </a:r>
            <a:endParaRPr lang="tr-TR"/>
          </a:p>
          <a:p>
            <a:pPr>
              <a:lnSpc>
                <a:spcPct val="90000"/>
              </a:lnSpc>
            </a:pPr>
            <a:r>
              <a:rPr lang="en-US"/>
              <a:t>Tekrarlayan abseler, osteomyelit, otoimmün hastalıklar</a:t>
            </a:r>
          </a:p>
          <a:p>
            <a:pPr>
              <a:lnSpc>
                <a:spcPct val="90000"/>
              </a:lnSpc>
            </a:pPr>
            <a:r>
              <a:rPr lang="tr-TR"/>
              <a:t>Gelişme geriliği,kronik diyare, d</a:t>
            </a:r>
            <a:r>
              <a:rPr lang="en-US"/>
              <a:t>eri döküntüleri</a:t>
            </a:r>
            <a:r>
              <a:rPr lang="tr-TR"/>
              <a:t>, </a:t>
            </a:r>
            <a:r>
              <a:rPr lang="en-US"/>
              <a:t>hepatosplenomegali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cap="all" dirty="0" err="1" smtClean="0"/>
              <a:t>Kompleman</a:t>
            </a:r>
            <a:r>
              <a:rPr lang="tr-TR" sz="3200" b="1" cap="all" dirty="0" smtClean="0"/>
              <a:t> Eksiklikleri ile Birlikte Giden </a:t>
            </a:r>
            <a:r>
              <a:rPr lang="tr-TR" sz="3200" b="1" cap="all" dirty="0" err="1" smtClean="0"/>
              <a:t>HastalIklar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Klasik yol (C1-C4): SLE, </a:t>
            </a:r>
            <a:r>
              <a:rPr lang="tr-TR" dirty="0" err="1" smtClean="0"/>
              <a:t>piyojenik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 </a:t>
            </a:r>
          </a:p>
          <a:p>
            <a:r>
              <a:rPr lang="tr-TR" dirty="0" smtClean="0"/>
              <a:t>● C3, Faktör H, Faktör I: </a:t>
            </a:r>
            <a:r>
              <a:rPr lang="tr-TR" dirty="0" err="1" smtClean="0"/>
              <a:t>Piyojenik</a:t>
            </a:r>
            <a:r>
              <a:rPr lang="tr-TR" dirty="0" smtClean="0"/>
              <a:t> bakteriyel </a:t>
            </a:r>
            <a:r>
              <a:rPr lang="tr-TR" dirty="0" err="1" smtClean="0"/>
              <a:t>infeksiyonlar</a:t>
            </a:r>
            <a:r>
              <a:rPr lang="tr-TR" dirty="0" smtClean="0"/>
              <a:t>, </a:t>
            </a:r>
            <a:r>
              <a:rPr lang="tr-TR" dirty="0" err="1" smtClean="0"/>
              <a:t>vaskülit</a:t>
            </a:r>
            <a:r>
              <a:rPr lang="tr-TR" dirty="0" smtClean="0"/>
              <a:t>, nefrit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Litik</a:t>
            </a:r>
            <a:r>
              <a:rPr lang="tr-TR" dirty="0" smtClean="0"/>
              <a:t> yol(C1-C8):Yaygın </a:t>
            </a:r>
            <a:r>
              <a:rPr lang="tr-TR" dirty="0" err="1" smtClean="0"/>
              <a:t>neisseria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., sıklıkla SLE</a:t>
            </a:r>
          </a:p>
          <a:p>
            <a:r>
              <a:rPr lang="tr-TR" dirty="0" smtClean="0"/>
              <a:t>●  C9: </a:t>
            </a:r>
            <a:r>
              <a:rPr lang="tr-TR" dirty="0" err="1" smtClean="0"/>
              <a:t>Asemptomatik</a:t>
            </a:r>
            <a:r>
              <a:rPr lang="tr-TR" dirty="0" smtClean="0"/>
              <a:t> veya  yaygın </a:t>
            </a:r>
            <a:r>
              <a:rPr lang="tr-TR" dirty="0" err="1" smtClean="0"/>
              <a:t>neisseria</a:t>
            </a:r>
            <a:r>
              <a:rPr lang="tr-TR" dirty="0" smtClean="0"/>
              <a:t> </a:t>
            </a:r>
            <a:r>
              <a:rPr lang="tr-TR" dirty="0" err="1" smtClean="0"/>
              <a:t>infeksiyonları</a:t>
            </a:r>
            <a:r>
              <a:rPr lang="tr-TR" dirty="0" smtClean="0"/>
              <a:t> </a:t>
            </a:r>
          </a:p>
          <a:p>
            <a:r>
              <a:rPr lang="tr-TR" dirty="0" smtClean="0"/>
              <a:t>● CR3,CR4: Tekrarlayan </a:t>
            </a:r>
            <a:r>
              <a:rPr lang="tr-TR" dirty="0" err="1" smtClean="0"/>
              <a:t>piyojenik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.</a:t>
            </a:r>
            <a:r>
              <a:rPr lang="tr-TR" dirty="0" err="1" smtClean="0"/>
              <a:t>lar</a:t>
            </a:r>
            <a:r>
              <a:rPr lang="tr-TR" dirty="0" smtClean="0"/>
              <a:t>,</a:t>
            </a:r>
            <a:r>
              <a:rPr lang="tr-TR" dirty="0" err="1" smtClean="0"/>
              <a:t>gingivit</a:t>
            </a:r>
            <a:r>
              <a:rPr lang="tr-TR" dirty="0" smtClean="0"/>
              <a:t>, göbek kordonunun geç düşmesi</a:t>
            </a:r>
          </a:p>
          <a:p>
            <a:r>
              <a:rPr lang="tr-TR" dirty="0" smtClean="0"/>
              <a:t>     ● C1 </a:t>
            </a:r>
            <a:r>
              <a:rPr lang="tr-TR" dirty="0" err="1" smtClean="0"/>
              <a:t>inhibitor</a:t>
            </a:r>
            <a:r>
              <a:rPr lang="tr-TR" dirty="0" smtClean="0"/>
              <a:t> eksikliği: </a:t>
            </a:r>
            <a:r>
              <a:rPr lang="tr-TR" dirty="0" err="1" smtClean="0"/>
              <a:t>Herediter</a:t>
            </a:r>
            <a:r>
              <a:rPr lang="tr-TR" dirty="0" smtClean="0"/>
              <a:t> </a:t>
            </a:r>
            <a:r>
              <a:rPr lang="tr-TR" dirty="0" err="1" smtClean="0"/>
              <a:t>anjionörotik</a:t>
            </a:r>
            <a:r>
              <a:rPr lang="tr-TR" dirty="0" smtClean="0"/>
              <a:t> ödem </a:t>
            </a:r>
            <a:r>
              <a:rPr lang="en-US" dirty="0" smtClean="0"/>
              <a:t>(</a:t>
            </a:r>
            <a:r>
              <a:rPr lang="en-US" dirty="0" err="1" smtClean="0"/>
              <a:t>otozomal</a:t>
            </a:r>
            <a:r>
              <a:rPr lang="en-US" dirty="0" smtClean="0"/>
              <a:t> dominant)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200900" cy="5516563"/>
          </a:xfrm>
          <a:prstGeom prst="rect">
            <a:avLst/>
          </a:prstGeom>
          <a:noFill/>
        </p:spPr>
      </p:pic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/>
              <a:t>Figure 16.12 </a:t>
            </a:r>
          </a:p>
          <a:p>
            <a:pPr algn="ctr"/>
            <a:r>
              <a:rPr lang="tr-TR"/>
              <a:t>This clinical photograph shows the transient localized swelling that occurs in this condition.</a:t>
            </a:r>
            <a:br>
              <a:rPr lang="tr-TR"/>
            </a:br>
            <a:r>
              <a:rPr lang="tr-TR"/>
              <a:t/>
            </a:r>
            <a:br>
              <a:rPr lang="tr-TR"/>
            </a:b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813"/>
            <a:ext cx="8281988" cy="5565775"/>
          </a:xfrm>
          <a:prstGeom prst="rect">
            <a:avLst/>
          </a:prstGeom>
          <a:noFill/>
        </p:spPr>
      </p:pic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0" y="5300663"/>
            <a:ext cx="9144000" cy="1922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C1 inhibitor is involved in inactivation of elements of the clotting, kinin, plasmin and</a:t>
            </a:r>
          </a:p>
          <a:p>
            <a:pPr algn="ctr"/>
            <a:r>
              <a:rPr lang="tr-TR"/>
              <a:t> complement systems, which may be activated following the surface-dependent activation of </a:t>
            </a:r>
          </a:p>
          <a:p>
            <a:pPr algn="ctr"/>
            <a:r>
              <a:rPr lang="tr-TR"/>
              <a:t>factor XII (Hageman factor). The points at which C1 inhibitor acts are shown in red. </a:t>
            </a:r>
          </a:p>
          <a:p>
            <a:pPr algn="ctr"/>
            <a:r>
              <a:rPr lang="tr-TR"/>
              <a:t>Uncontrolled activation of these pathways results in the formation of bradykinin and C2 kinin, </a:t>
            </a:r>
          </a:p>
          <a:p>
            <a:pPr algn="ctr"/>
            <a:r>
              <a:rPr lang="tr-TR"/>
              <a:t>which induce edema formation.</a:t>
            </a:r>
            <a:br>
              <a:rPr lang="tr-TR"/>
            </a:br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cap="all" dirty="0" smtClean="0"/>
              <a:t>Diğer </a:t>
            </a:r>
            <a:r>
              <a:rPr lang="tr-TR" u="sng" cap="all" dirty="0" err="1" smtClean="0"/>
              <a:t>immün</a:t>
            </a:r>
            <a:r>
              <a:rPr lang="tr-TR" u="sng" cap="all" dirty="0" smtClean="0"/>
              <a:t> yetmezlik </a:t>
            </a:r>
            <a:r>
              <a:rPr lang="tr-TR" u="sng" cap="all" dirty="0" err="1" smtClean="0"/>
              <a:t>hastalIklarI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Bazı hastalıklar  tekrarlayan </a:t>
            </a:r>
            <a:r>
              <a:rPr lang="tr-TR" dirty="0" err="1" smtClean="0"/>
              <a:t>infeksiyonlara</a:t>
            </a:r>
            <a:r>
              <a:rPr lang="tr-TR" dirty="0" smtClean="0"/>
              <a:t>  yol açar ama </a:t>
            </a:r>
            <a:r>
              <a:rPr lang="tr-TR" dirty="0" err="1" smtClean="0"/>
              <a:t>yukardaki</a:t>
            </a:r>
            <a:r>
              <a:rPr lang="tr-TR" dirty="0" smtClean="0"/>
              <a:t> sınıflandırmalara tam uymaz. Bu hastalıklar; Lökosit adezyon eksikliği ( LAD), </a:t>
            </a:r>
            <a:r>
              <a:rPr lang="tr-TR" dirty="0" err="1" smtClean="0"/>
              <a:t>Mannoz</a:t>
            </a:r>
            <a:r>
              <a:rPr lang="tr-TR" dirty="0" smtClean="0"/>
              <a:t> bağlayan </a:t>
            </a:r>
            <a:r>
              <a:rPr lang="tr-TR" dirty="0" err="1" smtClean="0"/>
              <a:t>lektin</a:t>
            </a:r>
            <a:r>
              <a:rPr lang="tr-TR" dirty="0" smtClean="0"/>
              <a:t> eksikliği, </a:t>
            </a:r>
            <a:r>
              <a:rPr lang="tr-TR" dirty="0" err="1" smtClean="0"/>
              <a:t>Hiperimmünglobülin</a:t>
            </a:r>
            <a:r>
              <a:rPr lang="tr-TR" dirty="0" smtClean="0"/>
              <a:t>  E sendromu (</a:t>
            </a:r>
            <a:r>
              <a:rPr lang="tr-TR" dirty="0" err="1" smtClean="0"/>
              <a:t>Job’s</a:t>
            </a:r>
            <a:r>
              <a:rPr lang="tr-TR" dirty="0" smtClean="0"/>
              <a:t> sendromu).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611560" y="908721"/>
          <a:ext cx="7488832" cy="5400598"/>
        </p:xfrm>
        <a:graphic>
          <a:graphicData uri="http://schemas.openxmlformats.org/drawingml/2006/table">
            <a:tbl>
              <a:tblPr/>
              <a:tblGrid>
                <a:gridCol w="2555630"/>
                <a:gridCol w="4933202"/>
              </a:tblGrid>
              <a:tr h="415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İmmün yetmezliğin tipi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 Sık görülen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infeksiyonlar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8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B  lenfosit  yetmezliği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Kapsüllü , yüksek dereceli  m.org,lar: H influenza,S pnömonia, S aureus, enterovirüsler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T lenfosit  yetmezliği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Virüsler (CMV,herpes simpleks, herpes zoster), Mantarlar( Candida albicans),kamçılı parazitler(Giardia lamblia),İntrasellüler m.org.(Mycobacterium  tüberkülosis) , protozoalar( Pnömosistis karini,toksoplazma gondi)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2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Nötrofil bozuklukları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Staf. aureus,Staf. epidermidis,gram negatif basiller Psödomonas aeuroginoza,Klebsiella, Kandida, Nokardia, Aspergillus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8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Calibri"/>
                          <a:cs typeface="Times New Roman"/>
                        </a:rPr>
                        <a:t>Kompleman eksiklikleri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H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influenza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Strep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Pnömoniae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Staf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aureus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Neisseria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meningitis</a:t>
                      </a:r>
                      <a:r>
                        <a:rPr lang="tr-TR" sz="1200" dirty="0">
                          <a:latin typeface="Times New Roman"/>
                          <a:ea typeface="Calibri"/>
                          <a:cs typeface="Times New Roman"/>
                        </a:rPr>
                        <a:t>, N </a:t>
                      </a:r>
                      <a:r>
                        <a:rPr lang="tr-TR" sz="1200" dirty="0" err="1">
                          <a:latin typeface="Times New Roman"/>
                          <a:ea typeface="Calibri"/>
                          <a:cs typeface="Times New Roman"/>
                        </a:rPr>
                        <a:t>gonore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SEKONDER İMMÜN YETMEZLİKLER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r-TR" dirty="0" err="1" smtClean="0"/>
              <a:t>İnfeksiyonlar</a:t>
            </a:r>
            <a:r>
              <a:rPr lang="tr-TR" dirty="0" smtClean="0"/>
              <a:t>:  </a:t>
            </a:r>
            <a:r>
              <a:rPr lang="tr-TR" dirty="0" err="1" smtClean="0"/>
              <a:t>Viral</a:t>
            </a:r>
            <a:r>
              <a:rPr lang="tr-TR" dirty="0" smtClean="0"/>
              <a:t>, [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immunodeficiency</a:t>
            </a:r>
            <a:r>
              <a:rPr lang="tr-TR" dirty="0" smtClean="0"/>
              <a:t> virüs(HIV) </a:t>
            </a:r>
            <a:r>
              <a:rPr lang="tr-TR" dirty="0" err="1" smtClean="0"/>
              <a:t>inf</a:t>
            </a:r>
            <a:r>
              <a:rPr lang="tr-TR" dirty="0" smtClean="0"/>
              <a:t>. , </a:t>
            </a:r>
            <a:r>
              <a:rPr lang="tr-TR" dirty="0" err="1" smtClean="0"/>
              <a:t>Sitomegalovirüs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, ] , </a:t>
            </a:r>
            <a:r>
              <a:rPr lang="tr-TR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albicans</a:t>
            </a:r>
            <a:r>
              <a:rPr lang="tr-TR" dirty="0" smtClean="0"/>
              <a:t>,  </a:t>
            </a:r>
            <a:r>
              <a:rPr lang="tr-TR" dirty="0" err="1" smtClean="0"/>
              <a:t>Pnömosistis</a:t>
            </a:r>
            <a:r>
              <a:rPr lang="tr-TR" dirty="0" smtClean="0"/>
              <a:t>  carini, </a:t>
            </a:r>
            <a:r>
              <a:rPr lang="tr-TR" dirty="0" err="1" smtClean="0"/>
              <a:t>herpes</a:t>
            </a:r>
            <a:r>
              <a:rPr lang="tr-TR" dirty="0" smtClean="0"/>
              <a:t> </a:t>
            </a:r>
            <a:r>
              <a:rPr lang="tr-TR" dirty="0" err="1" smtClean="0"/>
              <a:t>zoster</a:t>
            </a:r>
            <a:endParaRPr lang="tr-TR" dirty="0" smtClean="0"/>
          </a:p>
          <a:p>
            <a:pPr lvl="0"/>
            <a:r>
              <a:rPr lang="tr-TR" dirty="0" err="1" smtClean="0"/>
              <a:t>Maligniteler</a:t>
            </a:r>
            <a:r>
              <a:rPr lang="tr-TR" dirty="0" smtClean="0"/>
              <a:t> : </a:t>
            </a:r>
            <a:r>
              <a:rPr lang="tr-TR" dirty="0" err="1" smtClean="0"/>
              <a:t>Lenfoproliferatif</a:t>
            </a:r>
            <a:r>
              <a:rPr lang="tr-TR" dirty="0" smtClean="0"/>
              <a:t> </a:t>
            </a:r>
            <a:r>
              <a:rPr lang="tr-TR" dirty="0" err="1" smtClean="0"/>
              <a:t>hast</a:t>
            </a:r>
            <a:r>
              <a:rPr lang="tr-TR" dirty="0" smtClean="0"/>
              <a:t>.</a:t>
            </a:r>
            <a:r>
              <a:rPr lang="tr-TR" dirty="0" err="1" smtClean="0"/>
              <a:t>lar</a:t>
            </a:r>
            <a:r>
              <a:rPr lang="tr-TR" dirty="0" smtClean="0"/>
              <a:t>  (</a:t>
            </a:r>
            <a:r>
              <a:rPr lang="tr-TR" dirty="0" err="1" smtClean="0"/>
              <a:t>lenfomalar</a:t>
            </a:r>
            <a:r>
              <a:rPr lang="tr-TR" dirty="0" smtClean="0"/>
              <a:t> , B </a:t>
            </a:r>
            <a:r>
              <a:rPr lang="tr-TR" dirty="0" err="1" smtClean="0"/>
              <a:t>cell</a:t>
            </a:r>
            <a:r>
              <a:rPr lang="tr-TR" dirty="0" smtClean="0"/>
              <a:t> KLL ,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myeloma</a:t>
            </a:r>
            <a:r>
              <a:rPr lang="tr-TR" dirty="0" smtClean="0"/>
              <a:t>)</a:t>
            </a:r>
          </a:p>
          <a:p>
            <a:pPr lvl="0"/>
            <a:r>
              <a:rPr lang="tr-TR" dirty="0" smtClean="0"/>
              <a:t>Sistemik  hastalıklar: DM, siroz, kronik böbrek yetmezliği, </a:t>
            </a:r>
            <a:r>
              <a:rPr lang="tr-TR" dirty="0" err="1" smtClean="0"/>
              <a:t>sarkoidoz</a:t>
            </a:r>
            <a:r>
              <a:rPr lang="tr-TR" dirty="0" smtClean="0"/>
              <a:t>, </a:t>
            </a:r>
            <a:r>
              <a:rPr lang="tr-TR" dirty="0" err="1" smtClean="0"/>
              <a:t>hemoglobinopati</a:t>
            </a:r>
            <a:r>
              <a:rPr lang="tr-TR" dirty="0" smtClean="0"/>
              <a:t>, </a:t>
            </a:r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pPr lvl="0"/>
            <a:r>
              <a:rPr lang="tr-TR" dirty="0" smtClean="0"/>
              <a:t>Diğer protein kaybettiren durumlar: </a:t>
            </a:r>
            <a:r>
              <a:rPr lang="tr-TR" dirty="0" err="1" smtClean="0"/>
              <a:t>Enteropatiler</a:t>
            </a:r>
            <a:r>
              <a:rPr lang="tr-TR" dirty="0" smtClean="0"/>
              <a:t>, ağır </a:t>
            </a:r>
            <a:r>
              <a:rPr lang="tr-TR" dirty="0" err="1" smtClean="0"/>
              <a:t>eksudatif</a:t>
            </a:r>
            <a:r>
              <a:rPr lang="tr-TR" dirty="0" smtClean="0"/>
              <a:t> deri </a:t>
            </a:r>
            <a:r>
              <a:rPr lang="tr-TR" dirty="0" err="1" smtClean="0"/>
              <a:t>hast</a:t>
            </a:r>
            <a:r>
              <a:rPr lang="tr-TR" dirty="0" smtClean="0"/>
              <a:t>,periton </a:t>
            </a:r>
            <a:r>
              <a:rPr lang="tr-TR" dirty="0" err="1" smtClean="0"/>
              <a:t>dializi</a:t>
            </a:r>
            <a:r>
              <a:rPr lang="tr-TR" dirty="0" smtClean="0"/>
              <a:t>.  </a:t>
            </a:r>
          </a:p>
          <a:p>
            <a:pPr lvl="0"/>
            <a:r>
              <a:rPr lang="tr-TR" dirty="0" smtClean="0"/>
              <a:t>Nörolojik hastalıklar</a:t>
            </a:r>
          </a:p>
          <a:p>
            <a:pPr lvl="0"/>
            <a:r>
              <a:rPr lang="tr-TR" dirty="0" err="1" smtClean="0"/>
              <a:t>Otoimmün</a:t>
            </a:r>
            <a:r>
              <a:rPr lang="tr-TR" dirty="0" smtClean="0"/>
              <a:t> hastalıklar</a:t>
            </a:r>
          </a:p>
          <a:p>
            <a:pPr lvl="0"/>
            <a:r>
              <a:rPr lang="tr-TR" dirty="0" err="1" smtClean="0"/>
              <a:t>Splenektomi</a:t>
            </a:r>
            <a:r>
              <a:rPr lang="tr-TR" dirty="0" smtClean="0"/>
              <a:t> </a:t>
            </a:r>
          </a:p>
          <a:p>
            <a:pPr lvl="0"/>
            <a:r>
              <a:rPr lang="tr-TR" dirty="0" err="1" smtClean="0"/>
              <a:t>Malnütrisyon</a:t>
            </a:r>
            <a:r>
              <a:rPr lang="tr-TR" dirty="0" smtClean="0"/>
              <a:t>, vitamin ve mineral eksikliği</a:t>
            </a:r>
          </a:p>
          <a:p>
            <a:pPr lvl="0"/>
            <a:r>
              <a:rPr lang="tr-TR" dirty="0" smtClean="0"/>
              <a:t>Stres, gebelik</a:t>
            </a:r>
          </a:p>
          <a:p>
            <a:pPr lvl="0"/>
            <a:r>
              <a:rPr lang="tr-TR" dirty="0" smtClean="0"/>
              <a:t>Radyasyon tedavisi</a:t>
            </a:r>
          </a:p>
          <a:p>
            <a:pPr lvl="0"/>
            <a:r>
              <a:rPr lang="tr-TR" dirty="0" err="1" smtClean="0"/>
              <a:t>İmmünosupressif</a:t>
            </a:r>
            <a:r>
              <a:rPr lang="tr-TR" dirty="0" smtClean="0"/>
              <a:t> ajanlar (</a:t>
            </a:r>
            <a:r>
              <a:rPr lang="tr-TR" dirty="0" err="1" smtClean="0"/>
              <a:t>Kortikosteroidler</a:t>
            </a:r>
            <a:r>
              <a:rPr lang="tr-TR" dirty="0" smtClean="0"/>
              <a:t>  ve diğerleri),</a:t>
            </a:r>
            <a:r>
              <a:rPr lang="tr-TR" dirty="0" err="1" smtClean="0"/>
              <a:t>immünomodulator</a:t>
            </a:r>
            <a:r>
              <a:rPr lang="tr-TR" dirty="0" smtClean="0"/>
              <a:t> ajanlar </a:t>
            </a:r>
          </a:p>
          <a:p>
            <a:r>
              <a:rPr lang="tr-TR" dirty="0" smtClean="0"/>
              <a:t>( </a:t>
            </a:r>
            <a:r>
              <a:rPr lang="tr-TR" dirty="0" err="1" smtClean="0"/>
              <a:t>ritüksimab</a:t>
            </a:r>
            <a:r>
              <a:rPr lang="tr-TR" dirty="0" smtClean="0"/>
              <a:t> , </a:t>
            </a:r>
            <a:r>
              <a:rPr lang="tr-TR" dirty="0" err="1" smtClean="0"/>
              <a:t>etanersept</a:t>
            </a:r>
            <a:r>
              <a:rPr lang="tr-TR" dirty="0" smtClean="0"/>
              <a:t> </a:t>
            </a:r>
            <a:r>
              <a:rPr lang="tr-TR" dirty="0" err="1" smtClean="0"/>
              <a:t>vd</a:t>
            </a:r>
            <a:r>
              <a:rPr lang="tr-TR" dirty="0" smtClean="0"/>
              <a:t>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945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0" y="5589588"/>
            <a:ext cx="9144000" cy="12684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000"/>
              <a:t>After attachment to CD4 and a chemokine co-receptor (usually CCR5), the virus membrane fuses with the cellular membrane to allow entry into the cell. </a:t>
            </a:r>
          </a:p>
          <a:p>
            <a:pPr algn="ctr"/>
            <a:r>
              <a:rPr lang="tr-TR" sz="1000"/>
              <a:t>Following uncoating, reverse transcription of viral RNA results in the production of double-stranded DNA (dsDNA). This is inserted into the host genome </a:t>
            </a:r>
          </a:p>
          <a:p>
            <a:pPr algn="ctr"/>
            <a:r>
              <a:rPr lang="tr-TR" sz="1000"/>
              <a:t>as the HIV provirus,by a virally coded integrase enzyme, which is a target for new antiviral medications currently in development. Structural proteins</a:t>
            </a:r>
          </a:p>
          <a:p>
            <a:pPr algn="ctr"/>
            <a:r>
              <a:rPr lang="tr-TR" sz="1000"/>
              <a:t> are produced and assemb led.  Free HIV viruses are produced by viral budding from the host cell, Cell activation leads to transcription and the production ,</a:t>
            </a:r>
          </a:p>
          <a:p>
            <a:pPr algn="ctr"/>
            <a:r>
              <a:rPr lang="tr-TR" sz="1000"/>
              <a:t>of viral mRNAs. after which further internal assembly occurs with the cleavage of a large precursor core protein into the small core protein components</a:t>
            </a:r>
          </a:p>
          <a:p>
            <a:pPr algn="ctr"/>
            <a:r>
              <a:rPr lang="tr-TR" sz="1000"/>
              <a:t> by a virally coded protease enzyme,producing mature virus particles,   which are released and can go on to infect additional cells </a:t>
            </a:r>
          </a:p>
          <a:p>
            <a:pPr algn="ctr"/>
            <a:r>
              <a:rPr lang="tr-TR" sz="1000"/>
              <a:t>bearing CD4 and the chemokine co-receptor.</a:t>
            </a:r>
            <a:br>
              <a:rPr lang="tr-TR" sz="1000"/>
            </a:br>
            <a:endParaRPr lang="tr-T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353425" cy="5183188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200"/>
              <a:t>A typical course of HIV infection. </a:t>
            </a:r>
          </a:p>
          <a:p>
            <a:pPr algn="ctr"/>
            <a:r>
              <a:rPr lang="tr-TR" sz="1200"/>
              <a:t>(Courtesy of Dr AS Fauci. Modified with permission from Pantaleo G, Graziosi C. N Engl J Med 1993;328:327-335.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İMMÜN YETMEZLİKLERDE YAPILACAK TESTLER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cap="all" dirty="0" smtClean="0"/>
              <a:t>● B lenfosit yetmezliği</a:t>
            </a:r>
            <a:r>
              <a:rPr lang="tr-TR" dirty="0" smtClean="0"/>
              <a:t>:      </a:t>
            </a:r>
            <a:r>
              <a:rPr lang="tr-TR" dirty="0" err="1" smtClean="0"/>
              <a:t>Hipogammaglobülinemi</a:t>
            </a:r>
            <a:r>
              <a:rPr lang="tr-TR" dirty="0" smtClean="0"/>
              <a:t> (</a:t>
            </a:r>
            <a:r>
              <a:rPr lang="tr-TR" dirty="0" err="1" smtClean="0"/>
              <a:t>IgG</a:t>
            </a:r>
            <a:r>
              <a:rPr lang="tr-TR" dirty="0" smtClean="0"/>
              <a:t> normalden iki </a:t>
            </a:r>
            <a:r>
              <a:rPr lang="tr-TR" dirty="0" err="1" smtClean="0"/>
              <a:t>standard</a:t>
            </a:r>
            <a:r>
              <a:rPr lang="tr-TR" dirty="0" smtClean="0"/>
              <a:t>  </a:t>
            </a:r>
            <a:r>
              <a:rPr lang="tr-TR" dirty="0" err="1" smtClean="0"/>
              <a:t>deviasyon</a:t>
            </a:r>
            <a:r>
              <a:rPr lang="tr-TR" dirty="0" smtClean="0"/>
              <a:t> düşük), </a:t>
            </a:r>
            <a:r>
              <a:rPr lang="tr-TR" dirty="0" err="1" smtClean="0"/>
              <a:t>agammaglobülinemi</a:t>
            </a:r>
            <a:r>
              <a:rPr lang="tr-TR" dirty="0" smtClean="0"/>
              <a:t> ( </a:t>
            </a:r>
            <a:r>
              <a:rPr lang="tr-TR" dirty="0" err="1" smtClean="0"/>
              <a:t>IgG</a:t>
            </a:r>
            <a:r>
              <a:rPr lang="tr-TR" dirty="0" smtClean="0"/>
              <a:t> &lt;100 mg/</a:t>
            </a:r>
            <a:r>
              <a:rPr lang="tr-TR" dirty="0" err="1" smtClean="0"/>
              <a:t>dl</a:t>
            </a:r>
            <a:r>
              <a:rPr lang="tr-TR" dirty="0" smtClean="0"/>
              <a:t>)</a:t>
            </a:r>
          </a:p>
          <a:p>
            <a:r>
              <a:rPr lang="tr-TR" dirty="0" smtClean="0"/>
              <a:t>Serum protein </a:t>
            </a:r>
            <a:r>
              <a:rPr lang="tr-TR" dirty="0" err="1" smtClean="0"/>
              <a:t>elektroforezi</a:t>
            </a:r>
            <a:endParaRPr lang="tr-TR" dirty="0" smtClean="0"/>
          </a:p>
          <a:p>
            <a:r>
              <a:rPr lang="tr-TR" dirty="0" smtClean="0"/>
              <a:t>Serum </a:t>
            </a:r>
            <a:r>
              <a:rPr lang="tr-TR" dirty="0" err="1" smtClean="0"/>
              <a:t>immünglobülin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, </a:t>
            </a:r>
            <a:r>
              <a:rPr lang="tr-TR" dirty="0" err="1" smtClean="0"/>
              <a:t>IgA</a:t>
            </a:r>
            <a:r>
              <a:rPr lang="tr-TR" dirty="0" smtClean="0"/>
              <a:t>, </a:t>
            </a:r>
            <a:r>
              <a:rPr lang="tr-TR" dirty="0" err="1" smtClean="0"/>
              <a:t>IgM</a:t>
            </a:r>
            <a:r>
              <a:rPr lang="tr-TR" dirty="0" smtClean="0"/>
              <a:t> ve </a:t>
            </a:r>
            <a:r>
              <a:rPr lang="tr-TR" dirty="0" err="1" smtClean="0"/>
              <a:t>IgE</a:t>
            </a:r>
            <a:r>
              <a:rPr lang="tr-TR" dirty="0" smtClean="0"/>
              <a:t> seviyelerinin tayini, </a:t>
            </a:r>
          </a:p>
          <a:p>
            <a:r>
              <a:rPr lang="tr-TR" dirty="0" err="1" smtClean="0"/>
              <a:t>IgG</a:t>
            </a:r>
            <a:r>
              <a:rPr lang="tr-TR" dirty="0" smtClean="0"/>
              <a:t>  alt gruplarının  tayini</a:t>
            </a:r>
          </a:p>
          <a:p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sitometri</a:t>
            </a:r>
            <a:r>
              <a:rPr lang="tr-TR" dirty="0" smtClean="0"/>
              <a:t> ile B hücre  sayımı (CD19,CD20)</a:t>
            </a:r>
          </a:p>
          <a:p>
            <a:r>
              <a:rPr lang="tr-TR" dirty="0" smtClean="0"/>
              <a:t>Spesifik antikor seviyeleri: </a:t>
            </a:r>
            <a:r>
              <a:rPr lang="tr-TR" dirty="0" err="1" smtClean="0"/>
              <a:t>izohemaglütininler</a:t>
            </a:r>
            <a:r>
              <a:rPr lang="tr-TR" dirty="0" smtClean="0"/>
              <a:t>,</a:t>
            </a:r>
          </a:p>
          <a:p>
            <a:r>
              <a:rPr lang="tr-TR" dirty="0" smtClean="0"/>
              <a:t>Antikor fonksiyonunun ölçülmesi:Difteri, </a:t>
            </a:r>
            <a:r>
              <a:rPr lang="tr-TR" dirty="0" err="1" smtClean="0"/>
              <a:t>tetanus</a:t>
            </a:r>
            <a:r>
              <a:rPr lang="tr-TR" dirty="0" smtClean="0"/>
              <a:t> </a:t>
            </a:r>
            <a:r>
              <a:rPr lang="tr-TR" dirty="0" err="1" smtClean="0"/>
              <a:t>toksoidleri</a:t>
            </a:r>
            <a:r>
              <a:rPr lang="tr-TR" dirty="0" smtClean="0"/>
              <a:t>, </a:t>
            </a:r>
            <a:r>
              <a:rPr lang="tr-TR" dirty="0" err="1" smtClean="0"/>
              <a:t>pnömokok</a:t>
            </a:r>
            <a:r>
              <a:rPr lang="tr-TR" dirty="0" smtClean="0"/>
              <a:t>, H </a:t>
            </a:r>
            <a:r>
              <a:rPr lang="tr-TR" dirty="0" err="1" smtClean="0"/>
              <a:t>influenza</a:t>
            </a:r>
            <a:r>
              <a:rPr lang="tr-TR" dirty="0" smtClean="0"/>
              <a:t> aşılarına antikor cevapları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all" dirty="0" err="1" smtClean="0"/>
              <a:t>uyarIcI</a:t>
            </a:r>
            <a:r>
              <a:rPr lang="tr-TR" b="1" cap="all" dirty="0" smtClean="0"/>
              <a:t>   İşaretler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r>
              <a:rPr lang="tr-TR" dirty="0" smtClean="0"/>
              <a:t> Erişkinlerdeki ‘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İmmün</a:t>
            </a:r>
            <a:r>
              <a:rPr lang="tr-TR" dirty="0" smtClean="0"/>
              <a:t> Yetmezliklerde’ aşağıdaki  ‘</a:t>
            </a:r>
            <a:r>
              <a:rPr lang="tr-TR" b="1" cap="all" dirty="0" err="1" smtClean="0"/>
              <a:t>uyarIc</a:t>
            </a:r>
            <a:r>
              <a:rPr lang="tr-TR" b="1" cap="all" dirty="0" smtClean="0"/>
              <a:t> I işaretler’</a:t>
            </a:r>
            <a:r>
              <a:rPr lang="tr-TR" dirty="0" smtClean="0"/>
              <a:t> in  herhangi birinin varlığında  </a:t>
            </a:r>
            <a:r>
              <a:rPr lang="tr-TR" dirty="0" err="1" smtClean="0"/>
              <a:t>immün</a:t>
            </a:r>
            <a:r>
              <a:rPr lang="tr-TR" dirty="0" smtClean="0"/>
              <a:t> yetmezlik düşünülmelidir;</a:t>
            </a:r>
          </a:p>
          <a:p>
            <a:r>
              <a:rPr lang="tr-TR" dirty="0" smtClean="0"/>
              <a:t>1-Bir yıl içinde  antibiyotik gerektiren dört  veya daha fazla </a:t>
            </a:r>
            <a:r>
              <a:rPr lang="tr-TR" dirty="0" err="1" smtClean="0"/>
              <a:t>infeksiyon</a:t>
            </a:r>
            <a:r>
              <a:rPr lang="tr-TR" dirty="0" smtClean="0"/>
              <a:t>  (ör: sinüzit, bronşit, özellikle </a:t>
            </a:r>
            <a:r>
              <a:rPr lang="tr-TR" dirty="0" err="1" smtClean="0"/>
              <a:t>perforasyonlu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),</a:t>
            </a:r>
          </a:p>
          <a:p>
            <a:r>
              <a:rPr lang="tr-TR" dirty="0" smtClean="0"/>
              <a:t>2-Tekrarlayan </a:t>
            </a:r>
            <a:r>
              <a:rPr lang="tr-TR" dirty="0" err="1" smtClean="0"/>
              <a:t>infeksiyonlar</a:t>
            </a:r>
            <a:r>
              <a:rPr lang="tr-TR" dirty="0" smtClean="0"/>
              <a:t> veya uzun süreli antibiyotiğe (AB) cevap vermeyen ve </a:t>
            </a:r>
            <a:r>
              <a:rPr lang="tr-TR" dirty="0" err="1" smtClean="0"/>
              <a:t>intravenöz</a:t>
            </a:r>
            <a:r>
              <a:rPr lang="tr-TR" dirty="0" smtClean="0"/>
              <a:t> AB gerektiren </a:t>
            </a:r>
            <a:r>
              <a:rPr lang="tr-TR" dirty="0" err="1" smtClean="0"/>
              <a:t>infeksiyon</a:t>
            </a:r>
            <a:r>
              <a:rPr lang="tr-TR" dirty="0" smtClean="0"/>
              <a:t> ,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tr-TR" sz="4000" b="1"/>
              <a:t>Normal SPE görünümü</a:t>
            </a: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-476250" y="68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465924" name="Picture 4" descr="BLD-G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30288"/>
            <a:ext cx="4392612" cy="2738437"/>
          </a:xfrm>
          <a:prstGeom prst="rect">
            <a:avLst/>
          </a:prstGeom>
          <a:noFill/>
        </p:spPr>
      </p:pic>
      <p:pic>
        <p:nvPicPr>
          <p:cNvPr id="465925" name="Picture 5" descr="peak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16338"/>
            <a:ext cx="4464050" cy="251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6947" name="Picture 3" descr="AKUTINF P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tr-TR" cap="all" dirty="0" smtClean="0"/>
              <a:t>T lenfosit yetmezliği :</a:t>
            </a:r>
            <a:r>
              <a:rPr lang="tr-TR" dirty="0" smtClean="0"/>
              <a:t> Tam kan sayımı, lenfosit sayımı ( </a:t>
            </a:r>
            <a:r>
              <a:rPr lang="tr-TR" dirty="0" err="1" smtClean="0"/>
              <a:t>lenfopeni</a:t>
            </a:r>
            <a:r>
              <a:rPr lang="tr-TR" dirty="0" smtClean="0"/>
              <a:t>: Mutlak lenfosit sayısı  erişkinde &lt;1500  </a:t>
            </a:r>
            <a:r>
              <a:rPr lang="tr-TR" dirty="0" smtClean="0"/>
              <a:t>hücre/</a:t>
            </a:r>
            <a:r>
              <a:rPr lang="tr-TR" dirty="0" err="1" smtClean="0"/>
              <a:t>mikrolitre</a:t>
            </a:r>
            <a:r>
              <a:rPr lang="tr-TR" dirty="0" smtClean="0"/>
              <a:t> </a:t>
            </a:r>
            <a:r>
              <a:rPr lang="tr-TR" dirty="0" smtClean="0"/>
              <a:t>(</a:t>
            </a:r>
            <a:r>
              <a:rPr lang="el-GR" dirty="0" smtClean="0"/>
              <a:t>μ</a:t>
            </a:r>
            <a:r>
              <a:rPr lang="tr-TR" dirty="0" smtClean="0"/>
              <a:t>l) [mm3], </a:t>
            </a:r>
            <a:r>
              <a:rPr lang="tr-TR" dirty="0" smtClean="0"/>
              <a:t>(&lt;</a:t>
            </a:r>
            <a:r>
              <a:rPr lang="tr-TR" dirty="0" smtClean="0"/>
              <a:t>2500  </a:t>
            </a:r>
            <a:r>
              <a:rPr lang="tr-TR" dirty="0" smtClean="0"/>
              <a:t>hücre</a:t>
            </a:r>
            <a:r>
              <a:rPr lang="tr-TR" dirty="0" smtClean="0"/>
              <a:t>/ </a:t>
            </a:r>
            <a:r>
              <a:rPr lang="tr-TR" dirty="0" err="1" smtClean="0"/>
              <a:t>mikrolitre</a:t>
            </a:r>
            <a:r>
              <a:rPr lang="tr-TR" dirty="0" smtClean="0"/>
              <a:t> (</a:t>
            </a:r>
            <a:r>
              <a:rPr lang="el-GR" dirty="0" smtClean="0"/>
              <a:t>μ</a:t>
            </a:r>
            <a:r>
              <a:rPr lang="tr-TR" smtClean="0"/>
              <a:t>l) yenidoğanda</a:t>
            </a:r>
            <a:r>
              <a:rPr lang="tr-TR" dirty="0" smtClean="0"/>
              <a:t>), formül lökosit</a:t>
            </a:r>
          </a:p>
          <a:p>
            <a:r>
              <a:rPr lang="tr-TR" dirty="0" smtClean="0"/>
              <a:t>Gecikmiş tip aşırı duyarlılık testi( PPD of M. </a:t>
            </a:r>
            <a:r>
              <a:rPr lang="tr-TR" dirty="0" err="1" smtClean="0"/>
              <a:t>tüberkülozis</a:t>
            </a:r>
            <a:r>
              <a:rPr lang="tr-TR" dirty="0" smtClean="0"/>
              <a:t> ,</a:t>
            </a:r>
            <a:r>
              <a:rPr lang="tr-TR" dirty="0" err="1" smtClean="0"/>
              <a:t>candida</a:t>
            </a:r>
            <a:r>
              <a:rPr lang="tr-TR" dirty="0" smtClean="0"/>
              <a:t> ,</a:t>
            </a:r>
            <a:r>
              <a:rPr lang="tr-TR" dirty="0" err="1" smtClean="0"/>
              <a:t>trikofiton</a:t>
            </a:r>
            <a:r>
              <a:rPr lang="tr-TR" dirty="0" smtClean="0"/>
              <a:t>,kabakulak)</a:t>
            </a:r>
          </a:p>
          <a:p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sitometri</a:t>
            </a:r>
            <a:r>
              <a:rPr lang="tr-TR" dirty="0" smtClean="0"/>
              <a:t> ile T hücre  </a:t>
            </a:r>
            <a:r>
              <a:rPr lang="tr-TR" dirty="0" err="1" smtClean="0"/>
              <a:t>altgrupları</a:t>
            </a:r>
            <a:r>
              <a:rPr lang="tr-TR" dirty="0" smtClean="0"/>
              <a:t> sayımı (CD3</a:t>
            </a:r>
            <a:r>
              <a:rPr lang="tr-TR" baseline="30000" dirty="0" smtClean="0"/>
              <a:t>+</a:t>
            </a:r>
            <a:r>
              <a:rPr lang="tr-TR" dirty="0" smtClean="0"/>
              <a:t>,CD4</a:t>
            </a:r>
            <a:r>
              <a:rPr lang="tr-TR" baseline="30000" dirty="0" smtClean="0"/>
              <a:t>+</a:t>
            </a:r>
            <a:r>
              <a:rPr lang="tr-TR" dirty="0" smtClean="0"/>
              <a:t> ,CD8</a:t>
            </a:r>
            <a:r>
              <a:rPr lang="tr-TR" baseline="30000" dirty="0" smtClean="0"/>
              <a:t>+ </a:t>
            </a:r>
            <a:r>
              <a:rPr lang="tr-TR" dirty="0" smtClean="0"/>
              <a:t>)</a:t>
            </a:r>
          </a:p>
          <a:p>
            <a:r>
              <a:rPr lang="tr-TR" dirty="0" smtClean="0"/>
              <a:t>İn </a:t>
            </a:r>
            <a:r>
              <a:rPr lang="tr-TR" dirty="0" err="1" smtClean="0"/>
              <a:t>vitro</a:t>
            </a:r>
            <a:r>
              <a:rPr lang="tr-TR" dirty="0" smtClean="0"/>
              <a:t>: PHA uyarımı,  antijen spesifik </a:t>
            </a:r>
            <a:r>
              <a:rPr lang="tr-TR" dirty="0" err="1" smtClean="0"/>
              <a:t>stimülasyon</a:t>
            </a:r>
            <a:r>
              <a:rPr lang="tr-TR" dirty="0" smtClean="0"/>
              <a:t> IL-2 yapımı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cap="all" dirty="0" smtClean="0"/>
              <a:t>Fagositlere ait testler </a:t>
            </a:r>
            <a:r>
              <a:rPr lang="tr-TR" dirty="0" smtClean="0"/>
              <a:t>:  Tam kan sayımı, formül, </a:t>
            </a:r>
            <a:r>
              <a:rPr lang="tr-TR" dirty="0" err="1" smtClean="0"/>
              <a:t>Nötrofil</a:t>
            </a:r>
            <a:r>
              <a:rPr lang="tr-TR" dirty="0" smtClean="0"/>
              <a:t> sayısı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Ig</a:t>
            </a:r>
            <a:r>
              <a:rPr lang="tr-TR" dirty="0" smtClean="0"/>
              <a:t>, </a:t>
            </a:r>
            <a:r>
              <a:rPr lang="tr-TR" dirty="0" err="1" smtClean="0"/>
              <a:t>IgE</a:t>
            </a:r>
            <a:r>
              <a:rPr lang="tr-TR" dirty="0" smtClean="0"/>
              <a:t> seviyesi</a:t>
            </a:r>
          </a:p>
          <a:p>
            <a:r>
              <a:rPr lang="tr-TR" dirty="0" smtClean="0"/>
              <a:t>  </a:t>
            </a:r>
            <a:r>
              <a:rPr lang="tr-TR" dirty="0" err="1" smtClean="0"/>
              <a:t>Nitroblue</a:t>
            </a:r>
            <a:r>
              <a:rPr lang="tr-TR" dirty="0" smtClean="0"/>
              <a:t> </a:t>
            </a:r>
            <a:r>
              <a:rPr lang="tr-TR" dirty="0" err="1" smtClean="0"/>
              <a:t>tetrazolium</a:t>
            </a:r>
            <a:r>
              <a:rPr lang="tr-TR" dirty="0" smtClean="0"/>
              <a:t> (NBT) testi: NBT, şeffaf,sarı, suda erir bir bileşiktir. Aktive </a:t>
            </a:r>
            <a:r>
              <a:rPr lang="tr-TR" dirty="0" err="1" smtClean="0"/>
              <a:t>makrofajlarla</a:t>
            </a:r>
            <a:r>
              <a:rPr lang="tr-TR" dirty="0" smtClean="0"/>
              <a:t>( PMA, LPS ile </a:t>
            </a:r>
            <a:r>
              <a:rPr lang="tr-TR" dirty="0" err="1" smtClean="0"/>
              <a:t>inkübasyonla</a:t>
            </a:r>
            <a:r>
              <a:rPr lang="tr-TR" dirty="0" smtClean="0"/>
              <a:t> ) </a:t>
            </a:r>
            <a:r>
              <a:rPr lang="tr-TR" dirty="0" err="1" smtClean="0"/>
              <a:t>inkübasyondan</a:t>
            </a:r>
            <a:r>
              <a:rPr lang="tr-TR" dirty="0" smtClean="0"/>
              <a:t> sonra boya </a:t>
            </a:r>
            <a:r>
              <a:rPr lang="tr-TR" dirty="0" err="1" smtClean="0"/>
              <a:t>redükte</a:t>
            </a:r>
            <a:r>
              <a:rPr lang="tr-TR" dirty="0" smtClean="0"/>
              <a:t> olur  ve  koyu  mavi-mor renge dönüşür ve ışık mikroskobunda izlenir</a:t>
            </a:r>
          </a:p>
          <a:p>
            <a:r>
              <a:rPr lang="tr-TR" dirty="0" err="1" smtClean="0"/>
              <a:t>Flow</a:t>
            </a:r>
            <a:r>
              <a:rPr lang="tr-TR" dirty="0" smtClean="0"/>
              <a:t> </a:t>
            </a:r>
            <a:r>
              <a:rPr lang="tr-TR" dirty="0" err="1" smtClean="0"/>
              <a:t>sitometri</a:t>
            </a:r>
            <a:r>
              <a:rPr lang="tr-TR" dirty="0" smtClean="0"/>
              <a:t> ile </a:t>
            </a:r>
            <a:r>
              <a:rPr lang="tr-TR" dirty="0" err="1" smtClean="0"/>
              <a:t>Dihidrorodamin</a:t>
            </a:r>
            <a:r>
              <a:rPr lang="tr-TR" dirty="0" smtClean="0"/>
              <a:t> test(DHR):</a:t>
            </a:r>
            <a:r>
              <a:rPr lang="tr-TR" dirty="0" err="1" smtClean="0"/>
              <a:t>Nötrofil</a:t>
            </a:r>
            <a:r>
              <a:rPr lang="tr-TR" dirty="0" smtClean="0"/>
              <a:t> ‘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burst</a:t>
            </a:r>
            <a:r>
              <a:rPr lang="tr-TR" dirty="0" smtClean="0"/>
              <a:t>’ ölçümü</a:t>
            </a:r>
          </a:p>
          <a:p>
            <a:r>
              <a:rPr lang="tr-TR" dirty="0" err="1" smtClean="0"/>
              <a:t>Adherence</a:t>
            </a:r>
            <a:r>
              <a:rPr lang="tr-TR" dirty="0" smtClean="0"/>
              <a:t>, </a:t>
            </a:r>
            <a:r>
              <a:rPr lang="tr-TR" dirty="0" err="1" smtClean="0"/>
              <a:t>Kemotaksi</a:t>
            </a:r>
            <a:r>
              <a:rPr lang="tr-TR" dirty="0" smtClean="0"/>
              <a:t>, fagositoz,</a:t>
            </a:r>
            <a:r>
              <a:rPr lang="tr-TR" dirty="0" err="1" smtClean="0"/>
              <a:t>mikrobisidal</a:t>
            </a:r>
            <a:r>
              <a:rPr lang="tr-TR" dirty="0" smtClean="0"/>
              <a:t> aktivite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976313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6313" y="1766888"/>
            <a:ext cx="7192962" cy="3232150"/>
            <a:chOff x="0" y="0"/>
            <a:chExt cx="4531" cy="2036"/>
          </a:xfrm>
        </p:grpSpPr>
        <p:sp>
          <p:nvSpPr>
            <p:cNvPr id="4116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31" cy="2036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116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531" cy="2036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tr-TR" sz="1000">
                  <a:latin typeface="Verdana" pitchFamily="34" charset="0"/>
                </a:rPr>
                <a:t>  </a:t>
              </a:r>
              <a:r>
                <a:rPr lang="tr-TR" sz="20600">
                  <a:latin typeface="Verdana" pitchFamily="34" charset="0"/>
                </a:rPr>
                <a:t> </a:t>
              </a:r>
              <a:r>
                <a:rPr lang="tr-TR" sz="1000"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11654" name="Picture 6" descr="neut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785813" y="101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813" y="1011238"/>
            <a:ext cx="7573962" cy="4679950"/>
            <a:chOff x="0" y="0"/>
            <a:chExt cx="4771" cy="2948"/>
          </a:xfrm>
        </p:grpSpPr>
        <p:sp>
          <p:nvSpPr>
            <p:cNvPr id="4137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771" cy="2948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4137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771" cy="2948"/>
            </a:xfrm>
            <a:prstGeom prst="rect">
              <a:avLst/>
            </a:prstGeom>
            <a:solidFill>
              <a:srgbClr val="EEEE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tr-TR" sz="1000">
                  <a:latin typeface="Verdana" pitchFamily="34" charset="0"/>
                </a:rPr>
                <a:t>  </a:t>
              </a:r>
              <a:r>
                <a:rPr lang="tr-TR" sz="30100">
                  <a:latin typeface="Verdana" pitchFamily="34" charset="0"/>
                </a:rPr>
                <a:t> </a:t>
              </a:r>
              <a:r>
                <a:rPr lang="tr-TR" sz="1000"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13702" name="Picture 6" descr="resp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tr-TR" cap="all" dirty="0" err="1" smtClean="0"/>
              <a:t>Kompleman</a:t>
            </a:r>
            <a:r>
              <a:rPr lang="tr-TR" cap="all" dirty="0" smtClean="0"/>
              <a:t> sistemini değerlendiren testler</a:t>
            </a:r>
            <a:r>
              <a:rPr lang="tr-TR" dirty="0" smtClean="0"/>
              <a:t>:  </a:t>
            </a:r>
          </a:p>
          <a:p>
            <a:r>
              <a:rPr lang="tr-TR" dirty="0" smtClean="0"/>
              <a:t>1)Serum total </a:t>
            </a:r>
            <a:r>
              <a:rPr lang="tr-TR" dirty="0" err="1" smtClean="0"/>
              <a:t>hemolitik</a:t>
            </a:r>
            <a:r>
              <a:rPr lang="tr-TR" dirty="0" smtClean="0"/>
              <a:t> </a:t>
            </a:r>
            <a:r>
              <a:rPr lang="tr-TR" dirty="0" err="1" smtClean="0"/>
              <a:t>kompleman</a:t>
            </a:r>
            <a:r>
              <a:rPr lang="tr-TR" dirty="0" smtClean="0"/>
              <a:t> aktivitesi (CH50)</a:t>
            </a:r>
          </a:p>
          <a:p>
            <a:r>
              <a:rPr lang="tr-TR" dirty="0" smtClean="0"/>
              <a:t>2)Serumda C3 miktar tayini</a:t>
            </a:r>
          </a:p>
          <a:p>
            <a:r>
              <a:rPr lang="tr-TR" dirty="0" smtClean="0"/>
              <a:t>3)Serumda C4 miktar tayini</a:t>
            </a:r>
          </a:p>
          <a:p>
            <a:r>
              <a:rPr lang="tr-TR" dirty="0" smtClean="0"/>
              <a:t>4)Serumda  </a:t>
            </a:r>
            <a:r>
              <a:rPr lang="tr-TR" dirty="0" err="1" smtClean="0"/>
              <a:t>kompleman</a:t>
            </a:r>
            <a:r>
              <a:rPr lang="tr-TR" dirty="0" smtClean="0"/>
              <a:t> </a:t>
            </a:r>
            <a:r>
              <a:rPr lang="tr-TR" dirty="0" err="1" smtClean="0"/>
              <a:t>komponentlerinin</a:t>
            </a:r>
            <a:r>
              <a:rPr lang="tr-TR" dirty="0" smtClean="0"/>
              <a:t> kantitatif tayini</a:t>
            </a:r>
          </a:p>
          <a:p>
            <a:r>
              <a:rPr lang="tr-TR" dirty="0" smtClean="0"/>
              <a:t>5) </a:t>
            </a:r>
            <a:r>
              <a:rPr lang="tr-TR" dirty="0" err="1" smtClean="0"/>
              <a:t>Kompleman</a:t>
            </a:r>
            <a:r>
              <a:rPr lang="tr-TR" dirty="0" smtClean="0"/>
              <a:t> alternatif yol eksiklikleri: Faktör D, </a:t>
            </a:r>
            <a:r>
              <a:rPr lang="tr-TR" dirty="0" err="1" smtClean="0"/>
              <a:t>Properdin</a:t>
            </a:r>
            <a:r>
              <a:rPr lang="tr-TR" dirty="0" smtClean="0"/>
              <a:t> </a:t>
            </a:r>
          </a:p>
          <a:p>
            <a:r>
              <a:rPr lang="tr-TR" dirty="0" smtClean="0"/>
              <a:t>6) </a:t>
            </a:r>
            <a:r>
              <a:rPr lang="tr-TR" dirty="0" err="1" smtClean="0"/>
              <a:t>Mannan</a:t>
            </a:r>
            <a:r>
              <a:rPr lang="tr-TR" dirty="0" smtClean="0"/>
              <a:t> bağlayan </a:t>
            </a:r>
            <a:r>
              <a:rPr lang="tr-TR" dirty="0" err="1" smtClean="0"/>
              <a:t>pro</a:t>
            </a:r>
            <a:r>
              <a:rPr lang="tr-TR" dirty="0" smtClean="0"/>
              <a:t> eksikliği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immünyetmezliklerde</a:t>
            </a:r>
            <a:r>
              <a:rPr lang="tr-TR" dirty="0" smtClean="0"/>
              <a:t>, erken tanı ve tedavi,  aile danışmanlığı gerekir.</a:t>
            </a:r>
          </a:p>
          <a:p>
            <a:r>
              <a:rPr lang="tr-TR" dirty="0" err="1" smtClean="0"/>
              <a:t>İnfeksiyonun</a:t>
            </a:r>
            <a:r>
              <a:rPr lang="tr-TR" dirty="0" smtClean="0"/>
              <a:t> tedavisi ; antibiyotiklerle sağlanmalı  ve  spesifik İY hastalıklarda </a:t>
            </a:r>
            <a:r>
              <a:rPr lang="tr-TR" dirty="0" err="1" smtClean="0"/>
              <a:t>profilaktik</a:t>
            </a:r>
            <a:r>
              <a:rPr lang="tr-TR" dirty="0" smtClean="0"/>
              <a:t>  antibiyotikler verilmelidir.</a:t>
            </a:r>
          </a:p>
          <a:p>
            <a:r>
              <a:rPr lang="tr-TR" dirty="0" err="1" smtClean="0"/>
              <a:t>Immünglobülin</a:t>
            </a:r>
            <a:r>
              <a:rPr lang="tr-TR" dirty="0" smtClean="0"/>
              <a:t> yerine koyma tedavisi B hücre fonksiyonları için önemlidir.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immünyetmezliklerde</a:t>
            </a:r>
            <a:r>
              <a:rPr lang="tr-TR" dirty="0" smtClean="0"/>
              <a:t>  mümkünse  </a:t>
            </a:r>
            <a:r>
              <a:rPr lang="tr-TR" dirty="0" err="1" smtClean="0"/>
              <a:t>infeksiyonların</a:t>
            </a:r>
            <a:r>
              <a:rPr lang="tr-TR" dirty="0" smtClean="0"/>
              <a:t> önlenmesi</a:t>
            </a:r>
          </a:p>
          <a:p>
            <a:r>
              <a:rPr lang="tr-TR" dirty="0" err="1" smtClean="0"/>
              <a:t>İmmün</a:t>
            </a:r>
            <a:r>
              <a:rPr lang="tr-TR" dirty="0" smtClean="0"/>
              <a:t> yetmezlikli hastalar ölmüş veya </a:t>
            </a:r>
            <a:r>
              <a:rPr lang="tr-TR" dirty="0" err="1" smtClean="0"/>
              <a:t>inaktive</a:t>
            </a:r>
            <a:r>
              <a:rPr lang="tr-TR" dirty="0" smtClean="0"/>
              <a:t> aşıları yaptırabilirler ama ağır </a:t>
            </a:r>
            <a:r>
              <a:rPr lang="tr-TR" dirty="0" err="1" smtClean="0"/>
              <a:t>immün</a:t>
            </a:r>
            <a:r>
              <a:rPr lang="tr-TR" dirty="0" smtClean="0"/>
              <a:t> fonksiyon bozukluğunda </a:t>
            </a:r>
            <a:r>
              <a:rPr lang="tr-TR" u="sng" dirty="0" smtClean="0"/>
              <a:t>canlı aşı yapılmamalıdır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SCID ‘da kök hücre nakli(</a:t>
            </a:r>
            <a:r>
              <a:rPr lang="tr-TR" dirty="0" err="1" smtClean="0"/>
              <a:t>hematopoetik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transplantasyonu: HSCT) , </a:t>
            </a:r>
            <a:r>
              <a:rPr lang="tr-TR" dirty="0" err="1" smtClean="0"/>
              <a:t>Komplet</a:t>
            </a:r>
            <a:r>
              <a:rPr lang="tr-TR" dirty="0" smtClean="0"/>
              <a:t> </a:t>
            </a:r>
            <a:r>
              <a:rPr lang="tr-TR" dirty="0" err="1" smtClean="0"/>
              <a:t>DiGeorge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r>
              <a:rPr lang="tr-TR" dirty="0" smtClean="0"/>
              <a:t>. da </a:t>
            </a:r>
            <a:r>
              <a:rPr lang="tr-TR" dirty="0" err="1" smtClean="0"/>
              <a:t>timik</a:t>
            </a:r>
            <a:r>
              <a:rPr lang="tr-TR" dirty="0" smtClean="0"/>
              <a:t>  transplantasyon veya HSCT yapılmalıdır.</a:t>
            </a:r>
          </a:p>
          <a:p>
            <a:r>
              <a:rPr lang="tr-TR" dirty="0" smtClean="0"/>
              <a:t>Gen tedavisi, gen mutasyonlarında , yeni ve ümit vadeden bir yaklaşımdır.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3-İki veya daha fazla  sayıda ,  ağır bakteriyel </a:t>
            </a:r>
            <a:r>
              <a:rPr lang="tr-TR" dirty="0" err="1" smtClean="0"/>
              <a:t>infeksiyonlar</a:t>
            </a:r>
            <a:r>
              <a:rPr lang="tr-TR" dirty="0" smtClean="0"/>
              <a:t> ( ör: </a:t>
            </a:r>
            <a:r>
              <a:rPr lang="tr-TR" dirty="0" err="1" smtClean="0"/>
              <a:t>osteomiyelit</a:t>
            </a:r>
            <a:r>
              <a:rPr lang="tr-TR" dirty="0" smtClean="0"/>
              <a:t> veya septik </a:t>
            </a:r>
            <a:r>
              <a:rPr lang="tr-TR" dirty="0" err="1" smtClean="0"/>
              <a:t>artrit</a:t>
            </a:r>
            <a:r>
              <a:rPr lang="tr-TR" dirty="0" smtClean="0"/>
              <a:t>, menenjit, septisemi, </a:t>
            </a:r>
            <a:r>
              <a:rPr lang="tr-TR" dirty="0" err="1" smtClean="0"/>
              <a:t>sellülit</a:t>
            </a:r>
            <a:r>
              <a:rPr lang="tr-TR" dirty="0" smtClean="0"/>
              <a:t>),</a:t>
            </a:r>
          </a:p>
          <a:p>
            <a:r>
              <a:rPr lang="tr-TR" dirty="0" smtClean="0"/>
              <a:t>4-Üç yıl içinde  iki veya daha fazla  radyolojik olarak gösterilmiş </a:t>
            </a:r>
            <a:r>
              <a:rPr lang="tr-TR" dirty="0" err="1" smtClean="0"/>
              <a:t>pnömoniler</a:t>
            </a:r>
            <a:r>
              <a:rPr lang="tr-TR" dirty="0" smtClean="0"/>
              <a:t>, </a:t>
            </a:r>
          </a:p>
          <a:p>
            <a:r>
              <a:rPr lang="tr-TR" dirty="0" smtClean="0"/>
              <a:t>5- Beklenmeyen yerde ve alışılmamış bir patojenle </a:t>
            </a:r>
            <a:r>
              <a:rPr lang="tr-TR" dirty="0" err="1" smtClean="0"/>
              <a:t>infeksiyon</a:t>
            </a:r>
            <a:r>
              <a:rPr lang="tr-TR" dirty="0" smtClean="0"/>
              <a:t>,</a:t>
            </a:r>
          </a:p>
          <a:p>
            <a:r>
              <a:rPr lang="tr-TR" dirty="0" smtClean="0"/>
              <a:t>6- Deri, lenf bezleri veya iç organlarda tekrarlayan derin </a:t>
            </a:r>
            <a:r>
              <a:rPr lang="tr-TR" dirty="0" err="1" smtClean="0"/>
              <a:t>abseler</a:t>
            </a:r>
            <a:r>
              <a:rPr lang="tr-TR" dirty="0" smtClean="0"/>
              <a:t>,</a:t>
            </a:r>
          </a:p>
          <a:p>
            <a:r>
              <a:rPr lang="tr-TR" dirty="0" smtClean="0"/>
              <a:t>7- Özellikle </a:t>
            </a:r>
            <a:r>
              <a:rPr lang="tr-TR" dirty="0" err="1" smtClean="0"/>
              <a:t>kamfilobakter</a:t>
            </a:r>
            <a:r>
              <a:rPr lang="tr-TR" dirty="0" smtClean="0"/>
              <a:t> ’e bağlı  kilo kaybına yol açan kronik </a:t>
            </a:r>
            <a:r>
              <a:rPr lang="tr-TR" dirty="0" err="1" smtClean="0"/>
              <a:t>diare</a:t>
            </a:r>
            <a:r>
              <a:rPr lang="tr-TR" dirty="0" smtClean="0"/>
              <a:t> veya  </a:t>
            </a:r>
            <a:r>
              <a:rPr lang="tr-TR" dirty="0" err="1" smtClean="0"/>
              <a:t>kriptosporidiozis</a:t>
            </a:r>
            <a:r>
              <a:rPr lang="tr-TR" dirty="0" smtClean="0"/>
              <a:t> (kısaca kripto diye bilinir,</a:t>
            </a:r>
            <a:r>
              <a:rPr lang="tr-TR" b="1" dirty="0" smtClean="0"/>
              <a:t> </a:t>
            </a:r>
            <a:r>
              <a:rPr lang="tr-TR" b="1" dirty="0" err="1" smtClean="0"/>
              <a:t>Cryptosporidiosis</a:t>
            </a:r>
            <a:r>
              <a:rPr lang="tr-TR" dirty="0" smtClean="0"/>
              <a:t> (</a:t>
            </a:r>
            <a:r>
              <a:rPr lang="tr-TR" dirty="0" err="1" smtClean="0"/>
              <a:t>crypto</a:t>
            </a:r>
            <a:r>
              <a:rPr lang="tr-TR" dirty="0" smtClean="0"/>
              <a:t>) , [toprakta, yiyecek ve suda bulunan bir  parazite bağlı   hastalıktır.] 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8- Yakında bir AB kullanma hikayesi olmamasına rağmen ağızda geçmeyen  pamukçuk,</a:t>
            </a:r>
          </a:p>
          <a:p>
            <a:r>
              <a:rPr lang="tr-TR" dirty="0" smtClean="0"/>
              <a:t>9- Tekrarlayan uzun süreli ve açıklanamayan ateş,</a:t>
            </a:r>
          </a:p>
          <a:p>
            <a:r>
              <a:rPr lang="tr-TR" dirty="0" smtClean="0"/>
              <a:t>10- Ailede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 hikayesi </a:t>
            </a:r>
          </a:p>
          <a:p>
            <a:pPr>
              <a:buNone/>
            </a:pPr>
            <a:r>
              <a:rPr lang="tr-TR" dirty="0" smtClean="0"/>
              <a:t>	İki veya daha fazla uyarıcı işareti olan veya </a:t>
            </a:r>
            <a:r>
              <a:rPr lang="tr-TR" dirty="0" err="1" smtClean="0"/>
              <a:t>immün</a:t>
            </a:r>
            <a:r>
              <a:rPr lang="tr-TR" dirty="0" smtClean="0"/>
              <a:t> sistem problemi olanlarda  yine de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yetmezlikler veya  tekrarlayan </a:t>
            </a:r>
            <a:r>
              <a:rPr lang="tr-TR" dirty="0" err="1" smtClean="0"/>
              <a:t>infeksiyonlara</a:t>
            </a:r>
            <a:r>
              <a:rPr lang="tr-TR" dirty="0" smtClean="0"/>
              <a:t> yol açacak olan anatomik bozukluklar araştırılmalıdır. Çünkü  sonuncu sebepler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yetmezliklerden daha sıktır. Eğer başka sebep bulunamazsa 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 değerlendirilmesi yapılmalıdır.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tr-TR"/>
              <a:t>İmmün sistemin bir veya daha fazla  komponentlerinin  eksikliğinde veya fonksiyon görmemesi durumunda  ortaya çıkan hastalıklara </a:t>
            </a:r>
            <a:r>
              <a:rPr lang="tr-TR" sz="3600" b="1"/>
              <a:t>immün yetmezlik hastalıkları </a:t>
            </a:r>
            <a:r>
              <a:rPr lang="tr-TR" sz="3600"/>
              <a:t>adı verilir.</a:t>
            </a:r>
          </a:p>
          <a:p>
            <a:pPr marL="457200" indent="-457200"/>
            <a:r>
              <a:rPr lang="tr-TR" sz="3600"/>
              <a:t>Primer immün yetmezlikler</a:t>
            </a:r>
          </a:p>
          <a:p>
            <a:pPr marL="457200" indent="-457200"/>
            <a:r>
              <a:rPr lang="tr-TR" sz="3600"/>
              <a:t>Sekonder immün yetmezlikler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228600" y="1371600"/>
            <a:ext cx="86106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İmmün yetmezlikte tekrarlayan veya kronik infeksiyonlar gelişir. Bu durum genetik bozukluk veya immün sistemin gelişimi sırasındaki bozukluklar sonucu  meydana gelmiş ise,</a:t>
            </a:r>
            <a:r>
              <a:rPr lang="en-US" sz="3200" u="sng">
                <a:latin typeface="Times New Roman" pitchFamily="18" charset="0"/>
              </a:rPr>
              <a:t> </a:t>
            </a:r>
            <a:r>
              <a:rPr lang="en-US" sz="3200" u="sng">
                <a:solidFill>
                  <a:schemeClr val="folHlink"/>
                </a:solidFill>
                <a:latin typeface="Times New Roman" pitchFamily="18" charset="0"/>
              </a:rPr>
              <a:t>Primer İmmün Yetmezlikler</a:t>
            </a:r>
            <a:r>
              <a:rPr lang="en-US" sz="3200">
                <a:latin typeface="Times New Roman" pitchFamily="18" charset="0"/>
              </a:rPr>
              <a:t> gelişir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323850" y="260350"/>
            <a:ext cx="8388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tr-TR" sz="3600" b="1" dirty="0" err="1">
                <a:solidFill>
                  <a:schemeClr val="tx2"/>
                </a:solidFill>
              </a:rPr>
              <a:t>Primer</a:t>
            </a: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İmmün</a:t>
            </a:r>
            <a:r>
              <a:rPr lang="tr-TR" sz="3600" b="1" dirty="0">
                <a:solidFill>
                  <a:schemeClr val="tx2"/>
                </a:solidFill>
              </a:rPr>
              <a:t> Yetmezlikler (1) </a:t>
            </a:r>
            <a:br>
              <a:rPr lang="tr-TR" sz="3600" b="1" dirty="0">
                <a:solidFill>
                  <a:schemeClr val="tx2"/>
                </a:solidFill>
              </a:rPr>
            </a:br>
            <a:r>
              <a:rPr lang="tr-TR" sz="3600" b="1" dirty="0">
                <a:solidFill>
                  <a:schemeClr val="tx2"/>
                </a:solidFill>
              </a:rPr>
              <a:t> </a:t>
            </a:r>
            <a:r>
              <a:rPr lang="tr-TR" sz="3600" b="1" dirty="0" err="1">
                <a:solidFill>
                  <a:schemeClr val="tx2"/>
                </a:solidFill>
              </a:rPr>
              <a:t>Humoral</a:t>
            </a:r>
            <a:r>
              <a:rPr lang="tr-TR" sz="3600" b="1" dirty="0">
                <a:solidFill>
                  <a:schemeClr val="tx2"/>
                </a:solidFill>
              </a:rPr>
              <a:t>  </a:t>
            </a:r>
            <a:r>
              <a:rPr lang="tr-TR" sz="3600" b="1" dirty="0" err="1">
                <a:solidFill>
                  <a:schemeClr val="tx2"/>
                </a:solidFill>
              </a:rPr>
              <a:t>İmmün</a:t>
            </a:r>
            <a:r>
              <a:rPr lang="tr-TR" sz="3600" b="1" dirty="0">
                <a:solidFill>
                  <a:schemeClr val="tx2"/>
                </a:solidFill>
              </a:rPr>
              <a:t> Yetmezlikler </a:t>
            </a:r>
            <a:br>
              <a:rPr lang="tr-TR" sz="3600" b="1" dirty="0">
                <a:solidFill>
                  <a:schemeClr val="tx2"/>
                </a:solidFill>
              </a:rPr>
            </a:br>
            <a:r>
              <a:rPr lang="tr-TR" sz="3600" b="1" dirty="0">
                <a:solidFill>
                  <a:schemeClr val="tx2"/>
                </a:solidFill>
              </a:rPr>
              <a:t>(</a:t>
            </a:r>
            <a:r>
              <a:rPr lang="tr-TR" sz="3600" b="1" i="1" dirty="0">
                <a:solidFill>
                  <a:schemeClr val="tx2"/>
                </a:solidFill>
              </a:rPr>
              <a:t>Antikor Yetmezlikleri</a:t>
            </a:r>
            <a:r>
              <a:rPr lang="tr-TR" sz="3600" b="1" dirty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X’e</a:t>
            </a:r>
            <a:r>
              <a:rPr lang="tr-TR" dirty="0" smtClean="0"/>
              <a:t> bağlı </a:t>
            </a:r>
            <a:r>
              <a:rPr lang="tr-TR" dirty="0" err="1" smtClean="0"/>
              <a:t>agammaglobulinemi</a:t>
            </a:r>
            <a:r>
              <a:rPr lang="tr-TR" dirty="0" smtClean="0"/>
              <a:t>(XLA veya </a:t>
            </a:r>
            <a:r>
              <a:rPr lang="tr-TR" dirty="0" err="1" smtClean="0"/>
              <a:t>Bruton’un</a:t>
            </a:r>
            <a:r>
              <a:rPr lang="tr-TR" dirty="0" smtClean="0"/>
              <a:t> </a:t>
            </a:r>
            <a:r>
              <a:rPr lang="tr-TR" dirty="0" err="1" smtClean="0"/>
              <a:t>agammaglobülinemisi</a:t>
            </a:r>
            <a:r>
              <a:rPr lang="tr-TR" dirty="0" smtClean="0"/>
              <a:t>)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Hiperimmünglobülin</a:t>
            </a:r>
            <a:r>
              <a:rPr lang="tr-TR" dirty="0" smtClean="0"/>
              <a:t> M sendromları (CD40 </a:t>
            </a:r>
            <a:r>
              <a:rPr lang="tr-TR" dirty="0" err="1" smtClean="0"/>
              <a:t>ligand</a:t>
            </a:r>
            <a:r>
              <a:rPr lang="tr-TR" dirty="0" smtClean="0"/>
              <a:t> eksikliği, nükleer faktör –</a:t>
            </a:r>
            <a:r>
              <a:rPr lang="tr-TR" dirty="0" err="1" smtClean="0"/>
              <a:t>kappa</a:t>
            </a:r>
            <a:r>
              <a:rPr lang="tr-TR" dirty="0" smtClean="0"/>
              <a:t>-B </a:t>
            </a:r>
            <a:r>
              <a:rPr lang="tr-TR" dirty="0" err="1" smtClean="0"/>
              <a:t>esansiyel</a:t>
            </a:r>
            <a:r>
              <a:rPr lang="tr-TR" dirty="0" smtClean="0"/>
              <a:t> düzenleyici (NEMO) eksikliği, </a:t>
            </a:r>
            <a:r>
              <a:rPr lang="tr-TR" dirty="0" err="1" smtClean="0"/>
              <a:t>nükleik</a:t>
            </a:r>
            <a:r>
              <a:rPr lang="tr-TR" dirty="0" smtClean="0"/>
              <a:t> asit  düzenleyen  enzimlerde  mutasyonlar [aktivasyonu başlatan </a:t>
            </a:r>
            <a:r>
              <a:rPr lang="tr-TR" dirty="0" err="1" smtClean="0"/>
              <a:t>sitidin</a:t>
            </a:r>
            <a:r>
              <a:rPr lang="tr-TR" dirty="0" smtClean="0"/>
              <a:t> </a:t>
            </a:r>
            <a:r>
              <a:rPr lang="tr-TR" dirty="0" err="1" smtClean="0"/>
              <a:t>deaminaz</a:t>
            </a:r>
            <a:r>
              <a:rPr lang="tr-TR" dirty="0" smtClean="0"/>
              <a:t> (AID) ve </a:t>
            </a:r>
            <a:r>
              <a:rPr lang="tr-TR" dirty="0" err="1" smtClean="0"/>
              <a:t>urasil</a:t>
            </a:r>
            <a:r>
              <a:rPr lang="tr-TR" dirty="0" smtClean="0"/>
              <a:t> </a:t>
            </a:r>
            <a:r>
              <a:rPr lang="tr-TR" dirty="0" err="1" smtClean="0"/>
              <a:t>nukleozid</a:t>
            </a:r>
            <a:r>
              <a:rPr lang="tr-TR" dirty="0" smtClean="0"/>
              <a:t> </a:t>
            </a:r>
            <a:r>
              <a:rPr lang="tr-TR" dirty="0" err="1" smtClean="0"/>
              <a:t>glikozilaz</a:t>
            </a:r>
            <a:r>
              <a:rPr lang="tr-TR" dirty="0" smtClean="0"/>
              <a:t> (UNG)]  </a:t>
            </a:r>
          </a:p>
          <a:p>
            <a:r>
              <a:rPr lang="tr-TR" dirty="0" smtClean="0"/>
              <a:t>●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variable</a:t>
            </a:r>
            <a:r>
              <a:rPr lang="tr-TR" dirty="0" smtClean="0"/>
              <a:t> </a:t>
            </a:r>
            <a:r>
              <a:rPr lang="tr-TR" dirty="0" err="1" smtClean="0"/>
              <a:t>immün</a:t>
            </a:r>
            <a:r>
              <a:rPr lang="tr-TR" dirty="0" smtClean="0"/>
              <a:t> yetmezlik(CVID)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Yenidoğanın</a:t>
            </a:r>
            <a:r>
              <a:rPr lang="tr-TR" dirty="0" smtClean="0"/>
              <a:t> geçici </a:t>
            </a:r>
            <a:r>
              <a:rPr lang="tr-TR" dirty="0" err="1" smtClean="0"/>
              <a:t>hipogammaglobülinemisi</a:t>
            </a:r>
            <a:r>
              <a:rPr lang="tr-TR" dirty="0" smtClean="0"/>
              <a:t> 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IgA</a:t>
            </a:r>
            <a:r>
              <a:rPr lang="tr-TR" dirty="0" smtClean="0"/>
              <a:t> eksikliği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IgG</a:t>
            </a:r>
            <a:r>
              <a:rPr lang="tr-TR" dirty="0" smtClean="0"/>
              <a:t> alt grubu eksikliği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Diğerleri: Spesifik antikor eksikliği ( </a:t>
            </a:r>
            <a:r>
              <a:rPr lang="tr-TR" dirty="0" err="1" smtClean="0"/>
              <a:t>polisakkarid</a:t>
            </a:r>
            <a:r>
              <a:rPr lang="tr-TR" dirty="0" smtClean="0"/>
              <a:t> cevapsızlığı),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IgM</a:t>
            </a:r>
            <a:r>
              <a:rPr lang="tr-TR" dirty="0" smtClean="0"/>
              <a:t> eksikliği,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IgE</a:t>
            </a:r>
            <a:r>
              <a:rPr lang="tr-TR" dirty="0" smtClean="0"/>
              <a:t> eksikliği, </a:t>
            </a:r>
            <a:r>
              <a:rPr lang="tr-TR" dirty="0" err="1" smtClean="0"/>
              <a:t>Hiperimmünglobülin</a:t>
            </a:r>
            <a:r>
              <a:rPr lang="tr-TR" dirty="0" smtClean="0"/>
              <a:t> D  sendromu(HIDS)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1862</Words>
  <Application>Microsoft Office PowerPoint</Application>
  <PresentationFormat>Ekran Gösterisi (4:3)</PresentationFormat>
  <Paragraphs>159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İmmün Yetmezlikli Hastaya Yaklaşım</vt:lpstr>
      <vt:lpstr>Slayt 2</vt:lpstr>
      <vt:lpstr>uyarIcI   İşaretler</vt:lpstr>
      <vt:lpstr>Slayt 4</vt:lpstr>
      <vt:lpstr>Slayt 5</vt:lpstr>
      <vt:lpstr>Slayt 6</vt:lpstr>
      <vt:lpstr>Slayt 7</vt:lpstr>
      <vt:lpstr>Slayt 8</vt:lpstr>
      <vt:lpstr>Slayt 9</vt:lpstr>
      <vt:lpstr>Slayt 10</vt:lpstr>
      <vt:lpstr> Primer İmmün Yetmezlikler (2)  Hücresel İmmün Yetmezlikler (T Hücre Yetmezlikleri) 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Primer İmmün Yetmezlikler (4) Fagositik Fonksiyon Bozuklukları</vt:lpstr>
      <vt:lpstr> İmmün Yetmezliklerde Görülen  Klinik Özellikler </vt:lpstr>
      <vt:lpstr>Kompleman Eksiklikleri ile Birlikte Giden HastalIklar </vt:lpstr>
      <vt:lpstr>Slayt 22</vt:lpstr>
      <vt:lpstr>Slayt 23</vt:lpstr>
      <vt:lpstr>Diğer immün yetmezlik hastalIklarI</vt:lpstr>
      <vt:lpstr>Slayt 25</vt:lpstr>
      <vt:lpstr>SEKONDER İMMÜN YETMEZLİKLER </vt:lpstr>
      <vt:lpstr>Slayt 27</vt:lpstr>
      <vt:lpstr>Slayt 28</vt:lpstr>
      <vt:lpstr>İMMÜN YETMEZLİKLERDE YAPILACAK TESTLER</vt:lpstr>
      <vt:lpstr>Normal SPE görünümü</vt:lpstr>
      <vt:lpstr>Slayt 31</vt:lpstr>
      <vt:lpstr>Slayt 32</vt:lpstr>
      <vt:lpstr>Slayt 33</vt:lpstr>
      <vt:lpstr>Slayt 34</vt:lpstr>
      <vt:lpstr>Slayt 35</vt:lpstr>
      <vt:lpstr>Slayt 36</vt:lpstr>
      <vt:lpstr>TEDAVİ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İmmün Yetmezlikli Hastaya Yaklaşım</dc:title>
  <cp:lastModifiedBy>user</cp:lastModifiedBy>
  <cp:revision>17</cp:revision>
  <dcterms:modified xsi:type="dcterms:W3CDTF">2018-02-15T10:20:44Z</dcterms:modified>
</cp:coreProperties>
</file>