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690" r:id="rId3"/>
    <p:sldId id="691" r:id="rId4"/>
    <p:sldId id="681" r:id="rId5"/>
    <p:sldId id="682" r:id="rId6"/>
    <p:sldId id="684" r:id="rId7"/>
    <p:sldId id="688" r:id="rId8"/>
    <p:sldId id="692" r:id="rId9"/>
    <p:sldId id="68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75" d="100"/>
          <a:sy n="75" d="100"/>
        </p:scale>
        <p:origin x="41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7FC19C-DB1C-4DB9-80D2-5B4A1FBA9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C5A07DF-5ECF-4B6A-9B68-7014D6C5AC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B41A77-4CA0-4EC6-AC5B-741EEFE16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21A0A6-B9A0-4FF7-ACA5-B9333F60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B2809B-7E39-40B3-B1C0-4D746CBF8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80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4CB978-EDC9-44F1-802C-D3AC1959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49B23E3-37B3-46E7-A2FE-C55002789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78B639-659C-425C-B215-7D8D062E5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B7FD09-8795-4C22-ADC8-FBA0EEB36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43FE047-442C-44FB-9E9F-818FCAE4D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22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2AC5891-128B-44C7-B0CD-BEDA7BA497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8E5684D-4BF7-4793-9DE4-493FB0BBA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88B5590-3E38-48D0-A282-854C19AB0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752CC7E-47AE-4B11-9780-492111315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21E769-3FCB-4650-B831-BFD887403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970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F4E9C5-E962-4B42-B7AF-800917C11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D7E24F-095B-4AAA-B1EA-D444FA664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A863242-7A93-4098-8881-563DD093F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9A805A0-5A9F-48F6-8AC2-BBFEA2F7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584F0B9-60B6-456B-AF5F-924B02BF4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77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DC5544-F6F0-44C7-8512-32002A16C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0FAFEAF-4764-4F48-8D6B-5ED2C40D6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B680C7-98A3-4302-A068-0D2D1A73F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74F151-7A40-4446-A8DE-E6EF2FADB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74D09AC-AE0E-4E66-9852-59E4B46F5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9764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ECB273-E314-4E81-8525-0E09CB05B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13F14D-7CAF-4CB4-945C-1778C82E4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60CE0D5-5508-454C-8251-87097929E3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AA7F0FC-C3AA-4752-A656-451F5A81B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780D9FD-1F71-43BB-BC01-0E44A1D9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1927E0-B956-4E13-B249-E79B70784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403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7D73E3-0446-4017-921E-11E2F69EB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BD722AC-0060-4292-8784-91B1E3695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1B8BC29-71D2-4CF3-9049-CBC32B62C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5AF3DDA-B7B2-4E9E-9025-C44C40B66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398B62E-D9DF-4348-99D6-DE25FE5CB9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97672C9-FED6-4691-A76E-C0619F655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82D23F3-27C0-4B99-8B7A-0C65563B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A12DE88-2116-4673-AEDB-86B70B5EA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100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65AF79-690D-4062-AACC-266558F83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FE81215-7B06-4FDF-ABB7-6A681D0D5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C359F83-F2B2-4FCF-8AF4-2BFC6CA59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02C885B-31F8-44C8-AD98-7B279395D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634D0F0-0CC9-4BF0-B27A-E46730CD5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C9920EF-DA6E-4086-9A84-89CF65CCF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A3023DC-B14A-4B2F-8C3B-D984F29E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32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A2983F-F8BD-4E7E-839E-B29755317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CCA4F3-C284-457F-AD0D-0925CA8CE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24799B1-4B84-42F1-86EF-96C768AD9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6D76175-C3D8-46B0-A20D-95FB23ED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25B8CEC-F457-4307-9D03-4ACE421D2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E1ACA89-47FC-42B5-90E6-19156934B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91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83C51E-6BAC-49F3-ACCB-F7581C5BA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71C10FE-5BF1-4990-B67B-8A343C229F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0F366D4-B59E-434B-90E8-4FB7D40B7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26ECE31-E6C5-4B83-92FD-8B57C17F5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8B4A5F-53B8-4761-8FBE-704B0E4C8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A421B17-B256-4687-9FBF-508DE60D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09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E3574F3-BE10-450B-B367-A6293D8A2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825BA36-EB2F-46F0-B007-B2DA233FF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E2CA9D8-2F9A-43EC-8DF6-C82DB253AE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B227B-3834-456E-9C8A-5500EBAA879C}" type="datetimeFigureOut">
              <a:rPr lang="tr-TR" smtClean="0"/>
              <a:t>18.03.2021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A46F881-06E0-41C5-BC8D-D1732C447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38082E-11AE-4CD8-844B-0A8973C53C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3C108-AC04-4E21-AF13-477038BAF4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174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1CAEE1-0A04-4430-A79A-7DE8F8B88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580" y="1733679"/>
            <a:ext cx="11782839" cy="1652154"/>
          </a:xfrm>
        </p:spPr>
        <p:txBody>
          <a:bodyPr>
            <a:normAutofit fontScale="90000"/>
          </a:bodyPr>
          <a:lstStyle/>
          <a:p>
            <a:r>
              <a:rPr lang="tr-TR" dirty="0"/>
              <a:t>KONU 11: Kurumsal Sosyal Sorumluluk</a:t>
            </a:r>
          </a:p>
        </p:txBody>
      </p:sp>
    </p:spTree>
    <p:extLst>
      <p:ext uri="{BB962C8B-B14F-4D97-AF65-F5344CB8AC3E}">
        <p14:creationId xmlns:p14="http://schemas.microsoft.com/office/powerpoint/2010/main" val="138450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0E21E9-0FC3-417F-A6D5-6C26F4ED8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00"/>
                </a:solidFill>
              </a:rPr>
              <a:t>Sosyal Sorumluluk /  Kurumsal Sorumluluk</a:t>
            </a:r>
            <a:br>
              <a:rPr lang="tr-TR" dirty="0">
                <a:solidFill>
                  <a:srgbClr val="000000"/>
                </a:solidFill>
              </a:rPr>
            </a:br>
            <a:br>
              <a:rPr lang="tr-TR" dirty="0">
                <a:solidFill>
                  <a:srgbClr val="000000"/>
                </a:solidFill>
              </a:rPr>
            </a:br>
            <a:r>
              <a:rPr lang="tr-TR" dirty="0">
                <a:solidFill>
                  <a:srgbClr val="000000"/>
                </a:solidFill>
              </a:rPr>
              <a:t>Sosyal Muhasebe</a:t>
            </a:r>
            <a:br>
              <a:rPr lang="tr-TR" dirty="0">
                <a:solidFill>
                  <a:srgbClr val="000000"/>
                </a:solidFill>
              </a:rPr>
            </a:br>
            <a:br>
              <a:rPr lang="tr-TR" dirty="0">
                <a:solidFill>
                  <a:srgbClr val="000000"/>
                </a:solidFill>
              </a:rPr>
            </a:br>
            <a:r>
              <a:rPr lang="tr-TR" dirty="0">
                <a:solidFill>
                  <a:srgbClr val="000000"/>
                </a:solidFill>
              </a:rPr>
              <a:t>İşletmelerin Sorumluluğu</a:t>
            </a:r>
            <a:br>
              <a:rPr lang="tr-TR" dirty="0">
                <a:solidFill>
                  <a:srgbClr val="000000"/>
                </a:solidFill>
              </a:rPr>
            </a:br>
            <a:r>
              <a:rPr lang="tr-TR" dirty="0">
                <a:solidFill>
                  <a:srgbClr val="000000"/>
                </a:solidFill>
              </a:rPr>
              <a:t>«elde edilen kardan fedakarlık yapma»</a:t>
            </a:r>
          </a:p>
          <a:p>
            <a:r>
              <a:rPr lang="en-US" sz="2800" dirty="0" err="1"/>
              <a:t>Ekonomik</a:t>
            </a:r>
            <a:r>
              <a:rPr lang="en-US" sz="2800" dirty="0"/>
              <a:t>, </a:t>
            </a:r>
            <a:r>
              <a:rPr lang="en-US" sz="2800" dirty="0" err="1"/>
              <a:t>sosyal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</a:t>
            </a:r>
            <a:r>
              <a:rPr lang="en-US" sz="2800" dirty="0" err="1"/>
              <a:t>çevrenin</a:t>
            </a:r>
            <a:r>
              <a:rPr lang="en-US" sz="2800" dirty="0"/>
              <a:t> </a:t>
            </a:r>
            <a:r>
              <a:rPr lang="en-US" sz="2800" dirty="0" err="1"/>
              <a:t>ihtiyaçlarına</a:t>
            </a:r>
            <a:r>
              <a:rPr lang="en-US" sz="2800" dirty="0"/>
              <a:t> </a:t>
            </a:r>
            <a:r>
              <a:rPr lang="en-US" sz="2800" dirty="0" err="1"/>
              <a:t>cevap</a:t>
            </a:r>
            <a:r>
              <a:rPr lang="en-US" sz="2800" dirty="0"/>
              <a:t> </a:t>
            </a:r>
            <a:r>
              <a:rPr lang="en-US" sz="2800" dirty="0" err="1"/>
              <a:t>verme</a:t>
            </a:r>
            <a:r>
              <a:rPr lang="en-US" sz="2800" dirty="0"/>
              <a:t> </a:t>
            </a:r>
            <a:r>
              <a:rPr lang="en-US" sz="2800" dirty="0" err="1"/>
              <a:t>gereksiniminden</a:t>
            </a:r>
            <a:r>
              <a:rPr lang="en-US" sz="2800" dirty="0"/>
              <a:t> </a:t>
            </a:r>
            <a:r>
              <a:rPr lang="en-US" sz="2800" dirty="0" err="1"/>
              <a:t>kaynaklanmıştır</a:t>
            </a:r>
            <a:r>
              <a:rPr lang="en-US" sz="2800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6920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1CFD13-5742-4C70-B6B5-F4F94C954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00"/>
                </a:solidFill>
              </a:rPr>
              <a:t>Nereye kadar gider? Ne zaman başlar? </a:t>
            </a:r>
            <a:br>
              <a:rPr lang="tr-TR" dirty="0">
                <a:solidFill>
                  <a:srgbClr val="000000"/>
                </a:solidFill>
              </a:rPr>
            </a:br>
            <a:r>
              <a:rPr lang="tr-TR" dirty="0">
                <a:solidFill>
                  <a:srgbClr val="000000"/>
                </a:solidFill>
              </a:rPr>
              <a:t>Bazıları Fransız Devrimi zamanında yoksullara eğitim ve barınma imkanı sağlanmasına kadar götürür. </a:t>
            </a:r>
            <a:br>
              <a:rPr lang="tr-TR" dirty="0">
                <a:solidFill>
                  <a:srgbClr val="000000"/>
                </a:solidFill>
              </a:rPr>
            </a:br>
            <a:br>
              <a:rPr lang="tr-TR" dirty="0">
                <a:solidFill>
                  <a:srgbClr val="000000"/>
                </a:solidFill>
              </a:rPr>
            </a:br>
            <a:r>
              <a:rPr lang="tr-TR" dirty="0">
                <a:solidFill>
                  <a:srgbClr val="000000"/>
                </a:solidFill>
              </a:rPr>
              <a:t>Osmanlı? </a:t>
            </a:r>
            <a:br>
              <a:rPr lang="tr-TR" dirty="0">
                <a:solidFill>
                  <a:srgbClr val="000000"/>
                </a:solidFill>
              </a:rPr>
            </a:br>
            <a:r>
              <a:rPr lang="tr-TR" dirty="0">
                <a:solidFill>
                  <a:srgbClr val="000000"/>
                </a:solidFill>
              </a:rPr>
              <a:t>Hayırseverlik değil.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599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17DC5F-C136-4C43-AB29-D41C1B284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823" y="666045"/>
            <a:ext cx="11610624" cy="5873074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tr-TR" sz="4000" b="1" dirty="0">
                <a:solidFill>
                  <a:srgbClr val="000000"/>
                </a:solidFill>
                <a:latin typeface="+mn-lt"/>
              </a:rPr>
              <a:t>KSS X Hayırseverlik, Bağış </a:t>
            </a:r>
            <a:r>
              <a:rPr lang="tr-TR" sz="4000" dirty="0">
                <a:solidFill>
                  <a:srgbClr val="000000"/>
                </a:solidFill>
                <a:latin typeface="+mn-lt"/>
              </a:rPr>
              <a:t>(Verenden alana tek taraflı katkı, hesap sorma yok, vergi muafiyeti olabilir)</a:t>
            </a:r>
            <a:br>
              <a:rPr lang="tr-TR" sz="4000" dirty="0">
                <a:solidFill>
                  <a:srgbClr val="000000"/>
                </a:solidFill>
                <a:latin typeface="+mn-lt"/>
              </a:rPr>
            </a:br>
            <a:br>
              <a:rPr lang="tr-TR" sz="4000" dirty="0">
                <a:solidFill>
                  <a:srgbClr val="000000"/>
                </a:solidFill>
                <a:latin typeface="+mn-lt"/>
              </a:rPr>
            </a:br>
            <a:r>
              <a:rPr lang="tr-TR" sz="4000" b="1" dirty="0">
                <a:solidFill>
                  <a:srgbClr val="000000"/>
                </a:solidFill>
                <a:latin typeface="+mn-lt"/>
              </a:rPr>
              <a:t>KSS X Nedene Dayalı Pazarlama </a:t>
            </a:r>
            <a:r>
              <a:rPr lang="tr-TR" sz="4000" dirty="0">
                <a:solidFill>
                  <a:srgbClr val="000000"/>
                </a:solidFill>
                <a:latin typeface="+mn-lt"/>
              </a:rPr>
              <a:t>( Ürünün markasıyla STK’yı bir araya getirerek satışı arttırmayı hedefleyen bütünleşik pazarlama modelidir. Kâr odaklı)</a:t>
            </a:r>
            <a:br>
              <a:rPr lang="tr-TR" sz="4000" dirty="0">
                <a:solidFill>
                  <a:srgbClr val="000000"/>
                </a:solidFill>
                <a:latin typeface="+mn-lt"/>
              </a:rPr>
            </a:br>
            <a:br>
              <a:rPr lang="tr-TR" sz="4000" dirty="0">
                <a:solidFill>
                  <a:srgbClr val="000000"/>
                </a:solidFill>
                <a:latin typeface="+mn-lt"/>
              </a:rPr>
            </a:br>
            <a:r>
              <a:rPr lang="tr-TR" sz="4000" b="1" dirty="0">
                <a:solidFill>
                  <a:srgbClr val="000000"/>
                </a:solidFill>
                <a:latin typeface="+mn-lt"/>
              </a:rPr>
              <a:t>KSS X Yeşil Pazarlama </a:t>
            </a:r>
            <a:r>
              <a:rPr lang="tr-TR" sz="4000" dirty="0">
                <a:solidFill>
                  <a:srgbClr val="000000"/>
                </a:solidFill>
                <a:latin typeface="+mn-lt"/>
              </a:rPr>
              <a:t>(Ürün ya da hizmetin çevreye zararlı olmadığı temel satış vaadidir. </a:t>
            </a:r>
            <a:r>
              <a:rPr lang="tr-TR" sz="4000" dirty="0" err="1">
                <a:solidFill>
                  <a:srgbClr val="000000"/>
                </a:solidFill>
                <a:latin typeface="+mn-lt"/>
              </a:rPr>
              <a:t>Erpen</a:t>
            </a:r>
            <a:r>
              <a:rPr lang="tr-TR" sz="4000" dirty="0">
                <a:solidFill>
                  <a:srgbClr val="000000"/>
                </a:solidFill>
                <a:latin typeface="+mn-lt"/>
              </a:rPr>
              <a:t> Kurşunsuz PVC, Konsantre Deterjan gibi)</a:t>
            </a:r>
            <a:br>
              <a:rPr lang="tr-TR" dirty="0">
                <a:solidFill>
                  <a:srgbClr val="000000"/>
                </a:solidFill>
              </a:rPr>
            </a:br>
            <a:br>
              <a:rPr lang="tr-TR" dirty="0">
                <a:solidFill>
                  <a:srgbClr val="000000"/>
                </a:solidFill>
              </a:rPr>
            </a:br>
            <a:br>
              <a:rPr lang="tr-TR" dirty="0">
                <a:solidFill>
                  <a:srgbClr val="000000"/>
                </a:solidFill>
              </a:rPr>
            </a:br>
            <a:r>
              <a:rPr lang="tr-TR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823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17DC5F-C136-4C43-AB29-D41C1B284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28" y="1010653"/>
            <a:ext cx="12066874" cy="3843569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tr-TR" sz="3600" b="1" dirty="0">
                <a:solidFill>
                  <a:srgbClr val="000000"/>
                </a:solidFill>
                <a:latin typeface="+mn-lt"/>
              </a:rPr>
              <a:t>KSS X Sponsorluk</a:t>
            </a:r>
            <a:br>
              <a:rPr lang="tr-TR" sz="3600" b="1" dirty="0">
                <a:solidFill>
                  <a:srgbClr val="000000"/>
                </a:solidFill>
                <a:latin typeface="+mn-lt"/>
              </a:rPr>
            </a:br>
            <a:r>
              <a:rPr lang="tr-TR" sz="3600" b="1" dirty="0">
                <a:solidFill>
                  <a:srgbClr val="000000"/>
                </a:solidFill>
                <a:latin typeface="+mn-lt"/>
              </a:rPr>
              <a:t>-</a:t>
            </a:r>
            <a:r>
              <a:rPr lang="tr-TR" sz="3600" dirty="0">
                <a:solidFill>
                  <a:srgbClr val="000000"/>
                </a:solidFill>
                <a:latin typeface="+mn-lt"/>
              </a:rPr>
              <a:t>Ticari sponsorluk, şirket açık ticari amaca hizmet eden bir bağışta bulunur ve bunu reklamlarla duyurarak bir satış stratejisi olarak benimser. </a:t>
            </a:r>
            <a:br>
              <a:rPr lang="tr-TR" sz="3600" dirty="0">
                <a:solidFill>
                  <a:srgbClr val="000000"/>
                </a:solidFill>
                <a:latin typeface="+mn-lt"/>
              </a:rPr>
            </a:br>
            <a:br>
              <a:rPr lang="tr-TR" sz="3600" b="1" dirty="0">
                <a:solidFill>
                  <a:srgbClr val="000000"/>
                </a:solidFill>
                <a:latin typeface="+mn-lt"/>
              </a:rPr>
            </a:br>
            <a:r>
              <a:rPr lang="tr-TR" sz="3600" b="1" dirty="0">
                <a:solidFill>
                  <a:srgbClr val="000000"/>
                </a:solidFill>
                <a:latin typeface="+mn-lt"/>
              </a:rPr>
              <a:t>-</a:t>
            </a:r>
            <a:r>
              <a:rPr lang="tr-TR" sz="3600" dirty="0">
                <a:solidFill>
                  <a:srgbClr val="000000"/>
                </a:solidFill>
                <a:latin typeface="+mn-lt"/>
              </a:rPr>
              <a:t>Sosyal Sponsorluk, şirket belli bir fonu hayırseverlik adı altında kamuya ya da STK’lara aktarır</a:t>
            </a:r>
            <a:r>
              <a:rPr lang="tr-TR" sz="3600" b="1" dirty="0">
                <a:solidFill>
                  <a:srgbClr val="000000"/>
                </a:solidFill>
                <a:latin typeface="+mn-lt"/>
              </a:rPr>
              <a:t>. </a:t>
            </a:r>
            <a:br>
              <a:rPr lang="tr-TR" b="1" dirty="0">
                <a:solidFill>
                  <a:srgbClr val="000000"/>
                </a:solidFill>
              </a:rPr>
            </a:br>
            <a:br>
              <a:rPr lang="tr-TR" b="1" dirty="0">
                <a:solidFill>
                  <a:srgbClr val="000000"/>
                </a:solidFill>
              </a:rPr>
            </a:br>
            <a:br>
              <a:rPr lang="tr-TR" dirty="0">
                <a:solidFill>
                  <a:srgbClr val="000000"/>
                </a:solidFill>
              </a:rPr>
            </a:br>
            <a:br>
              <a:rPr lang="tr-TR" dirty="0">
                <a:solidFill>
                  <a:srgbClr val="000000"/>
                </a:solidFill>
              </a:rPr>
            </a:br>
            <a:br>
              <a:rPr lang="tr-TR" dirty="0">
                <a:solidFill>
                  <a:srgbClr val="000000"/>
                </a:solidFill>
              </a:rPr>
            </a:br>
            <a:r>
              <a:rPr lang="tr-TR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798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17DC5F-C136-4C43-AB29-D41C1B284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28" y="1010653"/>
            <a:ext cx="12066874" cy="5765532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tr-TR" sz="3600" b="1" dirty="0">
                <a:solidFill>
                  <a:srgbClr val="000000"/>
                </a:solidFill>
                <a:latin typeface="+mn-lt"/>
              </a:rPr>
              <a:t>KSS X Zarar Tazmini </a:t>
            </a:r>
            <a:r>
              <a:rPr lang="tr-TR" sz="3600" dirty="0">
                <a:solidFill>
                  <a:srgbClr val="000000"/>
                </a:solidFill>
                <a:latin typeface="+mn-lt"/>
              </a:rPr>
              <a:t>(Şirket üretim sürecinde çevreye zarar veriyorsa zararın tazmini bazı sektörlerde zorunludur. Örneğin çimento fabrikaları ağaç dikmekle yükümlüdürler.)</a:t>
            </a:r>
            <a:br>
              <a:rPr lang="tr-TR" sz="3600" b="1" dirty="0">
                <a:solidFill>
                  <a:srgbClr val="000000"/>
                </a:solidFill>
                <a:latin typeface="+mn-lt"/>
              </a:rPr>
            </a:br>
            <a:br>
              <a:rPr lang="tr-TR" sz="3600" b="1" dirty="0">
                <a:solidFill>
                  <a:srgbClr val="000000"/>
                </a:solidFill>
                <a:latin typeface="+mn-lt"/>
              </a:rPr>
            </a:br>
            <a:r>
              <a:rPr lang="tr-TR" sz="3600" b="1" dirty="0">
                <a:solidFill>
                  <a:srgbClr val="000000"/>
                </a:solidFill>
                <a:latin typeface="+mn-lt"/>
              </a:rPr>
              <a:t>KSS X Yeşile Boyamak/</a:t>
            </a:r>
            <a:r>
              <a:rPr lang="tr-TR" sz="3600" b="1" dirty="0" err="1">
                <a:solidFill>
                  <a:srgbClr val="000000"/>
                </a:solidFill>
                <a:latin typeface="+mn-lt"/>
              </a:rPr>
              <a:t>Yeşilleme</a:t>
            </a:r>
            <a:r>
              <a:rPr lang="tr-TR" sz="3600" b="1" dirty="0">
                <a:solidFill>
                  <a:srgbClr val="000000"/>
                </a:solidFill>
                <a:latin typeface="+mn-lt"/>
              </a:rPr>
              <a:t> </a:t>
            </a:r>
            <a:r>
              <a:rPr lang="tr-TR" sz="3600" dirty="0">
                <a:solidFill>
                  <a:srgbClr val="000000"/>
                </a:solidFill>
                <a:latin typeface="+mn-lt"/>
              </a:rPr>
              <a:t>(Şirketlerin gerçek olmadığı halde kendilerini çevreci göstermeleridir.) </a:t>
            </a:r>
            <a:br>
              <a:rPr lang="tr-TR" dirty="0">
                <a:solidFill>
                  <a:srgbClr val="000000"/>
                </a:solidFill>
              </a:rPr>
            </a:br>
            <a:br>
              <a:rPr lang="tr-TR" b="1" dirty="0">
                <a:solidFill>
                  <a:srgbClr val="000000"/>
                </a:solidFill>
              </a:rPr>
            </a:br>
            <a:br>
              <a:rPr lang="tr-TR" b="1" dirty="0">
                <a:solidFill>
                  <a:srgbClr val="000000"/>
                </a:solidFill>
              </a:rPr>
            </a:br>
            <a:br>
              <a:rPr lang="tr-TR" dirty="0">
                <a:solidFill>
                  <a:srgbClr val="000000"/>
                </a:solidFill>
              </a:rPr>
            </a:br>
            <a:br>
              <a:rPr lang="tr-TR" dirty="0">
                <a:solidFill>
                  <a:srgbClr val="000000"/>
                </a:solidFill>
              </a:rPr>
            </a:br>
            <a:br>
              <a:rPr lang="tr-TR" dirty="0">
                <a:solidFill>
                  <a:srgbClr val="000000"/>
                </a:solidFill>
              </a:rPr>
            </a:br>
            <a:r>
              <a:rPr lang="tr-TR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403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İçerik Yer Tutucusu 2"/>
          <p:cNvSpPr>
            <a:spLocks noGrp="1"/>
          </p:cNvSpPr>
          <p:nvPr>
            <p:ph idx="1"/>
          </p:nvPr>
        </p:nvSpPr>
        <p:spPr>
          <a:xfrm>
            <a:off x="1716088" y="1936750"/>
            <a:ext cx="2052637" cy="317817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200000"/>
              </a:lnSpc>
              <a:buFont typeface="Arial" panose="020B0604020202020204" pitchFamily="34" charset="0"/>
              <a:buNone/>
              <a:defRPr/>
            </a:pPr>
            <a:r>
              <a:rPr lang="tr-TR" altLang="tr-TR" sz="3200" dirty="0"/>
              <a:t>1. Eğitim</a:t>
            </a:r>
          </a:p>
          <a:p>
            <a:pPr marL="0" indent="0" eaLnBrk="1" hangingPunct="1">
              <a:lnSpc>
                <a:spcPct val="200000"/>
              </a:lnSpc>
              <a:buFont typeface="Arial" panose="020B0604020202020204" pitchFamily="34" charset="0"/>
              <a:buNone/>
              <a:defRPr/>
            </a:pPr>
            <a:r>
              <a:rPr lang="tr-TR" altLang="tr-TR" sz="3200" dirty="0"/>
              <a:t>2. Sağlık</a:t>
            </a:r>
          </a:p>
          <a:p>
            <a:pPr marL="0" indent="0" eaLnBrk="1" hangingPunct="1">
              <a:lnSpc>
                <a:spcPct val="200000"/>
              </a:lnSpc>
              <a:buFont typeface="Arial" panose="020B0604020202020204" pitchFamily="34" charset="0"/>
              <a:buNone/>
              <a:defRPr/>
            </a:pPr>
            <a:r>
              <a:rPr lang="tr-TR" altLang="tr-TR" sz="3200" dirty="0"/>
              <a:t>3. Çevre</a:t>
            </a:r>
          </a:p>
          <a:p>
            <a:pPr eaLnBrk="1" hangingPunct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endParaRPr lang="tr-TR" altLang="tr-TR" sz="3200" dirty="0"/>
          </a:p>
        </p:txBody>
      </p:sp>
      <p:sp>
        <p:nvSpPr>
          <p:cNvPr id="104453" name="Unvan 1"/>
          <p:cNvSpPr txBox="1">
            <a:spLocks/>
          </p:cNvSpPr>
          <p:nvPr/>
        </p:nvSpPr>
        <p:spPr bwMode="auto">
          <a:xfrm>
            <a:off x="900113" y="709613"/>
            <a:ext cx="6138862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tr-TR" altLang="tr-TR" sz="3200" dirty="0">
                <a:latin typeface="+mn-lt"/>
              </a:rPr>
              <a:t>Sosyal Sorumluluk Alanları</a:t>
            </a:r>
          </a:p>
        </p:txBody>
      </p:sp>
    </p:spTree>
    <p:extLst>
      <p:ext uri="{BB962C8B-B14F-4D97-AF65-F5344CB8AC3E}">
        <p14:creationId xmlns:p14="http://schemas.microsoft.com/office/powerpoint/2010/main" val="81555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5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5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5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F9CD1F-970C-40B5-982A-01EA19FAA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Neden KSS uygulanıyor?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39B760-27ED-49D8-B4BC-ED9270EA3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solidFill>
                  <a:srgbClr val="000000"/>
                </a:solidFill>
                <a:latin typeface="+mn-lt"/>
              </a:rPr>
              <a:t>Vogel</a:t>
            </a:r>
            <a:r>
              <a:rPr lang="tr-TR" sz="2800" dirty="0">
                <a:solidFill>
                  <a:srgbClr val="000000"/>
                </a:solidFill>
                <a:latin typeface="+mn-lt"/>
              </a:rPr>
              <a:t>, 3 farklı dinamik var diyor.</a:t>
            </a:r>
            <a:endParaRPr lang="tr-TR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tr-TR" sz="2800" dirty="0">
                <a:solidFill>
                  <a:srgbClr val="000000"/>
                </a:solidFill>
                <a:latin typeface="+mn-lt"/>
              </a:rPr>
              <a:t>1. * Sebep olduğu çevre felaketleri, insan hakları ihlalleri ayyuka çıkıp sonrasında nedamet getirip, firma ve marka itibarını geri kazanmak için KSS uygulamasına başvuran NIKE gibi çokuluslu şirketler</a:t>
            </a:r>
          </a:p>
          <a:p>
            <a:pPr marL="0" indent="0">
              <a:buNone/>
            </a:pPr>
            <a:r>
              <a:rPr lang="tr-TR" dirty="0"/>
              <a:t>2. * Doğrudan KSS uygulamasını hayata geçirmek için kurulan ve çevreye  duyarlı </a:t>
            </a:r>
            <a:r>
              <a:rPr lang="tr-TR" dirty="0">
                <a:solidFill>
                  <a:srgbClr val="000000"/>
                </a:solidFill>
              </a:rPr>
              <a:t>ürünler</a:t>
            </a:r>
            <a:r>
              <a:rPr lang="tr-TR" dirty="0"/>
              <a:t> üreterek bu amacını kuruluş amacı olarak belirleyen Body Shop gibi firmalar (ama ? ) </a:t>
            </a:r>
            <a:br>
              <a:rPr lang="tr-TR" dirty="0"/>
            </a:b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552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FA7839-FDEE-4D70-8DE6-816543A69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714"/>
            <a:ext cx="10456334" cy="4614685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000000"/>
                </a:solidFill>
              </a:rPr>
              <a:t>3. * Önceki iki amacı da içermeyen, ama yine de gerek şirket paydaşlarının gerekse kamuoyunun baskıları sonucunda KSS uygulamasını hayata geçiren </a:t>
            </a:r>
            <a:r>
              <a:rPr lang="tr-TR" dirty="0" err="1">
                <a:solidFill>
                  <a:srgbClr val="000000"/>
                </a:solidFill>
              </a:rPr>
              <a:t>Benetton</a:t>
            </a:r>
            <a:r>
              <a:rPr lang="tr-TR" dirty="0">
                <a:solidFill>
                  <a:srgbClr val="000000"/>
                </a:solidFill>
              </a:rPr>
              <a:t> gibi çokuluslu şirketlerin uygulamalarıdır.</a:t>
            </a:r>
            <a:br>
              <a:rPr lang="tr-TR" dirty="0">
                <a:solidFill>
                  <a:srgbClr val="000000"/>
                </a:solidFill>
              </a:rPr>
            </a:br>
            <a:endParaRPr lang="tr-TR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Başlık 5">
            <a:extLst>
              <a:ext uri="{FF2B5EF4-FFF2-40B4-BE49-F238E27FC236}">
                <a16:creationId xmlns:a16="http://schemas.microsoft.com/office/drawing/2014/main" id="{B8BDDE3B-7FE7-4737-91E1-3E3BD9AA9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Neden KSS uygulanıyor?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A8157E87-16F9-47A9-9A56-0B4634C5E8E2}"/>
              </a:ext>
            </a:extLst>
          </p:cNvPr>
          <p:cNvSpPr txBox="1"/>
          <p:nvPr/>
        </p:nvSpPr>
        <p:spPr>
          <a:xfrm>
            <a:off x="1049867" y="5518624"/>
            <a:ext cx="91214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1" dirty="0"/>
              <a:t>Kaynak</a:t>
            </a:r>
            <a:r>
              <a:rPr lang="tr-TR" dirty="0"/>
              <a:t>: Tezcan </a:t>
            </a:r>
            <a:r>
              <a:rPr lang="tr-TR" dirty="0" err="1"/>
              <a:t>Durna</a:t>
            </a:r>
            <a:r>
              <a:rPr lang="tr-TR" dirty="0"/>
              <a:t> «</a:t>
            </a:r>
            <a:r>
              <a:rPr lang="tr-TR" dirty="0" err="1"/>
              <a:t>Neoliberalizmin</a:t>
            </a:r>
            <a:r>
              <a:rPr lang="tr-TR" dirty="0"/>
              <a:t> Bir Hegemonya Aracı Olarak Kurumsal Sosyal Sorumluluk (KSS) ve Çokuluslu Şirketlerin Hayattan Eksilttikleri»</a:t>
            </a:r>
          </a:p>
        </p:txBody>
      </p:sp>
    </p:spTree>
    <p:extLst>
      <p:ext uri="{BB962C8B-B14F-4D97-AF65-F5344CB8AC3E}">
        <p14:creationId xmlns:p14="http://schemas.microsoft.com/office/powerpoint/2010/main" val="1515061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385</Words>
  <Application>Microsoft Office PowerPoint</Application>
  <PresentationFormat>Geniş ekran</PresentationFormat>
  <Paragraphs>18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KONU 11: Kurumsal Sosyal Sorumluluk</vt:lpstr>
      <vt:lpstr>PowerPoint Sunusu</vt:lpstr>
      <vt:lpstr>PowerPoint Sunusu</vt:lpstr>
      <vt:lpstr>KSS X Hayırseverlik, Bağış (Verenden alana tek taraflı katkı, hesap sorma yok, vergi muafiyeti olabilir)  KSS X Nedene Dayalı Pazarlama ( Ürünün markasıyla STK’yı bir araya getirerek satışı arttırmayı hedefleyen bütünleşik pazarlama modelidir. Kâr odaklı)  KSS X Yeşil Pazarlama (Ürün ya da hizmetin çevreye zararlı olmadığı temel satış vaadidir. Erpen Kurşunsuz PVC, Konsantre Deterjan gibi)    </vt:lpstr>
      <vt:lpstr>KSS X Sponsorluk -Ticari sponsorluk, şirket açık ticari amaca hizmet eden bir bağışta bulunur ve bunu reklamlarla duyurarak bir satış stratejisi olarak benimser.   -Sosyal Sponsorluk, şirket belli bir fonu hayırseverlik adı altında kamuya ya da STK’lara aktarır.       </vt:lpstr>
      <vt:lpstr>KSS X Zarar Tazmini (Şirket üretim sürecinde çevreye zarar veriyorsa zararın tazmini bazı sektörlerde zorunludur. Örneğin çimento fabrikaları ağaç dikmekle yükümlüdürler.)  KSS X Yeşile Boyamak/Yeşilleme (Şirketlerin gerçek olmadığı halde kendilerini çevreci göstermeleridir.)        </vt:lpstr>
      <vt:lpstr>PowerPoint Sunusu</vt:lpstr>
      <vt:lpstr>Neden KSS uygulanıyor?</vt:lpstr>
      <vt:lpstr>Neden KSS uygulanıyor?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4 Mayıs 2020 MSS360 Halkla İlişkiler Dersi  KONU: Kurumsal Sosyal Sorumluluk</dc:title>
  <dc:creator>Yazar </dc:creator>
  <cp:lastModifiedBy>Yazar </cp:lastModifiedBy>
  <cp:revision>4</cp:revision>
  <dcterms:created xsi:type="dcterms:W3CDTF">2020-05-04T14:05:34Z</dcterms:created>
  <dcterms:modified xsi:type="dcterms:W3CDTF">2021-03-18T13:23:15Z</dcterms:modified>
</cp:coreProperties>
</file>