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8" r:id="rId2"/>
    <p:sldId id="376" r:id="rId3"/>
    <p:sldId id="378" r:id="rId4"/>
    <p:sldId id="409" r:id="rId5"/>
    <p:sldId id="410" r:id="rId6"/>
    <p:sldId id="419" r:id="rId7"/>
    <p:sldId id="411" r:id="rId8"/>
    <p:sldId id="412" r:id="rId9"/>
    <p:sldId id="413" r:id="rId10"/>
    <p:sldId id="414" r:id="rId11"/>
    <p:sldId id="416" r:id="rId12"/>
    <p:sldId id="417" r:id="rId13"/>
    <p:sldId id="427" r:id="rId14"/>
    <p:sldId id="420" r:id="rId15"/>
    <p:sldId id="421" r:id="rId16"/>
    <p:sldId id="429" r:id="rId17"/>
    <p:sldId id="422" r:id="rId18"/>
    <p:sldId id="423" r:id="rId19"/>
    <p:sldId id="424" r:id="rId20"/>
    <p:sldId id="425" r:id="rId21"/>
    <p:sldId id="430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5"/>
    <p:restoredTop sz="92714"/>
  </p:normalViewPr>
  <p:slideViewPr>
    <p:cSldViewPr>
      <p:cViewPr>
        <p:scale>
          <a:sx n="90" d="100"/>
          <a:sy n="90" d="100"/>
        </p:scale>
        <p:origin x="1824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390BC-E67F-4272-A747-C20E325C1AA9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45A4C-44B8-4C84-9997-5E3F5C01FEB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99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ACDD09-8DB7-4D1D-AE37-76434626B54F}" type="datetimeFigureOut">
              <a:rPr lang="tr-TR" smtClean="0"/>
              <a:pPr/>
              <a:t>24.03.2018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BE7F48-243A-4D47-A40B-D7B1C3C0662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.wikipedia.org/wiki/Yaz%C4%B1l%C4%B1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.wikipedia.org/wiki/%C4%B0%C5%9Fletim_sistem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8458200" cy="1222375"/>
          </a:xfrm>
        </p:spPr>
        <p:txBody>
          <a:bodyPr>
            <a:normAutofit/>
          </a:bodyPr>
          <a:lstStyle/>
          <a:p>
            <a:r>
              <a:rPr lang="tr-TR" dirty="0" smtClean="0"/>
              <a:t>EĞİTİMDE TEKNOLOJİ KULLANIMI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Öğrenme ilkeleri ve eğitim teknolojisi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Ö</a:t>
            </a:r>
            <a:r>
              <a:rPr lang="en-US" dirty="0" err="1" smtClean="0"/>
              <a:t>̈</a:t>
            </a:r>
            <a:r>
              <a:rPr lang="en-US" dirty="0" err="1"/>
              <a:t>ğrenme</a:t>
            </a:r>
            <a:r>
              <a:rPr lang="en-US" dirty="0"/>
              <a:t> </a:t>
            </a:r>
            <a:r>
              <a:rPr lang="en-US" dirty="0" err="1"/>
              <a:t>birikimli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süreçtir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 err="1"/>
              <a:t>Ö</a:t>
            </a:r>
            <a:r>
              <a:rPr lang="en-US" dirty="0" err="1" smtClean="0"/>
              <a:t>̈</a:t>
            </a:r>
            <a:r>
              <a:rPr lang="en-US" dirty="0" err="1"/>
              <a:t>ğ</a:t>
            </a:r>
            <a:r>
              <a:rPr lang="en-US" dirty="0" err="1" smtClean="0"/>
              <a:t>renme</a:t>
            </a:r>
            <a:r>
              <a:rPr lang="en-US" dirty="0"/>
              <a:t> </a:t>
            </a:r>
            <a:r>
              <a:rPr lang="en-US" dirty="0" err="1" smtClean="0"/>
              <a:t>içeriği</a:t>
            </a:r>
            <a:r>
              <a:rPr lang="en-US" dirty="0" smtClean="0"/>
              <a:t> </a:t>
            </a:r>
            <a:r>
              <a:rPr lang="en-US" dirty="0" err="1" smtClean="0"/>
              <a:t>basitten</a:t>
            </a:r>
            <a:r>
              <a:rPr lang="en-US" dirty="0" smtClean="0"/>
              <a:t> </a:t>
            </a:r>
            <a:r>
              <a:rPr lang="en-US" dirty="0" err="1"/>
              <a:t>karmaşığa</a:t>
            </a:r>
            <a:r>
              <a:rPr lang="en-US" dirty="0"/>
              <a:t>, </a:t>
            </a:r>
            <a:r>
              <a:rPr lang="en-US" dirty="0" err="1" smtClean="0"/>
              <a:t>kolaydan</a:t>
            </a:r>
            <a:r>
              <a:rPr lang="en-US" dirty="0" smtClean="0"/>
              <a:t> </a:t>
            </a:r>
            <a:r>
              <a:rPr lang="en-US" dirty="0" err="1"/>
              <a:t>zora</a:t>
            </a:r>
            <a:r>
              <a:rPr lang="en-US" dirty="0"/>
              <a:t>, </a:t>
            </a:r>
            <a:r>
              <a:rPr lang="en-US" dirty="0" err="1" smtClean="0"/>
              <a:t>somuttan</a:t>
            </a:r>
            <a:r>
              <a:rPr lang="en-US" dirty="0" smtClean="0"/>
              <a:t> </a:t>
            </a:r>
            <a:r>
              <a:rPr lang="en-US" dirty="0" err="1" smtClean="0"/>
              <a:t>soyuta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düzenlenirse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gerçekleşebilir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Öğrenme</a:t>
            </a:r>
            <a:r>
              <a:rPr lang="en-US" dirty="0" smtClean="0"/>
              <a:t>, </a:t>
            </a:r>
            <a:r>
              <a:rPr lang="en-US" dirty="0" err="1" smtClean="0"/>
              <a:t>öğrencinin</a:t>
            </a:r>
            <a:r>
              <a:rPr lang="en-US" dirty="0" smtClean="0"/>
              <a:t> </a:t>
            </a:r>
            <a:r>
              <a:rPr lang="en-US" dirty="0" err="1" smtClean="0"/>
              <a:t>geçmişteki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deneyimleri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r>
              <a:rPr lang="en-US" dirty="0" smtClean="0"/>
              <a:t> </a:t>
            </a:r>
            <a:r>
              <a:rPr lang="en-US" dirty="0" err="1" smtClean="0"/>
              <a:t>kurularak</a:t>
            </a:r>
            <a:r>
              <a:rPr lang="en-US" dirty="0" smtClean="0"/>
              <a:t> </a:t>
            </a:r>
            <a:r>
              <a:rPr lang="en-US" dirty="0" err="1" smtClean="0"/>
              <a:t>gerçekleşir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0611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Öğrenme ilkeleri ve eğitim teknolojisi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Öğrencilere</a:t>
            </a:r>
            <a:r>
              <a:rPr lang="en-US" dirty="0" smtClean="0"/>
              <a:t> </a:t>
            </a:r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 smtClean="0"/>
              <a:t>imkanı</a:t>
            </a:r>
            <a:r>
              <a:rPr lang="en-US" dirty="0" smtClean="0"/>
              <a:t> </a:t>
            </a:r>
            <a:r>
              <a:rPr lang="en-US" dirty="0" err="1" smtClean="0"/>
              <a:t>verilmelidir</a:t>
            </a:r>
            <a:endParaRPr lang="en-US" dirty="0" smtClean="0"/>
          </a:p>
          <a:p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bağlam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durum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verilmelidir</a:t>
            </a:r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 err="1" smtClean="0"/>
              <a:t>öğrencinin</a:t>
            </a:r>
            <a:r>
              <a:rPr lang="en-US" dirty="0" smtClean="0"/>
              <a:t> </a:t>
            </a:r>
            <a:r>
              <a:rPr lang="en-US" dirty="0" err="1" smtClean="0"/>
              <a:t>hazır</a:t>
            </a:r>
            <a:r>
              <a:rPr lang="en-US" dirty="0" smtClean="0"/>
              <a:t> </a:t>
            </a:r>
            <a:r>
              <a:rPr lang="en-US" dirty="0" err="1" smtClean="0"/>
              <a:t>bulunuşluk</a:t>
            </a:r>
            <a:r>
              <a:rPr lang="en-US" dirty="0" smtClean="0"/>
              <a:t> </a:t>
            </a:r>
            <a:r>
              <a:rPr lang="en-US" dirty="0" err="1" smtClean="0"/>
              <a:t>düzeyleri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birinden</a:t>
            </a:r>
            <a:r>
              <a:rPr lang="en-US" dirty="0" smtClean="0"/>
              <a:t> </a:t>
            </a:r>
            <a:r>
              <a:rPr lang="en-US" dirty="0" err="1" smtClean="0"/>
              <a:t>farklıdır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234823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• </a:t>
            </a:r>
            <a:r>
              <a:rPr lang="en-US" dirty="0" err="1"/>
              <a:t>Demirel</a:t>
            </a:r>
            <a:r>
              <a:rPr lang="en-US" dirty="0"/>
              <a:t>, Ö. (2008). </a:t>
            </a:r>
            <a:r>
              <a:rPr lang="en-US" b="1" dirty="0" err="1"/>
              <a:t>Öğretim</a:t>
            </a:r>
            <a:r>
              <a:rPr lang="en-US" b="1" dirty="0"/>
              <a:t> </a:t>
            </a:r>
            <a:r>
              <a:rPr lang="en-US" b="1" dirty="0" err="1"/>
              <a:t>İlke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Yöntemleri</a:t>
            </a:r>
            <a:r>
              <a:rPr lang="en-US" b="1" dirty="0"/>
              <a:t>: </a:t>
            </a:r>
            <a:r>
              <a:rPr lang="en-US" b="1" dirty="0" err="1"/>
              <a:t>Öğretme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 err="1"/>
              <a:t>sanatı</a:t>
            </a:r>
            <a:r>
              <a:rPr lang="en-US" b="1" dirty="0"/>
              <a:t> </a:t>
            </a:r>
            <a:r>
              <a:rPr lang="en-US" dirty="0"/>
              <a:t>(14. </a:t>
            </a:r>
            <a:r>
              <a:rPr lang="en-US" dirty="0" err="1"/>
              <a:t>Baskı</a:t>
            </a:r>
            <a:r>
              <a:rPr lang="en-US" dirty="0"/>
              <a:t>). Ankara: </a:t>
            </a:r>
            <a:r>
              <a:rPr lang="en-US" dirty="0" err="1"/>
              <a:t>Pegem</a:t>
            </a:r>
            <a:r>
              <a:rPr lang="en-US" dirty="0"/>
              <a:t> A </a:t>
            </a:r>
            <a:r>
              <a:rPr lang="en-US" dirty="0" err="1"/>
              <a:t>Yayıncılık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Senemoğlu</a:t>
            </a:r>
            <a:r>
              <a:rPr lang="en-US" dirty="0"/>
              <a:t>, N. (2009). </a:t>
            </a:r>
            <a:r>
              <a:rPr lang="en-US" b="1" dirty="0" err="1"/>
              <a:t>Gelişim</a:t>
            </a:r>
            <a:r>
              <a:rPr lang="en-US" b="1" dirty="0"/>
              <a:t>, </a:t>
            </a:r>
            <a:r>
              <a:rPr lang="en-US" b="1" dirty="0" err="1"/>
              <a:t>öğrenme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öğretim</a:t>
            </a:r>
            <a:r>
              <a:rPr lang="en-US" b="1" dirty="0"/>
              <a:t>: </a:t>
            </a:r>
            <a:r>
              <a:rPr lang="en-US" b="1" dirty="0" err="1" smtClean="0"/>
              <a:t>Kuramdan</a:t>
            </a:r>
            <a:r>
              <a:rPr lang="en-US" b="1" dirty="0" smtClean="0"/>
              <a:t> </a:t>
            </a:r>
            <a:r>
              <a:rPr lang="en-US" b="1" dirty="0" err="1"/>
              <a:t>uygulamaya</a:t>
            </a:r>
            <a:r>
              <a:rPr lang="en-US" dirty="0"/>
              <a:t>. Ankara: </a:t>
            </a:r>
            <a:r>
              <a:rPr lang="en-US" dirty="0" err="1"/>
              <a:t>Pegem</a:t>
            </a:r>
            <a:r>
              <a:rPr lang="en-US" dirty="0"/>
              <a:t> A </a:t>
            </a:r>
            <a:r>
              <a:rPr lang="en-US" dirty="0" err="1"/>
              <a:t>Yayıncılık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 err="1" smtClean="0"/>
              <a:t>Seferog</a:t>
            </a:r>
            <a:r>
              <a:rPr lang="en-US" dirty="0" err="1"/>
              <a:t>̆lu</a:t>
            </a:r>
            <a:r>
              <a:rPr lang="en-US" dirty="0"/>
              <a:t>, S. </a:t>
            </a:r>
            <a:r>
              <a:rPr lang="en-US" dirty="0" err="1"/>
              <a:t>Sadi</a:t>
            </a:r>
            <a:r>
              <a:rPr lang="en-US" dirty="0"/>
              <a:t> (2009). </a:t>
            </a:r>
            <a:r>
              <a:rPr lang="en-US" b="1" dirty="0" err="1"/>
              <a:t>Öğretim</a:t>
            </a:r>
            <a:r>
              <a:rPr lang="en-US" b="1" dirty="0"/>
              <a:t> </a:t>
            </a:r>
            <a:r>
              <a:rPr lang="en-US" b="1" dirty="0" err="1"/>
              <a:t>teknolojileri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materyal</a:t>
            </a:r>
            <a:r>
              <a:rPr lang="en-US" b="1" dirty="0"/>
              <a:t> </a:t>
            </a:r>
            <a:r>
              <a:rPr lang="en-US" b="1" dirty="0" err="1"/>
              <a:t>tasarımı</a:t>
            </a:r>
            <a:r>
              <a:rPr lang="en-US" dirty="0"/>
              <a:t>. Ankara: </a:t>
            </a:r>
            <a:r>
              <a:rPr lang="en-US" dirty="0" err="1"/>
              <a:t>Pegem</a:t>
            </a:r>
            <a:r>
              <a:rPr lang="en-US" dirty="0"/>
              <a:t> A </a:t>
            </a:r>
            <a:r>
              <a:rPr lang="en-US" dirty="0" err="1"/>
              <a:t>Yayıncılık</a:t>
            </a:r>
            <a:r>
              <a:rPr lang="en-US" dirty="0"/>
              <a:t>. 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59221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Donanım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Bilgisayarın elle tutulan, gözle görülen parçalarıdır.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661723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Yazılım </a:t>
            </a:r>
            <a:endParaRPr 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Yazılım</a:t>
            </a:r>
            <a:r>
              <a:rPr lang="en-US" dirty="0"/>
              <a:t>, </a:t>
            </a:r>
            <a:r>
              <a:rPr lang="en-US" dirty="0" err="1"/>
              <a:t>değişik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görevler</a:t>
            </a:r>
            <a:r>
              <a:rPr lang="en-US" dirty="0"/>
              <a:t> </a:t>
            </a:r>
            <a:r>
              <a:rPr lang="en-US" dirty="0" err="1"/>
              <a:t>yapma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tasarlanmış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aygıtların</a:t>
            </a:r>
            <a:r>
              <a:rPr lang="en-US" dirty="0"/>
              <a:t> </a:t>
            </a:r>
            <a:r>
              <a:rPr lang="en-US" dirty="0" err="1"/>
              <a:t>birbirleriyle</a:t>
            </a:r>
            <a:r>
              <a:rPr lang="en-US" dirty="0"/>
              <a:t> </a:t>
            </a:r>
            <a:r>
              <a:rPr lang="en-US" dirty="0" err="1"/>
              <a:t>haberleşebilmesini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uyumunu</a:t>
            </a:r>
            <a:r>
              <a:rPr lang="en-US" dirty="0"/>
              <a:t> </a:t>
            </a:r>
            <a:r>
              <a:rPr lang="en-US" dirty="0" err="1"/>
              <a:t>sağlayarak</a:t>
            </a:r>
            <a:r>
              <a:rPr lang="en-US" dirty="0"/>
              <a:t> </a:t>
            </a:r>
            <a:r>
              <a:rPr lang="en-US" dirty="0" err="1"/>
              <a:t>görevlerini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kullanılabilirliklerini</a:t>
            </a:r>
            <a:r>
              <a:rPr lang="en-US" dirty="0"/>
              <a:t> </a:t>
            </a:r>
            <a:r>
              <a:rPr lang="en-US" dirty="0" err="1"/>
              <a:t>geliştirmeye</a:t>
            </a:r>
            <a:r>
              <a:rPr lang="en-US" dirty="0"/>
              <a:t> </a:t>
            </a:r>
            <a:r>
              <a:rPr lang="en-US" dirty="0" err="1"/>
              <a:t>yarayan</a:t>
            </a:r>
            <a:r>
              <a:rPr lang="en-US" dirty="0"/>
              <a:t> </a:t>
            </a:r>
            <a:r>
              <a:rPr lang="en-US" dirty="0" err="1"/>
              <a:t>makine</a:t>
            </a:r>
            <a:r>
              <a:rPr lang="en-US" dirty="0"/>
              <a:t> </a:t>
            </a:r>
            <a:r>
              <a:rPr lang="en-US" dirty="0" err="1"/>
              <a:t>komutlarıdır</a:t>
            </a:r>
            <a:r>
              <a:rPr lang="en-US" dirty="0"/>
              <a:t>. 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Vikipedi</a:t>
            </a:r>
            <a:r>
              <a:rPr lang="en-US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6030816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BAZI KAVRAMLAR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İşletim </a:t>
            </a:r>
            <a:r>
              <a:rPr lang="tr-TR" dirty="0" smtClean="0"/>
              <a:t>sistemi</a:t>
            </a:r>
          </a:p>
          <a:p>
            <a:pPr marL="400050" lvl="1" indent="0">
              <a:buNone/>
            </a:pPr>
            <a:r>
              <a:rPr lang="tr-TR" dirty="0"/>
              <a:t>İşletim sistemi, bilgisayarda çalışan, donanım kaynaklarını yöneten ve çeşitli uygulama yazılımları için yaygın servisleri sağlayan bir yazılımlar bütünüdür. </a:t>
            </a:r>
            <a:r>
              <a:rPr lang="tr-TR" dirty="0">
                <a:hlinkClick r:id="rId2"/>
              </a:rPr>
              <a:t>Vikipedi</a:t>
            </a:r>
            <a:endParaRPr lang="tr-TR" dirty="0" smtClean="0"/>
          </a:p>
          <a:p>
            <a:r>
              <a:rPr lang="tr-TR" dirty="0" smtClean="0"/>
              <a:t>Örneğin, Windows, Linux, IOS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35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“Bilgisayar- kullanıcı iletişiminde bilgisayarın hangi etkinlikleri, ne zaman, hangi sıra ile ve ne şekilde yerine getirecegini, onun anlayacagı formda açıklayan yönergelerdir.” </a:t>
            </a:r>
            <a:r>
              <a:rPr lang="tr-TR" sz="1500" dirty="0"/>
              <a:t>(Şimşek, 1998:33)</a:t>
            </a:r>
            <a:r>
              <a:rPr lang="tr-TR" sz="1050" dirty="0"/>
              <a:t>1</a:t>
            </a:r>
          </a:p>
          <a:p>
            <a:r>
              <a:rPr lang="tr-TR" dirty="0"/>
              <a:t>Yazılımlar, </a:t>
            </a:r>
            <a:r>
              <a:rPr lang="tr-TR" dirty="0">
                <a:solidFill>
                  <a:srgbClr val="FF0000"/>
                </a:solidFill>
              </a:rPr>
              <a:t>programlama dili</a:t>
            </a:r>
            <a:r>
              <a:rPr lang="tr-TR" dirty="0"/>
              <a:t> ile oluşturulurlar.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4982776"/>
            <a:ext cx="6215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Şimşek, N. (1998</a:t>
            </a:r>
            <a:r>
              <a:rPr lang="tr-TR" sz="1350" i="1" dirty="0"/>
              <a:t>). Bilgisayar Yazılımlarının Değerlendirilmesi</a:t>
            </a:r>
            <a:r>
              <a:rPr lang="tr-TR" sz="1350" dirty="0"/>
              <a:t>. Ankara: Siyasal Kitabevi</a:t>
            </a:r>
          </a:p>
        </p:txBody>
      </p:sp>
    </p:spTree>
    <p:extLst>
      <p:ext uri="{BB962C8B-B14F-4D97-AF65-F5344CB8AC3E}">
        <p14:creationId xmlns:p14="http://schemas.microsoft.com/office/powerpoint/2010/main" val="1451697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050" dirty="0"/>
              <a:t>1</a:t>
            </a:r>
            <a:r>
              <a:rPr lang="tr-TR" dirty="0" smtClean="0"/>
              <a:t>“Bilgisayarin donanım birimleri ile kullanıcı arasında köprü görevi gören ve parçaların yönetimini sağlayan” </a:t>
            </a:r>
            <a:r>
              <a:rPr lang="tr-TR" dirty="0" smtClean="0">
                <a:solidFill>
                  <a:srgbClr val="FF0000"/>
                </a:solidFill>
              </a:rPr>
              <a:t>yazılımlardır</a:t>
            </a:r>
            <a:r>
              <a:rPr lang="tr-TR" dirty="0" smtClean="0"/>
              <a:t>. </a:t>
            </a:r>
            <a:r>
              <a:rPr lang="tr-TR" sz="1050" dirty="0"/>
              <a:t>(Emmungil, 2010:4). </a:t>
            </a:r>
            <a:r>
              <a:rPr lang="tr-TR" dirty="0" smtClean="0"/>
              <a:t>Örneğin, Microsoft Windows.</a:t>
            </a:r>
          </a:p>
          <a:p>
            <a:r>
              <a:rPr lang="tr-TR" dirty="0" smtClean="0"/>
              <a:t>Bilgisayar Donanım birimleri: Bellek, Hard Disk (Sabit Disk), Anakart, klavye gibi bilgisayarın elle tutulabilen parçalarıdır.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8025" y="5572140"/>
            <a:ext cx="6482975" cy="428610"/>
          </a:xfrm>
        </p:spPr>
        <p:txBody>
          <a:bodyPr/>
          <a:lstStyle/>
          <a:p>
            <a:pPr algn="l"/>
            <a:r>
              <a:rPr lang="tr-TR" dirty="0" smtClean="0"/>
              <a:t>1) Emmungil, L. (2010). </a:t>
            </a:r>
            <a:r>
              <a:rPr lang="tr-TR" i="1" dirty="0" smtClean="0"/>
              <a:t>Bilgisayar Donanımı</a:t>
            </a:r>
            <a:r>
              <a:rPr lang="tr-TR" dirty="0" smtClean="0"/>
              <a:t>. Ankara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208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“Bilgisayar- kullanıcı iletişiminde bilgisayarın hangi etkinlikleri, ne zaman, hangi sıra ile ve ne şekilde yerine getirecegini, onun anlayacagı formda açıklayan yönergelerdir.” </a:t>
            </a:r>
            <a:r>
              <a:rPr lang="tr-TR" sz="1500" dirty="0"/>
              <a:t>(Şimşek, 1998:33)</a:t>
            </a:r>
            <a:r>
              <a:rPr lang="tr-TR" sz="1050" dirty="0"/>
              <a:t>1</a:t>
            </a:r>
          </a:p>
          <a:p>
            <a:r>
              <a:rPr lang="tr-TR" dirty="0"/>
              <a:t>Yazılımlar, </a:t>
            </a:r>
            <a:r>
              <a:rPr lang="tr-TR" dirty="0">
                <a:solidFill>
                  <a:srgbClr val="FF0000"/>
                </a:solidFill>
              </a:rPr>
              <a:t>programlama dili</a:t>
            </a:r>
            <a:r>
              <a:rPr lang="tr-TR" dirty="0"/>
              <a:t> ile oluşturulurlar.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4982776"/>
            <a:ext cx="6215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/>
              <a:t>Şimşek, N. (1998</a:t>
            </a:r>
            <a:r>
              <a:rPr lang="tr-TR" sz="1350" i="1" dirty="0"/>
              <a:t>). Bilgisayar Yazılımlarının Değerlendirilmesi</a:t>
            </a:r>
            <a:r>
              <a:rPr lang="tr-TR" sz="1350" dirty="0"/>
              <a:t>. Ankara: Siyasal Kitabevi</a:t>
            </a:r>
          </a:p>
        </p:txBody>
      </p:sp>
    </p:spTree>
    <p:extLst>
      <p:ext uri="{BB962C8B-B14F-4D97-AF65-F5344CB8AC3E}">
        <p14:creationId xmlns:p14="http://schemas.microsoft.com/office/powerpoint/2010/main" val="2070652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Programlama Dili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403" y="2868170"/>
            <a:ext cx="7145895" cy="1069559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Çeşitli algoritmalarin yön verdigi komut sisteminden oluşan bilgisayar dilidir.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8118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2818" name="AutoShape 2" descr="Table 10.6.2 Which teaching approach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4 Resim" descr="Teaching-approache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73231"/>
            <a:ext cx="7837335" cy="466643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240" y="857250"/>
            <a:ext cx="707577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589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Eğitsel yazılım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Eğitimde etkililiği ve verimliliği artırması hedeflenen, uygun ve işler yazılımlardır.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949897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Davranışçı kuram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Uyarıcı ve tepki arasındaki bağ sonucunda oluşan öğrenme</a:t>
            </a:r>
          </a:p>
          <a:p>
            <a:r>
              <a:rPr lang="tr-TR" dirty="0" smtClean="0"/>
              <a:t>Davranışta gözlemlenebilir değişme</a:t>
            </a:r>
          </a:p>
          <a:p>
            <a:r>
              <a:rPr lang="tr-TR" dirty="0" smtClean="0"/>
              <a:t>Etki &amp; Tepki</a:t>
            </a:r>
            <a:endParaRPr lang="tr-T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Davranışçı kuram ve eğitim teknolojisi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Pekiştireçler</a:t>
            </a:r>
          </a:p>
          <a:p>
            <a:r>
              <a:rPr lang="tr-TR" dirty="0" smtClean="0"/>
              <a:t>Genelleme</a:t>
            </a:r>
          </a:p>
          <a:p>
            <a:r>
              <a:rPr lang="tr-TR" dirty="0" smtClean="0"/>
              <a:t>Ayırt etme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2559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Bilişsel kuram</a:t>
            </a:r>
            <a:endParaRPr lang="tr-TR" dirty="0"/>
          </a:p>
        </p:txBody>
      </p:sp>
      <p:pic>
        <p:nvPicPr>
          <p:cNvPr id="4" name="4 Resim" descr="cognitive 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32856"/>
            <a:ext cx="796926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13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2" y="1324027"/>
            <a:ext cx="7200897" cy="977900"/>
          </a:xfrm>
        </p:spPr>
        <p:txBody>
          <a:bodyPr>
            <a:normAutofit/>
          </a:bodyPr>
          <a:lstStyle/>
          <a:p>
            <a:r>
              <a:rPr lang="tr-TR" altLang="tr-TR" dirty="0" smtClean="0"/>
              <a:t>Edgar </a:t>
            </a:r>
            <a:r>
              <a:rPr lang="tr-TR" altLang="tr-TR" dirty="0" err="1" smtClean="0"/>
              <a:t>Dale</a:t>
            </a:r>
            <a:r>
              <a:rPr lang="tr-TR" altLang="tr-TR" dirty="0" smtClean="0"/>
              <a:t> öğrenme konisi</a:t>
            </a:r>
            <a:endParaRPr lang="tr-TR" altLang="tr-TR" dirty="0"/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altLang="tr-TR"/>
              <a:t>-</a:t>
            </a:r>
            <a:fld id="{6694247C-6FAE-47D0-B2BA-CC7C07242416}" type="slidenum">
              <a:rPr lang="tr-TR" altLang="tr-TR"/>
              <a:pPr/>
              <a:t>6</a:t>
            </a:fld>
            <a:r>
              <a:rPr lang="tr-TR" altLang="tr-TR"/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76" y="2129541"/>
            <a:ext cx="4639805" cy="35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63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Bilişsel kuram ve eğitim teknolojisi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Multimedya (Resim, video, ses gibi farklı ortamların bir arada bulunduğu ortamlar)</a:t>
            </a:r>
          </a:p>
          <a:p>
            <a:r>
              <a:rPr lang="tr-TR" dirty="0" smtClean="0"/>
              <a:t>Bilişsel Aşırı Yük (Çalışan bellek kapasitesinin aşılması durumu)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768942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Yapılandırmacı yaklaşım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8035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/>
              <a:t>Yapılandırmacı yaklaşım, öğrenme ve anlamlandırma (</a:t>
            </a:r>
            <a:r>
              <a:rPr lang="tr-TR" dirty="0" err="1"/>
              <a:t>meaning</a:t>
            </a:r>
            <a:r>
              <a:rPr lang="tr-TR" dirty="0"/>
              <a:t> </a:t>
            </a:r>
            <a:r>
              <a:rPr lang="tr-TR" dirty="0" err="1"/>
              <a:t>making</a:t>
            </a:r>
            <a:r>
              <a:rPr lang="tr-TR" dirty="0"/>
              <a:t>) </a:t>
            </a:r>
            <a:r>
              <a:rPr lang="tr-TR" i="1" dirty="0"/>
              <a:t>kuramıdır</a:t>
            </a:r>
            <a:r>
              <a:rPr lang="tr-TR" dirty="0"/>
              <a:t> (</a:t>
            </a:r>
            <a:r>
              <a:rPr lang="tr-TR" dirty="0" err="1"/>
              <a:t>Richardson</a:t>
            </a:r>
            <a:r>
              <a:rPr lang="tr-TR" dirty="0"/>
              <a:t>, 1997).</a:t>
            </a:r>
            <a:endParaRPr lang="en-US" dirty="0"/>
          </a:p>
          <a:p>
            <a:pPr lvl="0"/>
            <a:r>
              <a:rPr lang="tr-TR" dirty="0" err="1"/>
              <a:t>Yapılandırmacılık</a:t>
            </a:r>
            <a:r>
              <a:rPr lang="tr-TR" dirty="0"/>
              <a:t>, temellerini bilim, felsefe ve psikolojiden alan, öğrenmenin nasıl gerçekleştiğini açıklayan bir </a:t>
            </a:r>
            <a:r>
              <a:rPr lang="tr-TR" i="1" dirty="0"/>
              <a:t>kuramdır</a:t>
            </a:r>
            <a:r>
              <a:rPr lang="tr-TR" dirty="0"/>
              <a:t> (</a:t>
            </a:r>
            <a:r>
              <a:rPr lang="tr-TR" dirty="0" err="1"/>
              <a:t>Fosnot</a:t>
            </a:r>
            <a:r>
              <a:rPr lang="tr-TR" dirty="0"/>
              <a:t>, 1989).  </a:t>
            </a:r>
            <a:endParaRPr lang="en-US" dirty="0"/>
          </a:p>
          <a:p>
            <a:pPr lvl="0"/>
            <a:r>
              <a:rPr lang="tr-TR" dirty="0" err="1"/>
              <a:t>Yapılandırmacılık</a:t>
            </a:r>
            <a:r>
              <a:rPr lang="tr-TR" dirty="0"/>
              <a:t> bilmenin doğasını (</a:t>
            </a:r>
            <a:r>
              <a:rPr lang="tr-TR" dirty="0" err="1"/>
              <a:t>nature</a:t>
            </a:r>
            <a:r>
              <a:rPr lang="tr-TR" dirty="0"/>
              <a:t> of </a:t>
            </a:r>
            <a:r>
              <a:rPr lang="tr-TR" dirty="0" err="1"/>
              <a:t>knowing</a:t>
            </a:r>
            <a:r>
              <a:rPr lang="tr-TR" dirty="0"/>
              <a:t>), dolayısıyla öğrenmenin ve de öğretimin doğasını açıklayan bir </a:t>
            </a:r>
            <a:r>
              <a:rPr lang="tr-TR" i="1" dirty="0"/>
              <a:t>yaklaşımdır</a:t>
            </a:r>
            <a:r>
              <a:rPr lang="tr-TR" dirty="0"/>
              <a:t> (TAM, 2000).</a:t>
            </a:r>
            <a:endParaRPr lang="en-US" dirty="0"/>
          </a:p>
          <a:p>
            <a:pPr lvl="0"/>
            <a:r>
              <a:rPr lang="tr-TR" dirty="0" err="1"/>
              <a:t>Yapılandırmacılık</a:t>
            </a:r>
            <a:r>
              <a:rPr lang="tr-TR" dirty="0"/>
              <a:t>, bir öğretme kuramı değil, öğrenmenin nasıl gerçekleştiğini açıklayan bir öğrenme </a:t>
            </a:r>
            <a:r>
              <a:rPr lang="tr-TR" i="1" dirty="0"/>
              <a:t>kuramıdır</a:t>
            </a:r>
            <a:r>
              <a:rPr lang="tr-TR" dirty="0"/>
              <a:t> (</a:t>
            </a:r>
            <a:r>
              <a:rPr lang="tr-TR" dirty="0" err="1"/>
              <a:t>Brooks</a:t>
            </a:r>
            <a:r>
              <a:rPr lang="tr-TR" dirty="0"/>
              <a:t> ve </a:t>
            </a:r>
            <a:r>
              <a:rPr lang="tr-TR" dirty="0" err="1"/>
              <a:t>Brooks</a:t>
            </a:r>
            <a:r>
              <a:rPr lang="tr-TR" dirty="0"/>
              <a:t>, 1993).</a:t>
            </a:r>
            <a:endParaRPr lang="en-US" dirty="0"/>
          </a:p>
          <a:p>
            <a:pPr lvl="0"/>
            <a:r>
              <a:rPr lang="tr-TR" dirty="0"/>
              <a:t>Öğrenmenin doğasını açıklayan bir epistemoloji ya da felsefi bir </a:t>
            </a:r>
            <a:r>
              <a:rPr lang="tr-TR" i="1" dirty="0"/>
              <a:t>açıklamadır</a:t>
            </a:r>
            <a:r>
              <a:rPr lang="tr-TR" dirty="0"/>
              <a:t> (Bıkmaz, 2006).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265695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Eğitim teknolojisi ve yapılandırmacı yaklaşım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Bireysel öğrenme</a:t>
            </a:r>
          </a:p>
          <a:p>
            <a:pPr lvl="1"/>
            <a:r>
              <a:rPr lang="tr-TR" dirty="0"/>
              <a:t>Önbilgi düzeyindeki farklılıklar</a:t>
            </a:r>
          </a:p>
          <a:p>
            <a:pPr lvl="1"/>
            <a:r>
              <a:rPr lang="tr-TR" dirty="0" smtClean="0"/>
              <a:t>Öğrenme hızı</a:t>
            </a:r>
          </a:p>
          <a:p>
            <a:pPr lvl="1"/>
            <a:r>
              <a:rPr lang="tr-TR" dirty="0" smtClean="0"/>
              <a:t>Geçmiş deneyimlerdeki farklılıklar</a:t>
            </a:r>
          </a:p>
          <a:p>
            <a:r>
              <a:rPr lang="tr-TR" dirty="0" smtClean="0"/>
              <a:t>Bağlama dayalı öğrenme (durum, koşul, neden sonuç ilişkisi, zaman </a:t>
            </a:r>
            <a:r>
              <a:rPr lang="tr-TR" dirty="0" err="1" smtClean="0"/>
              <a:t>vb</a:t>
            </a:r>
            <a:r>
              <a:rPr lang="tr-TR" dirty="0" smtClean="0"/>
              <a:t> faktörlerin de öğrenme sürecinde yer alması)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1182274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14219</TotalTime>
  <Words>574</Words>
  <Application>Microsoft Macintosh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Franklin Gothic Book</vt:lpstr>
      <vt:lpstr>Franklin Gothic Medium</vt:lpstr>
      <vt:lpstr>Wingdings 2</vt:lpstr>
      <vt:lpstr>Trek</vt:lpstr>
      <vt:lpstr>EĞİTİMDE TEKNOLOJİ KULLANIMI </vt:lpstr>
      <vt:lpstr>PowerPoint Presentation</vt:lpstr>
      <vt:lpstr>Davranışçı kuram</vt:lpstr>
      <vt:lpstr>Davranışçı kuram ve eğitim teknolojisi</vt:lpstr>
      <vt:lpstr>Bilişsel kuram</vt:lpstr>
      <vt:lpstr>Edgar Dale öğrenme konisi</vt:lpstr>
      <vt:lpstr>Bilişsel kuram ve eğitim teknolojisi</vt:lpstr>
      <vt:lpstr>Yapılandırmacı yaklaşım</vt:lpstr>
      <vt:lpstr>Eğitim teknolojisi ve yapılandırmacı yaklaşım</vt:lpstr>
      <vt:lpstr>Öğrenme ilkeleri ve eğitim teknolojisi</vt:lpstr>
      <vt:lpstr>Öğrenme ilkeleri ve eğitim teknolojisi</vt:lpstr>
      <vt:lpstr>Kaynaklar</vt:lpstr>
      <vt:lpstr>Donanım</vt:lpstr>
      <vt:lpstr>Yazılım </vt:lpstr>
      <vt:lpstr>BAZI KAVRAMLAR</vt:lpstr>
      <vt:lpstr>Yazılım</vt:lpstr>
      <vt:lpstr>İşletim Sistemi</vt:lpstr>
      <vt:lpstr>Yazılım</vt:lpstr>
      <vt:lpstr>Programlama Dili</vt:lpstr>
      <vt:lpstr>PowerPoint Presentation</vt:lpstr>
      <vt:lpstr>Eğitsel yazılım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Tugba</dc:creator>
  <cp:lastModifiedBy>A</cp:lastModifiedBy>
  <cp:revision>228</cp:revision>
  <dcterms:created xsi:type="dcterms:W3CDTF">2012-02-06T11:25:26Z</dcterms:created>
  <dcterms:modified xsi:type="dcterms:W3CDTF">2018-03-24T19:40:10Z</dcterms:modified>
</cp:coreProperties>
</file>