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Alt Başlık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Başlık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Düz Bağlayıcı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Veri Yer Tutucusu 14"/>
          <p:cNvSpPr>
            <a:spLocks noGrp="1"/>
          </p:cNvSpPr>
          <p:nvPr>
            <p:ph type="dt" sz="half" idx="10"/>
          </p:nvPr>
        </p:nvSpPr>
        <p:spPr/>
        <p:txBody>
          <a:bodyPr/>
          <a:lstStyle/>
          <a:p>
            <a:fld id="{A23720DD-5B6D-40BF-8493-A6B52D484E6B}" type="datetimeFigureOut">
              <a:rPr lang="tr-TR" smtClean="0"/>
              <a:t>04.02.2020</a:t>
            </a:fld>
            <a:endParaRPr lang="tr-TR"/>
          </a:p>
        </p:txBody>
      </p:sp>
      <p:sp>
        <p:nvSpPr>
          <p:cNvPr id="16" name="Slayt Numarası Yer Tutucusu 15"/>
          <p:cNvSpPr>
            <a:spLocks noGrp="1"/>
          </p:cNvSpPr>
          <p:nvPr>
            <p:ph type="sldNum" sz="quarter" idx="11"/>
          </p:nvPr>
        </p:nvSpPr>
        <p:spPr/>
        <p:txBody>
          <a:bodyPr/>
          <a:lstStyle/>
          <a:p>
            <a:fld id="{F302176B-0E47-46AC-8F43-DAB4B8A37D06}" type="slidenum">
              <a:rPr lang="tr-TR" smtClean="0"/>
              <a:t>‹#›</a:t>
            </a:fld>
            <a:endParaRPr lang="tr-TR"/>
          </a:p>
        </p:txBody>
      </p:sp>
      <p:sp>
        <p:nvSpPr>
          <p:cNvPr id="17" name="Altbilgi Yer Tutucusu 16"/>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04.02.2020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04.02.2020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İçerik Yer Tutucusu 8"/>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Veri Yer Tutucusu 13"/>
          <p:cNvSpPr>
            <a:spLocks noGrp="1"/>
          </p:cNvSpPr>
          <p:nvPr>
            <p:ph type="dt" sz="half" idx="14"/>
          </p:nvPr>
        </p:nvSpPr>
        <p:spPr/>
        <p:txBody>
          <a:bodyPr/>
          <a:lstStyle/>
          <a:p>
            <a:fld id="{A23720DD-5B6D-40BF-8493-A6B52D484E6B}" type="datetimeFigureOut">
              <a:rPr lang="tr-TR" smtClean="0"/>
              <a:t>04.02.2020</a:t>
            </a:fld>
            <a:endParaRPr lang="tr-TR"/>
          </a:p>
        </p:txBody>
      </p:sp>
      <p:sp>
        <p:nvSpPr>
          <p:cNvPr id="15" name="Slayt Numarası Yer Tutucusu 14"/>
          <p:cNvSpPr>
            <a:spLocks noGrp="1"/>
          </p:cNvSpPr>
          <p:nvPr>
            <p:ph type="sldNum" sz="quarter" idx="15"/>
          </p:nvPr>
        </p:nvSpPr>
        <p:spPr/>
        <p:txBody>
          <a:bodyPr/>
          <a:lstStyle>
            <a:lvl1pPr algn="ctr">
              <a:defRPr/>
            </a:lvl1pPr>
          </a:lstStyle>
          <a:p>
            <a:fld id="{F302176B-0E47-46AC-8F43-DAB4B8A37D06}" type="slidenum">
              <a:rPr lang="tr-TR" smtClean="0"/>
              <a:t>‹#›</a:t>
            </a:fld>
            <a:endParaRPr lang="tr-TR"/>
          </a:p>
        </p:txBody>
      </p:sp>
      <p:sp>
        <p:nvSpPr>
          <p:cNvPr id="16" name="Altbilgi Yer Tutucusu 15"/>
          <p:cNvSpPr>
            <a:spLocks noGrp="1"/>
          </p:cNvSpPr>
          <p:nvPr>
            <p:ph type="ftr" sz="quarter" idx="16"/>
          </p:nvPr>
        </p:nvSpPr>
        <p:spPr/>
        <p:txBody>
          <a:bodyPr/>
          <a:lstStyle/>
          <a:p>
            <a:endParaRPr lang="tr-TR"/>
          </a:p>
        </p:txBody>
      </p:sp>
      <p:sp>
        <p:nvSpPr>
          <p:cNvPr id="17" name="Başlık 16"/>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Veri Yer Tutucusu 3"/>
          <p:cNvSpPr>
            <a:spLocks noGrp="1"/>
          </p:cNvSpPr>
          <p:nvPr>
            <p:ph type="dt" sz="half" idx="10"/>
          </p:nvPr>
        </p:nvSpPr>
        <p:spPr/>
        <p:txBody>
          <a:bodyPr/>
          <a:lstStyle/>
          <a:p>
            <a:fld id="{A23720DD-5B6D-40BF-8493-A6B52D484E6B}" type="datetimeFigureOut">
              <a:rPr lang="tr-TR" smtClean="0"/>
              <a:t>04.02.2020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2" name="Başlık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Düz Bağlayıcı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Veri Yer Tutucusu 4"/>
          <p:cNvSpPr>
            <a:spLocks noGrp="1"/>
          </p:cNvSpPr>
          <p:nvPr>
            <p:ph type="dt" sz="half" idx="10"/>
          </p:nvPr>
        </p:nvSpPr>
        <p:spPr/>
        <p:txBody>
          <a:bodyPr/>
          <a:lstStyle/>
          <a:p>
            <a:fld id="{A23720DD-5B6D-40BF-8493-A6B52D484E6B}" type="datetimeFigureOut">
              <a:rPr lang="tr-TR" smtClean="0"/>
              <a:t>04.02.2020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11" name="İçerik Yer Tutucusu 10"/>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8" name="Altbilgi Yer Tutucusu 7"/>
          <p:cNvSpPr>
            <a:spLocks noGrp="1"/>
          </p:cNvSpPr>
          <p:nvPr>
            <p:ph type="ftr" sz="quarter" idx="11"/>
          </p:nvPr>
        </p:nvSpPr>
        <p:spPr/>
        <p:txBody>
          <a:bodyPr/>
          <a:lstStyle/>
          <a:p>
            <a:endParaRPr lang="tr-TR"/>
          </a:p>
        </p:txBody>
      </p:sp>
      <p:sp>
        <p:nvSpPr>
          <p:cNvPr id="7" name="Veri Yer Tutucusu 6"/>
          <p:cNvSpPr>
            <a:spLocks noGrp="1"/>
          </p:cNvSpPr>
          <p:nvPr>
            <p:ph type="dt" sz="half" idx="10"/>
          </p:nvPr>
        </p:nvSpPr>
        <p:spPr/>
        <p:txBody>
          <a:bodyPr/>
          <a:lstStyle/>
          <a:p>
            <a:fld id="{A23720DD-5B6D-40BF-8493-A6B52D484E6B}" type="datetimeFigureOut">
              <a:rPr lang="tr-TR" smtClean="0"/>
              <a:t>04.02.2020</a:t>
            </a:fld>
            <a:endParaRPr lang="tr-TR"/>
          </a:p>
        </p:txBody>
      </p:sp>
      <p:sp>
        <p:nvSpPr>
          <p:cNvPr id="3" name="Metin Yer Tutucusu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İçerik Yer Tutucusu 31"/>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İçerik Yer Tutucusu 33"/>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Başlık 1"/>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Metin Yer Tutucusu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Düz Bağlayıcı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Düz Bağlayıcı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A23720DD-5B6D-40BF-8493-A6B52D484E6B}" type="datetimeFigureOut">
              <a:rPr lang="tr-TR" smtClean="0"/>
              <a:t>04.02.2020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
        <p:nvSpPr>
          <p:cNvPr id="2" name="Başlık 1"/>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04.02.2020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İçerik Yer Tutucusu 28"/>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Metin Yer Tutucusu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Başlık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Veri Yer Tutucusu 7"/>
          <p:cNvSpPr>
            <a:spLocks noGrp="1"/>
          </p:cNvSpPr>
          <p:nvPr>
            <p:ph type="dt" sz="half" idx="14"/>
          </p:nvPr>
        </p:nvSpPr>
        <p:spPr/>
        <p:txBody>
          <a:bodyPr/>
          <a:lstStyle/>
          <a:p>
            <a:fld id="{A23720DD-5B6D-40BF-8493-A6B52D484E6B}" type="datetimeFigureOut">
              <a:rPr lang="tr-TR" smtClean="0"/>
              <a:t>04.02.2020</a:t>
            </a:fld>
            <a:endParaRPr lang="tr-TR"/>
          </a:p>
        </p:txBody>
      </p:sp>
      <p:sp>
        <p:nvSpPr>
          <p:cNvPr id="9" name="Slayt Numarası Yer Tutucusu 8"/>
          <p:cNvSpPr>
            <a:spLocks noGrp="1"/>
          </p:cNvSpPr>
          <p:nvPr>
            <p:ph type="sldNum" sz="quarter" idx="15"/>
          </p:nvPr>
        </p:nvSpPr>
        <p:spPr/>
        <p:txBody>
          <a:bodyPr/>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Metin Yer Tutucusu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Veri Yer Tutucusu 7"/>
          <p:cNvSpPr>
            <a:spLocks noGrp="1"/>
          </p:cNvSpPr>
          <p:nvPr>
            <p:ph type="dt" sz="half" idx="10"/>
          </p:nvPr>
        </p:nvSpPr>
        <p:spPr/>
        <p:txBody>
          <a:bodyPr/>
          <a:lstStyle/>
          <a:p>
            <a:fld id="{A23720DD-5B6D-40BF-8493-A6B52D484E6B}" type="datetimeFigureOut">
              <a:rPr lang="tr-TR" smtClean="0"/>
              <a:t>04.02.2020</a:t>
            </a:fld>
            <a:endParaRPr lang="tr-TR"/>
          </a:p>
        </p:txBody>
      </p:sp>
      <p:sp>
        <p:nvSpPr>
          <p:cNvPr id="9" name="Slayt Numarası Yer Tutucusu 8"/>
          <p:cNvSpPr>
            <a:spLocks noGrp="1"/>
          </p:cNvSpPr>
          <p:nvPr>
            <p:ph type="sldNum" sz="quarter" idx="11"/>
          </p:nvPr>
        </p:nvSpPr>
        <p:spPr/>
        <p:txBody>
          <a:bodyPr/>
          <a:lstStyle/>
          <a:p>
            <a:fld id="{F302176B-0E47-46AC-8F43-DAB4B8A37D06}" type="slidenum">
              <a:rPr lang="tr-TR" smtClean="0"/>
              <a:t>‹#›</a:t>
            </a:fld>
            <a:endParaRPr lang="tr-TR"/>
          </a:p>
        </p:txBody>
      </p:sp>
      <p:sp>
        <p:nvSpPr>
          <p:cNvPr id="10" name="Altbilgi Yer Tutucusu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Metin Yer Tutucusu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Veri Yer Tutucusu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23720DD-5B6D-40BF-8493-A6B52D484E6B}" type="datetimeFigureOut">
              <a:rPr lang="tr-TR" smtClean="0"/>
              <a:t>04.02.2020</a:t>
            </a:fld>
            <a:endParaRPr lang="tr-TR"/>
          </a:p>
        </p:txBody>
      </p:sp>
      <p:sp>
        <p:nvSpPr>
          <p:cNvPr id="10" name="Altbilgi Yer Tutucusu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Slayt Numarası Yer Tutucusu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302176B-0E47-46AC-8F43-DAB4B8A37D06}" type="slidenum">
              <a:rPr lang="tr-TR" smtClean="0"/>
              <a:t>‹#›</a:t>
            </a:fld>
            <a:endParaRPr lang="tr-TR"/>
          </a:p>
        </p:txBody>
      </p:sp>
      <p:sp>
        <p:nvSpPr>
          <p:cNvPr id="5" name="Başlık Yer Tutucusu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i="1" dirty="0" smtClean="0"/>
              <a:t>SOFRA ADABI </a:t>
            </a:r>
            <a:endParaRPr lang="tr-TR" b="1" i="1" dirty="0"/>
          </a:p>
        </p:txBody>
      </p:sp>
    </p:spTree>
    <p:extLst>
      <p:ext uri="{BB962C8B-B14F-4D97-AF65-F5344CB8AC3E}">
        <p14:creationId xmlns:p14="http://schemas.microsoft.com/office/powerpoint/2010/main" val="2891096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708920"/>
            <a:ext cx="8229600" cy="1944216"/>
          </a:xfrm>
        </p:spPr>
        <p:txBody>
          <a:bodyPr>
            <a:normAutofit lnSpcReduction="10000"/>
          </a:bodyPr>
          <a:lstStyle/>
          <a:p>
            <a:pPr marL="0" indent="0" algn="just">
              <a:buNone/>
            </a:pPr>
            <a:r>
              <a:rPr lang="tr-TR" i="1" dirty="0" smtClean="0"/>
              <a:t>   İnsanlık </a:t>
            </a:r>
            <a:r>
              <a:rPr lang="tr-TR" i="1" dirty="0"/>
              <a:t>hali öksürük, hapşırık tutar ve bunların ne zaman geleceği belli olmaz. Ancak olur ya, eğer sofrada öksürük ya da hapşırık gelirse masa doğru öksürülmez ya da hapşırılmaz. Ağza peçete tutulur ve izin isteyerek masadan kalkılır. </a:t>
            </a:r>
          </a:p>
        </p:txBody>
      </p:sp>
    </p:spTree>
    <p:extLst>
      <p:ext uri="{BB962C8B-B14F-4D97-AF65-F5344CB8AC3E}">
        <p14:creationId xmlns:p14="http://schemas.microsoft.com/office/powerpoint/2010/main" val="1058056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Yemekten önce ruj temizlenir</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250" y="2276872"/>
            <a:ext cx="5905500" cy="3924300"/>
          </a:xfrm>
          <a:prstGeom prst="rect">
            <a:avLst/>
          </a:prstGeom>
        </p:spPr>
      </p:pic>
    </p:spTree>
    <p:extLst>
      <p:ext uri="{BB962C8B-B14F-4D97-AF65-F5344CB8AC3E}">
        <p14:creationId xmlns:p14="http://schemas.microsoft.com/office/powerpoint/2010/main" val="17415368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0" y="2204864"/>
            <a:ext cx="8229600" cy="2520280"/>
          </a:xfrm>
        </p:spPr>
        <p:txBody>
          <a:bodyPr/>
          <a:lstStyle/>
          <a:p>
            <a:pPr marL="0" indent="0" algn="just">
              <a:buNone/>
            </a:pPr>
            <a:r>
              <a:rPr lang="tr-TR" dirty="0"/>
              <a:t> </a:t>
            </a:r>
            <a:r>
              <a:rPr lang="tr-TR" dirty="0" smtClean="0"/>
              <a:t>  </a:t>
            </a:r>
            <a:r>
              <a:rPr lang="tr-TR" i="1" dirty="0" smtClean="0"/>
              <a:t>Kadınlara </a:t>
            </a:r>
            <a:r>
              <a:rPr lang="tr-TR" i="1" dirty="0"/>
              <a:t>özel bir adap bu. Ruj günlük hayatta sık kullanılan bir makyaj malzemesi. Ancak bardakta iz bıraktığı için yemekte biraz sorun çıkarabilir. Zira ev sahibi açısından pek de hoş bir durum değil. Ardınızda ruj lekeli bardaklar bırakmamak için masaya oturmadan önce rujun fazlalığını almak gerekir.</a:t>
            </a:r>
          </a:p>
        </p:txBody>
      </p:sp>
    </p:spTree>
    <p:extLst>
      <p:ext uri="{BB962C8B-B14F-4D97-AF65-F5344CB8AC3E}">
        <p14:creationId xmlns:p14="http://schemas.microsoft.com/office/powerpoint/2010/main" val="1813584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Ortadan yenmez, tabağa alınır</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250" y="2276872"/>
            <a:ext cx="5905500" cy="3924300"/>
          </a:xfrm>
          <a:prstGeom prst="rect">
            <a:avLst/>
          </a:prstGeom>
        </p:spPr>
      </p:pic>
    </p:spTree>
    <p:extLst>
      <p:ext uri="{BB962C8B-B14F-4D97-AF65-F5344CB8AC3E}">
        <p14:creationId xmlns:p14="http://schemas.microsoft.com/office/powerpoint/2010/main" val="209233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564904"/>
            <a:ext cx="8229600" cy="3531096"/>
          </a:xfrm>
        </p:spPr>
        <p:txBody>
          <a:bodyPr/>
          <a:lstStyle/>
          <a:p>
            <a:pPr marL="0" indent="0" algn="just">
              <a:buNone/>
            </a:pPr>
            <a:r>
              <a:rPr lang="tr-TR" i="1" dirty="0" smtClean="0"/>
              <a:t>   Mutfak </a:t>
            </a:r>
            <a:r>
              <a:rPr lang="tr-TR" i="1" dirty="0"/>
              <a:t>ve sofra kültürümüzde aynı tencereden, aynı tabaktan yeme alışkanlığı eskiden beri vardır. Hatta bu durum çoğu çekirdek ailede ve Anadolu'da devam etmektedir. Ancak biraz daha resmi olan hiçbir sofrada aynı tabağa kaşık attırmayın.</a:t>
            </a:r>
          </a:p>
        </p:txBody>
      </p:sp>
    </p:spTree>
    <p:extLst>
      <p:ext uri="{BB962C8B-B14F-4D97-AF65-F5344CB8AC3E}">
        <p14:creationId xmlns:p14="http://schemas.microsoft.com/office/powerpoint/2010/main" val="18180834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dirty="0"/>
              <a:t> </a:t>
            </a:r>
            <a:r>
              <a:rPr lang="tr-TR" b="1" i="1" dirty="0"/>
              <a:t>Höpürdetilmez, şapırdatılmaz</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9516" y="2348880"/>
            <a:ext cx="5905500" cy="3924300"/>
          </a:xfrm>
          <a:prstGeom prst="rect">
            <a:avLst/>
          </a:prstGeom>
        </p:spPr>
      </p:pic>
    </p:spTree>
    <p:extLst>
      <p:ext uri="{BB962C8B-B14F-4D97-AF65-F5344CB8AC3E}">
        <p14:creationId xmlns:p14="http://schemas.microsoft.com/office/powerpoint/2010/main" val="41851914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276872"/>
            <a:ext cx="8229600" cy="2952328"/>
          </a:xfrm>
        </p:spPr>
        <p:txBody>
          <a:bodyPr/>
          <a:lstStyle/>
          <a:p>
            <a:pPr marL="0" indent="0" algn="just">
              <a:buNone/>
            </a:pPr>
            <a:r>
              <a:rPr lang="tr-TR" i="1" dirty="0" smtClean="0"/>
              <a:t>   Çorbanızın </a:t>
            </a:r>
            <a:r>
              <a:rPr lang="tr-TR" i="1" dirty="0"/>
              <a:t>dumanı üstünde, pek sıcak ve lezzetli görünüyor. Kaşığı daldırdınız ve çorbadan bir parça aldınız, aman buraya dikkat çünkü çorba içerken höpürdetilmez. Aynı şekilde çay, kahve gibi içecekler de. Höpürdetmek, şapırdamak bizim kültürümüzde hoş karşılanmayan hareketlerdir. O yüzden içeceğiniz çok sıcaksa biraz üfleyebilir veya bekleyebilirsiniz.</a:t>
            </a:r>
          </a:p>
        </p:txBody>
      </p:sp>
    </p:spTree>
    <p:extLst>
      <p:ext uri="{BB962C8B-B14F-4D97-AF65-F5344CB8AC3E}">
        <p14:creationId xmlns:p14="http://schemas.microsoft.com/office/powerpoint/2010/main" val="19582115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Limon başkasının gözüne değil, tabağa </a:t>
            </a:r>
            <a:r>
              <a:rPr lang="tr-TR" b="1" i="1" dirty="0" smtClean="0"/>
              <a:t>sıkılır</a:t>
            </a:r>
            <a:r>
              <a:rPr lang="tr-TR" b="1" i="1" dirty="0"/>
              <a:t/>
            </a:r>
            <a:br>
              <a:rPr lang="tr-TR" b="1" i="1" dirty="0"/>
            </a:br>
            <a:endParaRPr lang="tr-TR" b="1" i="1"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250" y="2348880"/>
            <a:ext cx="5905500" cy="3924300"/>
          </a:xfrm>
          <a:prstGeom prst="rect">
            <a:avLst/>
          </a:prstGeom>
        </p:spPr>
      </p:pic>
    </p:spTree>
    <p:extLst>
      <p:ext uri="{BB962C8B-B14F-4D97-AF65-F5344CB8AC3E}">
        <p14:creationId xmlns:p14="http://schemas.microsoft.com/office/powerpoint/2010/main" val="28168383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780928"/>
            <a:ext cx="8229600" cy="2016224"/>
          </a:xfrm>
        </p:spPr>
        <p:txBody>
          <a:bodyPr/>
          <a:lstStyle/>
          <a:p>
            <a:pPr marL="0" indent="0" algn="just">
              <a:buNone/>
            </a:pPr>
            <a:r>
              <a:rPr lang="tr-TR" i="1" dirty="0"/>
              <a:t> </a:t>
            </a:r>
            <a:r>
              <a:rPr lang="tr-TR" i="1" dirty="0" smtClean="0"/>
              <a:t>  Çorbanıza </a:t>
            </a:r>
            <a:r>
              <a:rPr lang="tr-TR" i="1" dirty="0"/>
              <a:t>ya da tabağınıza aldığınız salataya biraz daha limon sıkmak istediniz diyelim. Yapmanız gereken limonu sağ elinize alıp, sol elinizi de limon suyunun sıçramaması için siper etmek. </a:t>
            </a:r>
          </a:p>
        </p:txBody>
      </p:sp>
    </p:spTree>
    <p:extLst>
      <p:ext uri="{BB962C8B-B14F-4D97-AF65-F5344CB8AC3E}">
        <p14:creationId xmlns:p14="http://schemas.microsoft.com/office/powerpoint/2010/main" val="30774066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12 yaşında bir genç </a:t>
            </a:r>
            <a:r>
              <a:rPr lang="tr-TR" b="1" i="1" dirty="0" smtClean="0"/>
              <a:t>değilsiniz Sofradan </a:t>
            </a:r>
            <a:r>
              <a:rPr lang="tr-TR" b="1" i="1" dirty="0"/>
              <a:t>tek başına kalkılmaz</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250" y="2420888"/>
            <a:ext cx="5905500" cy="3924300"/>
          </a:xfrm>
          <a:prstGeom prst="rect">
            <a:avLst/>
          </a:prstGeom>
        </p:spPr>
      </p:pic>
    </p:spTree>
    <p:extLst>
      <p:ext uri="{BB962C8B-B14F-4D97-AF65-F5344CB8AC3E}">
        <p14:creationId xmlns:p14="http://schemas.microsoft.com/office/powerpoint/2010/main" val="728284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i="1" dirty="0" smtClean="0"/>
              <a:t>   Bazı </a:t>
            </a:r>
            <a:r>
              <a:rPr lang="tr-TR" i="1" dirty="0"/>
              <a:t>bilgiler, her zaman hayatınızın içinde yer almasa da zaman zaman hayatınızı kurtarabilir. Kesin bir kural olmamakla birlikte uygulanması gereken yerlerde bulunabilirsiniz. Sofra adabı gibi.</a:t>
            </a:r>
          </a:p>
          <a:p>
            <a:pPr marL="0" indent="0">
              <a:buNone/>
            </a:pPr>
            <a:r>
              <a:rPr lang="tr-TR" i="1" dirty="0" smtClean="0"/>
              <a:t>   Çünkü </a:t>
            </a:r>
            <a:r>
              <a:rPr lang="tr-TR" i="1" dirty="0"/>
              <a:t>her zaman tek başınıza, evin bir köşesinde ya da televizyon karşısında yemek yemeyeceksiniz. Birçok sofranız öyle olsa bile mutlaka ve mutlaka daha resmi bir sofranız olacak. Ve o gün geldiğinde bu bilgilere mutlaka ihtiyacınız olacak.</a:t>
            </a:r>
          </a:p>
          <a:p>
            <a:endParaRPr lang="tr-TR" dirty="0"/>
          </a:p>
        </p:txBody>
      </p:sp>
    </p:spTree>
    <p:extLst>
      <p:ext uri="{BB962C8B-B14F-4D97-AF65-F5344CB8AC3E}">
        <p14:creationId xmlns:p14="http://schemas.microsoft.com/office/powerpoint/2010/main" val="23969393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204864"/>
            <a:ext cx="8229600" cy="3891136"/>
          </a:xfrm>
        </p:spPr>
        <p:txBody>
          <a:bodyPr/>
          <a:lstStyle/>
          <a:p>
            <a:pPr marL="0" indent="0" algn="just">
              <a:buNone/>
            </a:pPr>
            <a:r>
              <a:rPr lang="tr-TR" i="1" dirty="0" smtClean="0"/>
              <a:t>   Yemeği </a:t>
            </a:r>
            <a:r>
              <a:rPr lang="tr-TR" i="1" dirty="0"/>
              <a:t>biraz hızlı yemenin, sindirim açısından zararlı olduğunu söyler uzmanlar. Ancak hızlı yemenin bir başka dezavantajı daha var; beklemek. Siz yediniz, bitirdiniz ancak masada hala yemek yiyenler var. Beklemek durumundasınız. Bitirince kalkmak, diğer insanları sofrada bırakmak doğru bir davranış değildir. Çünkü "Ben odama gidiyorum" diyerek hışımla odanıza çıkacak yaşta ve yerde değilsiniz.</a:t>
            </a:r>
          </a:p>
        </p:txBody>
      </p:sp>
    </p:spTree>
    <p:extLst>
      <p:ext uri="{BB962C8B-B14F-4D97-AF65-F5344CB8AC3E}">
        <p14:creationId xmlns:p14="http://schemas.microsoft.com/office/powerpoint/2010/main" val="36627026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Önce tadına bakılır, sonra tuz atılır</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9034" y="2204864"/>
            <a:ext cx="5905500" cy="3924300"/>
          </a:xfrm>
          <a:prstGeom prst="rect">
            <a:avLst/>
          </a:prstGeom>
        </p:spPr>
      </p:pic>
    </p:spTree>
    <p:extLst>
      <p:ext uri="{BB962C8B-B14F-4D97-AF65-F5344CB8AC3E}">
        <p14:creationId xmlns:p14="http://schemas.microsoft.com/office/powerpoint/2010/main" val="28463734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2852936"/>
            <a:ext cx="8229600" cy="2160240"/>
          </a:xfrm>
        </p:spPr>
        <p:txBody>
          <a:bodyPr/>
          <a:lstStyle/>
          <a:p>
            <a:pPr marL="0" indent="0" algn="just">
              <a:buNone/>
            </a:pPr>
            <a:r>
              <a:rPr lang="tr-TR" i="1" dirty="0" smtClean="0"/>
              <a:t>   Yemeğin </a:t>
            </a:r>
            <a:r>
              <a:rPr lang="tr-TR" i="1" dirty="0"/>
              <a:t>tadına bakmadan direkt tuz dökenlerin önyargılı olduğu söylenir. Öyle midir bilinmez ama tuz, yemeğin tadına bakıldıktan sonra dökülür. Tadına bakmadan tuz dökmek, yemeği pişirene hakaret sayılır. </a:t>
            </a:r>
          </a:p>
        </p:txBody>
      </p:sp>
    </p:spTree>
    <p:extLst>
      <p:ext uri="{BB962C8B-B14F-4D97-AF65-F5344CB8AC3E}">
        <p14:creationId xmlns:p14="http://schemas.microsoft.com/office/powerpoint/2010/main" val="16325218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Peçete dizlere serilir</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7137" y="2276872"/>
            <a:ext cx="5905500" cy="2819400"/>
          </a:xfrm>
          <a:prstGeom prst="rect">
            <a:avLst/>
          </a:prstGeom>
        </p:spPr>
      </p:pic>
    </p:spTree>
    <p:extLst>
      <p:ext uri="{BB962C8B-B14F-4D97-AF65-F5344CB8AC3E}">
        <p14:creationId xmlns:p14="http://schemas.microsoft.com/office/powerpoint/2010/main" val="5931457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204864"/>
            <a:ext cx="8229600" cy="2232248"/>
          </a:xfrm>
        </p:spPr>
        <p:txBody>
          <a:bodyPr/>
          <a:lstStyle/>
          <a:p>
            <a:pPr marL="0" indent="0" algn="just">
              <a:buNone/>
            </a:pPr>
            <a:r>
              <a:rPr lang="tr-TR" i="1" dirty="0"/>
              <a:t> </a:t>
            </a:r>
            <a:r>
              <a:rPr lang="tr-TR" i="1" dirty="0" smtClean="0"/>
              <a:t>   Sofraya </a:t>
            </a:r>
            <a:r>
              <a:rPr lang="tr-TR" i="1" dirty="0"/>
              <a:t>oturduğunuzda ilk yapmanız gereken peçetenizi alıp dizlerinizin üzerine sermek aslında. Bunun amacı aslında gayet basit; yemek kırıntılarının üstünüze dökülmesini önlemek. Yemek bittikten sonra ise peçeteyi tabağınızın içine değil, yanına bırakmalısınız.</a:t>
            </a:r>
          </a:p>
        </p:txBody>
      </p:sp>
    </p:spTree>
    <p:extLst>
      <p:ext uri="{BB962C8B-B14F-4D97-AF65-F5344CB8AC3E}">
        <p14:creationId xmlns:p14="http://schemas.microsoft.com/office/powerpoint/2010/main" val="13483956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Ağızdaki lokma yutulur, ondan sonra konuşulur</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250" y="2276872"/>
            <a:ext cx="5905500" cy="3924300"/>
          </a:xfrm>
          <a:prstGeom prst="rect">
            <a:avLst/>
          </a:prstGeom>
        </p:spPr>
      </p:pic>
    </p:spTree>
    <p:extLst>
      <p:ext uri="{BB962C8B-B14F-4D97-AF65-F5344CB8AC3E}">
        <p14:creationId xmlns:p14="http://schemas.microsoft.com/office/powerpoint/2010/main" val="38473574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988840"/>
            <a:ext cx="8229600" cy="3168352"/>
          </a:xfrm>
        </p:spPr>
        <p:txBody>
          <a:bodyPr>
            <a:normAutofit lnSpcReduction="10000"/>
          </a:bodyPr>
          <a:lstStyle/>
          <a:p>
            <a:pPr marL="0" indent="0" algn="just">
              <a:buNone/>
            </a:pPr>
            <a:r>
              <a:rPr lang="tr-TR" i="1" dirty="0" smtClean="0"/>
              <a:t>   Keyifle </a:t>
            </a:r>
            <a:r>
              <a:rPr lang="tr-TR" i="1" dirty="0"/>
              <a:t>yenen yemeğin tadı bir başkadır. O yüzden sofra sohbetinin tadına doyulmaz. Ancak hem yemek yiyip, hem sohbet etmek çok da kolay değildir. Çünkü ağza alınan lokma, konuşmayı engeller. Ağız açık yemek, ağızda yemek varken konuşmak çok ayıp ve yanlış bir davranış olarak kabul edilir. Bu yüzden lokmaları küçük küçük alıp, çiğneyip, yuttuktan sonra konuşmaya özen gösterin.</a:t>
            </a:r>
          </a:p>
        </p:txBody>
      </p:sp>
    </p:spTree>
    <p:extLst>
      <p:ext uri="{BB962C8B-B14F-4D97-AF65-F5344CB8AC3E}">
        <p14:creationId xmlns:p14="http://schemas.microsoft.com/office/powerpoint/2010/main" val="1695952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Çatal ve bıçak masaya değil, tabağa </a:t>
            </a:r>
            <a:r>
              <a:rPr lang="tr-TR" b="1" i="1" dirty="0" smtClean="0"/>
              <a:t>konur.</a:t>
            </a:r>
          </a:p>
          <a:p>
            <a:pPr marL="0" indent="0">
              <a:buNone/>
            </a:pPr>
            <a:endParaRPr lang="tr-TR" b="1" i="1" dirty="0"/>
          </a:p>
          <a:p>
            <a:pPr marL="0" indent="0">
              <a:buNone/>
            </a:pPr>
            <a:endParaRPr lang="tr-TR" dirty="0"/>
          </a:p>
        </p:txBody>
      </p:sp>
      <p:sp>
        <p:nvSpPr>
          <p:cNvPr id="3" name="Başlık 2"/>
          <p:cNvSpPr>
            <a:spLocks noGrp="1"/>
          </p:cNvSpPr>
          <p:nvPr>
            <p:ph type="title"/>
          </p:nvPr>
        </p:nvSpPr>
        <p:spPr/>
        <p:txBody>
          <a:bodyPr/>
          <a:lstStyle/>
          <a:p>
            <a:r>
              <a:rPr lang="tr-TR" b="1" i="1" dirty="0" smtClean="0"/>
              <a:t>                   SOFRA ADABI </a:t>
            </a:r>
            <a:endParaRPr lang="tr-TR" b="1" i="1" dirty="0"/>
          </a:p>
        </p:txBody>
      </p:sp>
      <p:pic>
        <p:nvPicPr>
          <p:cNvPr id="4" name="Resim 3"/>
          <p:cNvPicPr>
            <a:picLocks noChangeAspect="1"/>
          </p:cNvPicPr>
          <p:nvPr/>
        </p:nvPicPr>
        <p:blipFill rotWithShape="1">
          <a:blip r:embed="rId2">
            <a:extLst>
              <a:ext uri="{28A0092B-C50C-407E-A947-70E740481C1C}">
                <a14:useLocalDpi xmlns:a14="http://schemas.microsoft.com/office/drawing/2010/main" val="0"/>
              </a:ext>
            </a:extLst>
          </a:blip>
          <a:srcRect l="3" t="-1" r="6487" b="9270"/>
          <a:stretch/>
        </p:blipFill>
        <p:spPr>
          <a:xfrm>
            <a:off x="1547664" y="2204864"/>
            <a:ext cx="5472000" cy="3528000"/>
          </a:xfrm>
          <a:prstGeom prst="rect">
            <a:avLst/>
          </a:prstGeom>
        </p:spPr>
      </p:pic>
    </p:spTree>
    <p:extLst>
      <p:ext uri="{BB962C8B-B14F-4D97-AF65-F5344CB8AC3E}">
        <p14:creationId xmlns:p14="http://schemas.microsoft.com/office/powerpoint/2010/main" val="1918399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2564904"/>
            <a:ext cx="8229600" cy="2265040"/>
          </a:xfrm>
        </p:spPr>
        <p:txBody>
          <a:bodyPr/>
          <a:lstStyle/>
          <a:p>
            <a:pPr marL="0" indent="0" algn="just">
              <a:buNone/>
            </a:pPr>
            <a:r>
              <a:rPr lang="tr-TR" i="1" dirty="0" smtClean="0"/>
              <a:t>   Yemekte </a:t>
            </a:r>
            <a:r>
              <a:rPr lang="tr-TR" i="1" dirty="0"/>
              <a:t>çatal ve bıçak kullanıldığında tekrar masaya değil, tabağa konur. Bıçak, keskin tarafı kendinize bakacak şekilde sağa, çatal ise sol tarafa yerleştirilmelidir. Bu, aynı zamanda yemeğe ara verdiğinizi ancak devam edeceğinizi de gösterir</a:t>
            </a:r>
            <a:r>
              <a:rPr lang="tr-TR" dirty="0"/>
              <a:t>.</a:t>
            </a:r>
          </a:p>
        </p:txBody>
      </p:sp>
    </p:spTree>
    <p:extLst>
      <p:ext uri="{BB962C8B-B14F-4D97-AF65-F5344CB8AC3E}">
        <p14:creationId xmlns:p14="http://schemas.microsoft.com/office/powerpoint/2010/main" val="3374877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Masada dik </a:t>
            </a:r>
            <a:r>
              <a:rPr lang="tr-TR" b="1" i="1" dirty="0" smtClean="0"/>
              <a:t>oturulur</a:t>
            </a:r>
          </a:p>
          <a:p>
            <a:pPr marL="0" indent="0">
              <a:buNone/>
            </a:pPr>
            <a:endParaRPr lang="tr-TR" b="1" i="1" dirty="0"/>
          </a:p>
          <a:p>
            <a:pPr marL="0" indent="0">
              <a:buNone/>
            </a:pPr>
            <a:endParaRPr lang="tr-TR" dirty="0"/>
          </a:p>
        </p:txBody>
      </p:sp>
      <p:sp>
        <p:nvSpPr>
          <p:cNvPr id="3" name="Başlık 2"/>
          <p:cNvSpPr>
            <a:spLocks noGrp="1"/>
          </p:cNvSpPr>
          <p:nvPr>
            <p:ph type="title"/>
          </p:nvPr>
        </p:nvSpPr>
        <p:spPr>
          <a:xfrm>
            <a:off x="467544" y="332656"/>
            <a:ext cx="8229600" cy="1219200"/>
          </a:xfrm>
        </p:spPr>
        <p:txBody>
          <a:bodyPr>
            <a:normAutofit fontScale="90000"/>
          </a:bodyPr>
          <a:lstStyle/>
          <a:p>
            <a:r>
              <a:rPr lang="tr-TR" b="1" i="1" dirty="0" smtClean="0">
                <a:effectLst/>
              </a:rPr>
              <a:t>   </a:t>
            </a:r>
            <a:r>
              <a:rPr lang="tr-TR" b="1" i="1" dirty="0">
                <a:effectLst/>
              </a:rPr>
              <a:t/>
            </a:r>
            <a:br>
              <a:rPr lang="tr-TR" b="1" i="1" dirty="0">
                <a:effectLst/>
              </a:rPr>
            </a:br>
            <a:endParaRPr lang="tr-TR" b="1" i="1"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6564" y="2132856"/>
            <a:ext cx="5905500" cy="3924300"/>
          </a:xfrm>
          <a:prstGeom prst="rect">
            <a:avLst/>
          </a:prstGeom>
        </p:spPr>
      </p:pic>
    </p:spTree>
    <p:extLst>
      <p:ext uri="{BB962C8B-B14F-4D97-AF65-F5344CB8AC3E}">
        <p14:creationId xmlns:p14="http://schemas.microsoft.com/office/powerpoint/2010/main" val="32686369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3568" y="2276872"/>
            <a:ext cx="8229600" cy="2520280"/>
          </a:xfrm>
        </p:spPr>
        <p:txBody>
          <a:bodyPr/>
          <a:lstStyle/>
          <a:p>
            <a:pPr marL="0" indent="0" algn="just">
              <a:buNone/>
            </a:pPr>
            <a:r>
              <a:rPr lang="tr-TR" dirty="0" smtClean="0"/>
              <a:t>   </a:t>
            </a:r>
            <a:r>
              <a:rPr lang="tr-TR" i="1" dirty="0" smtClean="0"/>
              <a:t>İster </a:t>
            </a:r>
            <a:r>
              <a:rPr lang="tr-TR" i="1" dirty="0"/>
              <a:t>bir davet olsun, ister ailenizle yemek; sofrada dik oturulur. Dirsekler masaya konmaz, yayılarak oturulmaz, kollar masayı kaplayacak şekilde masaya yerleştirilmez. Televizyon karşısında bunlardan istediğiniz yapabilirsiniz.</a:t>
            </a:r>
          </a:p>
        </p:txBody>
      </p:sp>
    </p:spTree>
    <p:extLst>
      <p:ext uri="{BB962C8B-B14F-4D97-AF65-F5344CB8AC3E}">
        <p14:creationId xmlns:p14="http://schemas.microsoft.com/office/powerpoint/2010/main" val="2511760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Tabağa yemek az </a:t>
            </a:r>
            <a:r>
              <a:rPr lang="tr-TR" b="1" i="1" dirty="0" smtClean="0"/>
              <a:t>konur</a:t>
            </a:r>
          </a:p>
          <a:p>
            <a:pPr marL="0" indent="0">
              <a:buNone/>
            </a:pPr>
            <a:endParaRPr lang="tr-TR" b="1" i="1" dirty="0"/>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4046" y="2276872"/>
            <a:ext cx="5905500" cy="3924300"/>
          </a:xfrm>
          <a:prstGeom prst="rect">
            <a:avLst/>
          </a:prstGeom>
        </p:spPr>
      </p:pic>
    </p:spTree>
    <p:extLst>
      <p:ext uri="{BB962C8B-B14F-4D97-AF65-F5344CB8AC3E}">
        <p14:creationId xmlns:p14="http://schemas.microsoft.com/office/powerpoint/2010/main" val="965409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11560" y="2564904"/>
            <a:ext cx="8229600" cy="1944216"/>
          </a:xfrm>
        </p:spPr>
        <p:txBody>
          <a:bodyPr/>
          <a:lstStyle/>
          <a:p>
            <a:pPr marL="0" indent="0" algn="just">
              <a:buNone/>
            </a:pPr>
            <a:r>
              <a:rPr lang="tr-TR" i="1" dirty="0" smtClean="0"/>
              <a:t>   Açık büfe gibi </a:t>
            </a:r>
            <a:r>
              <a:rPr lang="tr-TR" i="1" dirty="0"/>
              <a:t> tabak öyle çok doldurulmaz. Sadece yenilebilecek kadarı, hatta belki biraz daha azı alınır, bitince hala açlık varsa tabağa </a:t>
            </a:r>
            <a:r>
              <a:rPr lang="tr-TR" i="1" dirty="0" smtClean="0"/>
              <a:t>tekrar </a:t>
            </a:r>
            <a:r>
              <a:rPr lang="tr-TR" i="1" dirty="0"/>
              <a:t>ekleme yapılır.</a:t>
            </a:r>
          </a:p>
        </p:txBody>
      </p:sp>
    </p:spTree>
    <p:extLst>
      <p:ext uri="{BB962C8B-B14F-4D97-AF65-F5344CB8AC3E}">
        <p14:creationId xmlns:p14="http://schemas.microsoft.com/office/powerpoint/2010/main" val="16134535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buNone/>
            </a:pPr>
            <a:r>
              <a:rPr lang="tr-TR" b="1" i="1" dirty="0"/>
              <a:t>Masaya öksürülmez, </a:t>
            </a:r>
            <a:r>
              <a:rPr lang="tr-TR" b="1" i="1" dirty="0" smtClean="0"/>
              <a:t>hapşırılmaz</a:t>
            </a:r>
          </a:p>
          <a:p>
            <a:pPr marL="0" indent="0">
              <a:buNone/>
            </a:pPr>
            <a:endParaRPr lang="tr-TR" b="1" i="1" dirty="0"/>
          </a:p>
          <a:p>
            <a:pPr marL="0" indent="0">
              <a:buNone/>
            </a:pPr>
            <a:endParaRPr lang="tr-TR" dirty="0"/>
          </a:p>
        </p:txBody>
      </p:sp>
      <p:sp>
        <p:nvSpPr>
          <p:cNvPr id="3" name="Başlık 2"/>
          <p:cNvSpPr>
            <a:spLocks noGrp="1"/>
          </p:cNvSpPr>
          <p:nvPr>
            <p:ph type="title"/>
          </p:nvPr>
        </p:nvSpPr>
        <p:spPr/>
        <p:txBody>
          <a:bodyPr>
            <a:normAutofit fontScale="90000"/>
          </a:bodyPr>
          <a:lstStyle/>
          <a:p>
            <a:r>
              <a:rPr lang="tr-TR" dirty="0">
                <a:effectLst/>
              </a:rPr>
              <a:t/>
            </a:r>
            <a:br>
              <a:rPr lang="tr-TR" dirty="0">
                <a:effectLst/>
              </a:rPr>
            </a:b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250" y="2204864"/>
            <a:ext cx="5905500" cy="3924300"/>
          </a:xfrm>
          <a:prstGeom prst="rect">
            <a:avLst/>
          </a:prstGeom>
        </p:spPr>
      </p:pic>
    </p:spTree>
    <p:extLst>
      <p:ext uri="{BB962C8B-B14F-4D97-AF65-F5344CB8AC3E}">
        <p14:creationId xmlns:p14="http://schemas.microsoft.com/office/powerpoint/2010/main" val="27417905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21</TotalTime>
  <Words>603</Words>
  <Application>Microsoft Office PowerPoint</Application>
  <PresentationFormat>Ekran Gösterisi (4:3)</PresentationFormat>
  <Paragraphs>30</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Kağıt</vt:lpstr>
      <vt:lpstr>SOFRA ADABI </vt:lpstr>
      <vt:lpstr>PowerPoint Sunusu</vt:lpstr>
      <vt:lpstr>                   SOFRA ADABI </vt:lpstr>
      <vt:lpstr>PowerPoint Sunusu</vt:lpstr>
      <vt:lpstr>    </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SOFRA ADABI</dc:title>
  <dc:creator>Ali Münüsoğlu</dc:creator>
  <cp:lastModifiedBy>hatice</cp:lastModifiedBy>
  <cp:revision>8</cp:revision>
  <dcterms:created xsi:type="dcterms:W3CDTF">2019-04-14T13:33:39Z</dcterms:created>
  <dcterms:modified xsi:type="dcterms:W3CDTF">2020-02-04T13:43:47Z</dcterms:modified>
</cp:coreProperties>
</file>