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ED761CA-00DC-4497-A765-870E1E9337A3}" type="datetimeFigureOut">
              <a:rPr lang="tr-TR" smtClean="0"/>
              <a:t>12.11.2020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EA70148-B106-4248-843E-DBE0A8056828}" type="slidenum">
              <a:rPr lang="tr-TR" smtClean="0"/>
              <a:t>‹#›</a:t>
            </a:fld>
            <a:endParaRPr lang="tr-TR"/>
          </a:p>
        </p:txBody>
      </p:sp>
    </p:spTree>
    <p:extLst>
      <p:ext uri="{BB962C8B-B14F-4D97-AF65-F5344CB8AC3E}">
        <p14:creationId xmlns:p14="http://schemas.microsoft.com/office/powerpoint/2010/main" val="1284528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ED761CA-00DC-4497-A765-870E1E9337A3}" type="datetimeFigureOut">
              <a:rPr lang="tr-TR" smtClean="0"/>
              <a:t>12.11.2020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EA70148-B106-4248-843E-DBE0A8056828}" type="slidenum">
              <a:rPr lang="tr-TR" smtClean="0"/>
              <a:t>‹#›</a:t>
            </a:fld>
            <a:endParaRPr lang="tr-TR"/>
          </a:p>
        </p:txBody>
      </p:sp>
    </p:spTree>
    <p:extLst>
      <p:ext uri="{BB962C8B-B14F-4D97-AF65-F5344CB8AC3E}">
        <p14:creationId xmlns:p14="http://schemas.microsoft.com/office/powerpoint/2010/main" val="2558019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ED761CA-00DC-4497-A765-870E1E9337A3}" type="datetimeFigureOut">
              <a:rPr lang="tr-TR" smtClean="0"/>
              <a:t>12.11.2020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EA70148-B106-4248-843E-DBE0A8056828}" type="slidenum">
              <a:rPr lang="tr-TR" smtClean="0"/>
              <a:t>‹#›</a:t>
            </a:fld>
            <a:endParaRPr lang="tr-TR"/>
          </a:p>
        </p:txBody>
      </p:sp>
    </p:spTree>
    <p:extLst>
      <p:ext uri="{BB962C8B-B14F-4D97-AF65-F5344CB8AC3E}">
        <p14:creationId xmlns:p14="http://schemas.microsoft.com/office/powerpoint/2010/main" val="3552709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ED761CA-00DC-4497-A765-870E1E9337A3}" type="datetimeFigureOut">
              <a:rPr lang="tr-TR" smtClean="0"/>
              <a:t>12.11.2020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EA70148-B106-4248-843E-DBE0A8056828}" type="slidenum">
              <a:rPr lang="tr-TR" smtClean="0"/>
              <a:t>‹#›</a:t>
            </a:fld>
            <a:endParaRPr lang="tr-TR"/>
          </a:p>
        </p:txBody>
      </p:sp>
    </p:spTree>
    <p:extLst>
      <p:ext uri="{BB962C8B-B14F-4D97-AF65-F5344CB8AC3E}">
        <p14:creationId xmlns:p14="http://schemas.microsoft.com/office/powerpoint/2010/main" val="1288644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6ED761CA-00DC-4497-A765-870E1E9337A3}" type="datetimeFigureOut">
              <a:rPr lang="tr-TR" smtClean="0"/>
              <a:t>12.11.2020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EA70148-B106-4248-843E-DBE0A8056828}" type="slidenum">
              <a:rPr lang="tr-TR" smtClean="0"/>
              <a:t>‹#›</a:t>
            </a:fld>
            <a:endParaRPr lang="tr-TR"/>
          </a:p>
        </p:txBody>
      </p:sp>
    </p:spTree>
    <p:extLst>
      <p:ext uri="{BB962C8B-B14F-4D97-AF65-F5344CB8AC3E}">
        <p14:creationId xmlns:p14="http://schemas.microsoft.com/office/powerpoint/2010/main" val="3721514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ED761CA-00DC-4497-A765-870E1E9337A3}" type="datetimeFigureOut">
              <a:rPr lang="tr-TR" smtClean="0"/>
              <a:t>12.11.2020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EA70148-B106-4248-843E-DBE0A8056828}" type="slidenum">
              <a:rPr lang="tr-TR" smtClean="0"/>
              <a:t>‹#›</a:t>
            </a:fld>
            <a:endParaRPr lang="tr-TR"/>
          </a:p>
        </p:txBody>
      </p:sp>
    </p:spTree>
    <p:extLst>
      <p:ext uri="{BB962C8B-B14F-4D97-AF65-F5344CB8AC3E}">
        <p14:creationId xmlns:p14="http://schemas.microsoft.com/office/powerpoint/2010/main" val="1698017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ED761CA-00DC-4497-A765-870E1E9337A3}" type="datetimeFigureOut">
              <a:rPr lang="tr-TR" smtClean="0"/>
              <a:t>12.11.2020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EA70148-B106-4248-843E-DBE0A8056828}" type="slidenum">
              <a:rPr lang="tr-TR" smtClean="0"/>
              <a:t>‹#›</a:t>
            </a:fld>
            <a:endParaRPr lang="tr-TR"/>
          </a:p>
        </p:txBody>
      </p:sp>
    </p:spTree>
    <p:extLst>
      <p:ext uri="{BB962C8B-B14F-4D97-AF65-F5344CB8AC3E}">
        <p14:creationId xmlns:p14="http://schemas.microsoft.com/office/powerpoint/2010/main" val="3056471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ED761CA-00DC-4497-A765-870E1E9337A3}" type="datetimeFigureOut">
              <a:rPr lang="tr-TR" smtClean="0"/>
              <a:t>12.11.2020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EA70148-B106-4248-843E-DBE0A8056828}" type="slidenum">
              <a:rPr lang="tr-TR" smtClean="0"/>
              <a:t>‹#›</a:t>
            </a:fld>
            <a:endParaRPr lang="tr-TR"/>
          </a:p>
        </p:txBody>
      </p:sp>
    </p:spTree>
    <p:extLst>
      <p:ext uri="{BB962C8B-B14F-4D97-AF65-F5344CB8AC3E}">
        <p14:creationId xmlns:p14="http://schemas.microsoft.com/office/powerpoint/2010/main" val="2237243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ED761CA-00DC-4497-A765-870E1E9337A3}" type="datetimeFigureOut">
              <a:rPr lang="tr-TR" smtClean="0"/>
              <a:t>12.11.2020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EA70148-B106-4248-843E-DBE0A8056828}" type="slidenum">
              <a:rPr lang="tr-TR" smtClean="0"/>
              <a:t>‹#›</a:t>
            </a:fld>
            <a:endParaRPr lang="tr-TR"/>
          </a:p>
        </p:txBody>
      </p:sp>
    </p:spTree>
    <p:extLst>
      <p:ext uri="{BB962C8B-B14F-4D97-AF65-F5344CB8AC3E}">
        <p14:creationId xmlns:p14="http://schemas.microsoft.com/office/powerpoint/2010/main" val="3697843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ED761CA-00DC-4497-A765-870E1E9337A3}" type="datetimeFigureOut">
              <a:rPr lang="tr-TR" smtClean="0"/>
              <a:t>12.11.2020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EA70148-B106-4248-843E-DBE0A8056828}" type="slidenum">
              <a:rPr lang="tr-TR" smtClean="0"/>
              <a:t>‹#›</a:t>
            </a:fld>
            <a:endParaRPr lang="tr-TR"/>
          </a:p>
        </p:txBody>
      </p:sp>
    </p:spTree>
    <p:extLst>
      <p:ext uri="{BB962C8B-B14F-4D97-AF65-F5344CB8AC3E}">
        <p14:creationId xmlns:p14="http://schemas.microsoft.com/office/powerpoint/2010/main" val="3607488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ED761CA-00DC-4497-A765-870E1E9337A3}" type="datetimeFigureOut">
              <a:rPr lang="tr-TR" smtClean="0"/>
              <a:t>12.11.2020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EA70148-B106-4248-843E-DBE0A8056828}" type="slidenum">
              <a:rPr lang="tr-TR" smtClean="0"/>
              <a:t>‹#›</a:t>
            </a:fld>
            <a:endParaRPr lang="tr-TR"/>
          </a:p>
        </p:txBody>
      </p:sp>
    </p:spTree>
    <p:extLst>
      <p:ext uri="{BB962C8B-B14F-4D97-AF65-F5344CB8AC3E}">
        <p14:creationId xmlns:p14="http://schemas.microsoft.com/office/powerpoint/2010/main" val="3890051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D761CA-00DC-4497-A765-870E1E9337A3}" type="datetimeFigureOut">
              <a:rPr lang="tr-TR" smtClean="0"/>
              <a:t>12.11.2020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A70148-B106-4248-843E-DBE0A8056828}" type="slidenum">
              <a:rPr lang="tr-TR" smtClean="0"/>
              <a:t>‹#›</a:t>
            </a:fld>
            <a:endParaRPr lang="tr-TR"/>
          </a:p>
        </p:txBody>
      </p:sp>
    </p:spTree>
    <p:extLst>
      <p:ext uri="{BB962C8B-B14F-4D97-AF65-F5344CB8AC3E}">
        <p14:creationId xmlns:p14="http://schemas.microsoft.com/office/powerpoint/2010/main" val="15086691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3600" b="1" cap="all" dirty="0">
                <a:solidFill>
                  <a:srgbClr val="4E3B30"/>
                </a:solidFill>
                <a:effectLst>
                  <a:reflection blurRad="12700" stA="48000" endA="300" endPos="55000" dir="5400000" sy="-90000" algn="bl" rotWithShape="0"/>
                </a:effectLst>
                <a:latin typeface="Franklin Gothic Medium"/>
              </a:rPr>
              <a:t>ÖZEL EĞİTİMDE YÖNETSEL DÜZENLEMELER</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52648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2">
              <a:lnSpc>
                <a:spcPct val="100000"/>
              </a:lnSpc>
              <a:spcBef>
                <a:spcPts val="1000"/>
              </a:spcBef>
              <a:buClr>
                <a:srgbClr val="F0A22E"/>
              </a:buClr>
              <a:buSzPct val="70000"/>
              <a:buNone/>
            </a:pPr>
            <a:r>
              <a:rPr lang="tr-TR" sz="2400" smtClean="0">
                <a:solidFill>
                  <a:srgbClr val="4E3B30"/>
                </a:solidFill>
                <a:latin typeface="Franklin Gothic Book"/>
              </a:rPr>
              <a:t>KAYNAKLAR</a:t>
            </a:r>
            <a:r>
              <a:rPr lang="tr-TR" sz="2400" dirty="0" smtClean="0">
                <a:solidFill>
                  <a:srgbClr val="4E3B30"/>
                </a:solidFill>
                <a:latin typeface="Franklin Gothic Book"/>
              </a:rPr>
              <a:t>	</a:t>
            </a:r>
          </a:p>
          <a:p>
            <a:pPr lvl="2">
              <a:lnSpc>
                <a:spcPct val="100000"/>
              </a:lnSpc>
              <a:spcBef>
                <a:spcPts val="1000"/>
              </a:spcBef>
              <a:buClr>
                <a:srgbClr val="F0A22E"/>
              </a:buClr>
              <a:buSzPct val="70000"/>
              <a:buNone/>
            </a:pPr>
            <a:r>
              <a:rPr lang="tr-TR" sz="2400" dirty="0" smtClean="0">
                <a:solidFill>
                  <a:srgbClr val="4E3B30"/>
                </a:solidFill>
                <a:latin typeface="Franklin Gothic Book"/>
              </a:rPr>
              <a:t>Aral</a:t>
            </a:r>
            <a:r>
              <a:rPr lang="tr-TR" sz="2400" dirty="0">
                <a:solidFill>
                  <a:srgbClr val="4E3B30"/>
                </a:solidFill>
                <a:latin typeface="Franklin Gothic Book"/>
              </a:rPr>
              <a:t>, N. ve Gürsoy, F. 2007. </a:t>
            </a:r>
            <a:r>
              <a:rPr lang="tr-TR" sz="2400" i="1" dirty="0">
                <a:solidFill>
                  <a:srgbClr val="4E3B30"/>
                </a:solidFill>
                <a:latin typeface="Franklin Gothic Book"/>
              </a:rPr>
              <a:t>Özel Eğitim Gerektiren Çocuklar ve Özel Eğitime Giriş.</a:t>
            </a:r>
            <a:r>
              <a:rPr lang="tr-TR" sz="2400" dirty="0">
                <a:solidFill>
                  <a:srgbClr val="4E3B30"/>
                </a:solidFill>
                <a:latin typeface="Franklin Gothic Book"/>
              </a:rPr>
              <a:t> İstanbul: </a:t>
            </a:r>
            <a:r>
              <a:rPr lang="tr-TR" sz="2400" dirty="0" err="1">
                <a:solidFill>
                  <a:srgbClr val="4E3B30"/>
                </a:solidFill>
                <a:latin typeface="Franklin Gothic Book"/>
              </a:rPr>
              <a:t>Morpa</a:t>
            </a:r>
            <a:r>
              <a:rPr lang="tr-TR" sz="2400" dirty="0">
                <a:solidFill>
                  <a:srgbClr val="4E3B30"/>
                </a:solidFill>
                <a:latin typeface="Franklin Gothic Book"/>
              </a:rPr>
              <a:t> Kültür Yayınları.</a:t>
            </a:r>
          </a:p>
          <a:p>
            <a:endParaRPr lang="tr-TR" dirty="0"/>
          </a:p>
        </p:txBody>
      </p:sp>
    </p:spTree>
    <p:extLst>
      <p:ext uri="{BB962C8B-B14F-4D97-AF65-F5344CB8AC3E}">
        <p14:creationId xmlns:p14="http://schemas.microsoft.com/office/powerpoint/2010/main" val="1559743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rPr>
              <a:t>Türkiye’de</a:t>
            </a:r>
            <a:r>
              <a:rPr lang="tr-TR" sz="3200" dirty="0" smtClean="0">
                <a:effectLst/>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özel eğitim alanında yapılan çalışmaların başlangıcı çok eski dönemlere dayanmaktadır. Osmanlı Devleti döneminde </a:t>
            </a:r>
            <a:r>
              <a:rPr lang="tr-TR" dirty="0" smtClean="0">
                <a:latin typeface="Times New Roman" panose="02020603050405020304" pitchFamily="18" charset="0"/>
                <a:ea typeface="Times New Roman" panose="02020603050405020304" pitchFamily="18" charset="0"/>
              </a:rPr>
              <a:t>engellilerin </a:t>
            </a:r>
            <a:r>
              <a:rPr lang="tr-TR" dirty="0">
                <a:latin typeface="Times New Roman" panose="02020603050405020304" pitchFamily="18" charset="0"/>
                <a:ea typeface="Times New Roman" panose="02020603050405020304" pitchFamily="18" charset="0"/>
              </a:rPr>
              <a:t>yaşlılar evinde koruma altına alındığı, yetenek ve becerilerine uygun işlerde çalıştırıldıkları dikkati çekmektedir</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Bunun yanı sıra Osmanlı Devleti dönemindeki Enderun mektepleri dünyada üstün zekalı çocukların eğitiminin ilk sistemli seçim, eğitim ve istihdam örneği olarak görülmektedir </a:t>
            </a:r>
            <a:endParaRPr lang="tr-TR" dirty="0"/>
          </a:p>
        </p:txBody>
      </p:sp>
    </p:spTree>
    <p:extLst>
      <p:ext uri="{BB962C8B-B14F-4D97-AF65-F5344CB8AC3E}">
        <p14:creationId xmlns:p14="http://schemas.microsoft.com/office/powerpoint/2010/main" val="31656709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rPr>
              <a:t>Türkiye’de sistemli ilk özel eğitim hizmetleri, 1889’da İstanbul Sultanahmet’te </a:t>
            </a:r>
            <a:r>
              <a:rPr lang="tr-TR" dirty="0" err="1">
                <a:latin typeface="Times New Roman" panose="02020603050405020304" pitchFamily="18" charset="0"/>
                <a:ea typeface="Times New Roman" panose="02020603050405020304" pitchFamily="18" charset="0"/>
              </a:rPr>
              <a:t>Grati</a:t>
            </a:r>
            <a:r>
              <a:rPr lang="tr-TR" dirty="0">
                <a:latin typeface="Times New Roman" panose="02020603050405020304" pitchFamily="18" charset="0"/>
                <a:ea typeface="Times New Roman" panose="02020603050405020304" pitchFamily="18" charset="0"/>
              </a:rPr>
              <a:t> Efendi tarafından İstanbul Ticaret Mektebi’nin bir bölümünde sağırlar okulunun açılması ile başlamıştır. Bir yıl sonra bu okula görme engelliler için bir bölüm eklenmiştir. </a:t>
            </a:r>
            <a:endParaRPr lang="tr-TR" dirty="0"/>
          </a:p>
        </p:txBody>
      </p:sp>
    </p:spTree>
    <p:extLst>
      <p:ext uri="{BB962C8B-B14F-4D97-AF65-F5344CB8AC3E}">
        <p14:creationId xmlns:p14="http://schemas.microsoft.com/office/powerpoint/2010/main" val="3967900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rPr>
              <a:t>İzmir’de 1921 yılında Körler Okulu kurulmuş ve bunu 1923 yılında İzmir’de kurulan Sağırlar Okulu izlemiştir. Önceleri Sağlık ve Sosyal Yardım Bakanlığına bağlı olan bu okullar 1950 yılında Milli Eğitim Bakanlığı’na bağlanmıştır </a:t>
            </a:r>
            <a:endParaRPr lang="tr-TR" dirty="0"/>
          </a:p>
        </p:txBody>
      </p:sp>
    </p:spTree>
    <p:extLst>
      <p:ext uri="{BB962C8B-B14F-4D97-AF65-F5344CB8AC3E}">
        <p14:creationId xmlns:p14="http://schemas.microsoft.com/office/powerpoint/2010/main" val="1506133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rPr>
              <a:t>Engelli bireylerin eğitimleri ile ilgili yasal düzenlemelerin yapılması ise Anayasamızın 42., 50. ve 61. maddeleri ile hükme bağlanmıştır. 1957 yılında çıkarılan 6660 sayılı yasa ile güzel sanatlarda yetenekli çocukların devlet tarafından yetiştirilmeleri ve gerekli önlemlerin alınması hükme bağlanmıştır </a:t>
            </a:r>
            <a:endParaRPr lang="tr-TR" dirty="0"/>
          </a:p>
        </p:txBody>
      </p:sp>
    </p:spTree>
    <p:extLst>
      <p:ext uri="{BB962C8B-B14F-4D97-AF65-F5344CB8AC3E}">
        <p14:creationId xmlns:p14="http://schemas.microsoft.com/office/powerpoint/2010/main" val="3061604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rPr>
              <a:t>Engellilerin üretken hale getirilmesi ve özel eğitime ilişkin maddelere 1961 Anayasasında yer verilmiş ve İlköğretim Yasası’na özel eğitimle ilgili hükümler konularak ilk defa özel eğitim yönetmeliği çıkarılmıştır. </a:t>
            </a:r>
            <a:endParaRPr lang="tr-TR" dirty="0"/>
          </a:p>
        </p:txBody>
      </p:sp>
    </p:spTree>
    <p:extLst>
      <p:ext uri="{BB962C8B-B14F-4D97-AF65-F5344CB8AC3E}">
        <p14:creationId xmlns:p14="http://schemas.microsoft.com/office/powerpoint/2010/main" val="3624616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rPr>
              <a:t>Önceleri özel eğitim alanında yapılan çalışmalar Milli Eğitim Bakanlığı bünyesinde küçük bir birimde yürütülürken, 1980 yılında Özel Eğitim Genel Müdürlüğü kurulmuş, 1982 yılında Özel Eğitim Genel Müdürlüğü Daire Başkanlığı’na, 1983 yılında ise Özel Eğitim ve Rehberlik Dairesi Başkanlığına dönüştürülmüştür. </a:t>
            </a:r>
            <a:endParaRPr lang="tr-TR" dirty="0"/>
          </a:p>
        </p:txBody>
      </p:sp>
    </p:spTree>
    <p:extLst>
      <p:ext uri="{BB962C8B-B14F-4D97-AF65-F5344CB8AC3E}">
        <p14:creationId xmlns:p14="http://schemas.microsoft.com/office/powerpoint/2010/main" val="3202730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rPr>
              <a:t>Özel eğitim ve rehberlik alanında ihtiyaçların artması sonucu, hizmetin daha etkin ve yaygın olarak yürütülebilmesi için 1992 yılında Özel Eğitim Rehberlik ve Danışma Hizmetleri Genel Müdürlüğü kurulmuştur.</a:t>
            </a:r>
            <a:endParaRPr lang="tr-TR" dirty="0"/>
          </a:p>
        </p:txBody>
      </p:sp>
    </p:spTree>
    <p:extLst>
      <p:ext uri="{BB962C8B-B14F-4D97-AF65-F5344CB8AC3E}">
        <p14:creationId xmlns:p14="http://schemas.microsoft.com/office/powerpoint/2010/main" val="2794368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rPr>
              <a:t>6 Haziran 1997 ve 230 sayılı Resmi Gazete de yayınlanan 573 sayılı Özel Eğitim Hakkında Kanun Hükmündeki Kararname engelli çocuklara fırsat eşitliğini ve eşit katılımlarını sağlamada yeni bir anlayış getirmiştir. Bu anlayışa göre engelli çocukların tümüne eğitim hakkı verilmektedir </a:t>
            </a:r>
            <a:endParaRPr lang="tr-TR" dirty="0"/>
          </a:p>
        </p:txBody>
      </p:sp>
    </p:spTree>
    <p:extLst>
      <p:ext uri="{BB962C8B-B14F-4D97-AF65-F5344CB8AC3E}">
        <p14:creationId xmlns:p14="http://schemas.microsoft.com/office/powerpoint/2010/main" val="310207927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310</Words>
  <Application>Microsoft Office PowerPoint</Application>
  <PresentationFormat>Geniş ekran</PresentationFormat>
  <Paragraphs>12</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10</vt:i4>
      </vt:variant>
    </vt:vector>
  </HeadingPairs>
  <TitlesOfParts>
    <vt:vector size="17" baseType="lpstr">
      <vt:lpstr>Arial</vt:lpstr>
      <vt:lpstr>Calibri</vt:lpstr>
      <vt:lpstr>Calibri Light</vt:lpstr>
      <vt:lpstr>Franklin Gothic Book</vt:lpstr>
      <vt:lpstr>Franklin Gothic Medium</vt:lpstr>
      <vt:lpstr>Times New Roman</vt:lpstr>
      <vt:lpstr>Office Teması</vt:lpstr>
      <vt:lpstr>ÖZEL EĞİTİMDE YÖNETSEL DÜZENLEMELER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ÖZEL EĞİTİMDE YÖNETSEL DÜZENLEMELER</dc:title>
  <dc:creator>figen</dc:creator>
  <cp:lastModifiedBy>figen</cp:lastModifiedBy>
  <cp:revision>3</cp:revision>
  <dcterms:created xsi:type="dcterms:W3CDTF">2020-11-12T18:15:13Z</dcterms:created>
  <dcterms:modified xsi:type="dcterms:W3CDTF">2020-11-12T18:54:44Z</dcterms:modified>
</cp:coreProperties>
</file>