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08" y="13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6E53-2AFB-4A29-B760-3D8E1EE5226B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B6CF-E771-4B22-B467-A5FD289AB7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17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EF9BAF-ABAC-4707-9A87-445A5F9CFA80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35283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7BA307-17EF-4C25-BF3D-995DD7DA1FFE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91268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0AF855-6EFE-490F-A878-A17F80C1051C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0642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F18DE13-275B-429A-B009-A375257ACFF7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62448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90CE4D-D5FA-4BE5-9E5F-F7D30FB753C7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95593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17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13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85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34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2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96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65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21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82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479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349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5DBB54-C365-4FF6-8F3F-4E92AC41C43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C14F5D9-C6E0-4A00-BBFF-A3D127975491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952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351089" y="1773239"/>
            <a:ext cx="8142287" cy="2232025"/>
          </a:xfrm>
        </p:spPr>
        <p:txBody>
          <a:bodyPr rtlCol="0">
            <a:norm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altLang="en-US" sz="1800" b="1" dirty="0">
                <a:solidFill>
                  <a:srgbClr val="FF0000"/>
                </a:solidFill>
              </a:rPr>
              <a:t> </a:t>
            </a:r>
            <a:r>
              <a:rPr lang="en-US" altLang="en-US" sz="2200" dirty="0">
                <a:solidFill>
                  <a:srgbClr val="FF0000"/>
                </a:solidFill>
              </a:rPr>
              <a:t>CHELATE COMPLEXES</a:t>
            </a:r>
          </a:p>
          <a:p>
            <a:pPr marL="57150" indent="23813" algn="just">
              <a:lnSpc>
                <a:spcPct val="80000"/>
              </a:lnSpc>
              <a:buNone/>
              <a:defRPr/>
            </a:pPr>
            <a:r>
              <a:rPr lang="en-US" altLang="en-US" sz="2200" dirty="0">
                <a:solidFill>
                  <a:srgbClr val="003399"/>
                </a:solidFill>
              </a:rPr>
              <a:t>Among the complexes, the most important ones are the chelate</a:t>
            </a:r>
            <a:r>
              <a:rPr lang="tr-TR" altLang="en-US" sz="2200" dirty="0">
                <a:solidFill>
                  <a:srgbClr val="003399"/>
                </a:solidFill>
              </a:rPr>
              <a:t> </a:t>
            </a:r>
            <a:r>
              <a:rPr lang="en-US" altLang="en-US" sz="2200" dirty="0">
                <a:solidFill>
                  <a:srgbClr val="003399"/>
                </a:solidFill>
              </a:rPr>
              <a:t>complexes. They are complexes formed by the ligand being attached to the central atom from more than one place and ringed by the ring closure (Greek also means </a:t>
            </a:r>
            <a:r>
              <a:rPr lang="en-US" altLang="en-US" sz="2200" dirty="0" err="1">
                <a:solidFill>
                  <a:srgbClr val="003399"/>
                </a:solidFill>
              </a:rPr>
              <a:t>khele</a:t>
            </a:r>
            <a:r>
              <a:rPr lang="en-US" altLang="en-US" sz="2200" dirty="0">
                <a:solidFill>
                  <a:srgbClr val="003399"/>
                </a:solidFill>
              </a:rPr>
              <a:t> claw). The most important chelating agent is EDTA (Ethylene Diamine Tetra Acetic Acid): it is made of </a:t>
            </a:r>
            <a:r>
              <a:rPr lang="en-US" altLang="en-US" sz="2200" dirty="0" err="1">
                <a:solidFill>
                  <a:srgbClr val="003399"/>
                </a:solidFill>
              </a:rPr>
              <a:t>hexa</a:t>
            </a:r>
            <a:r>
              <a:rPr lang="en-US" altLang="en-US" sz="2200" dirty="0">
                <a:solidFill>
                  <a:srgbClr val="003399"/>
                </a:solidFill>
              </a:rPr>
              <a:t> dentate (6 teeth)</a:t>
            </a:r>
            <a:endParaRPr lang="en-US" altLang="en-US" sz="2200" dirty="0">
              <a:solidFill>
                <a:srgbClr val="003399"/>
              </a:solidFill>
              <a:cs typeface="Times New Roman" panose="02020603050405020304" pitchFamily="18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2041525" y="2632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675" y="4006851"/>
            <a:ext cx="4256088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2422525" y="3851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pic>
        <p:nvPicPr>
          <p:cNvPr id="2048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675" y="5053014"/>
            <a:ext cx="424815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1"/>
          <p:cNvSpPr>
            <a:spLocks noChangeArrowheads="1"/>
          </p:cNvSpPr>
          <p:nvPr/>
        </p:nvSpPr>
        <p:spPr bwMode="auto">
          <a:xfrm>
            <a:off x="4800601" y="5986464"/>
            <a:ext cx="2747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tr-TR">
                <a:solidFill>
                  <a:srgbClr val="FF33CC"/>
                </a:solidFill>
              </a:rPr>
              <a:t>HEXA DENTATE STRUCTURE</a:t>
            </a:r>
          </a:p>
        </p:txBody>
      </p:sp>
      <p:sp>
        <p:nvSpPr>
          <p:cNvPr id="14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2397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088" y="1855788"/>
            <a:ext cx="7772400" cy="4635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WATER-İNSOLUBLE CHELATES:</a:t>
            </a:r>
            <a:endParaRPr lang="en-US" altLang="en-US" sz="32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225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3" y="2620963"/>
            <a:ext cx="3429000" cy="1028700"/>
          </a:xfrm>
          <a:noFill/>
        </p:spPr>
      </p:pic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5672138" y="24209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pic>
        <p:nvPicPr>
          <p:cNvPr id="2253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675" y="2319338"/>
            <a:ext cx="1676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7569200" y="2311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pic>
        <p:nvPicPr>
          <p:cNvPr id="22535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5" y="4149725"/>
            <a:ext cx="2057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173413" y="3903663"/>
            <a:ext cx="2582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Dimethyl glyoxime</a:t>
            </a:r>
            <a:endParaRPr lang="en-US" altLang="en-US" sz="2400">
              <a:solidFill>
                <a:srgbClr val="33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104064" y="3879851"/>
            <a:ext cx="2757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8-Hydroxy quinoline</a:t>
            </a:r>
            <a:endParaRPr lang="en-US" altLang="en-US" sz="2400">
              <a:solidFill>
                <a:srgbClr val="33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7996238" y="38703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016501" y="5826125"/>
            <a:ext cx="245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-nitroso </a:t>
            </a: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-naftol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390349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9" grpId="0" build="p" autoUpdateAnimBg="0"/>
      <p:bldP spid="15370" grpId="0" build="p" autoUpdateAnimBg="0"/>
      <p:bldP spid="1537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8" y="1844675"/>
            <a:ext cx="6553200" cy="5603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en-US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  </a:t>
            </a:r>
            <a:r>
              <a:rPr lang="en-US" sz="3200" b="1" dirty="0">
                <a:solidFill>
                  <a:srgbClr val="FF0000"/>
                </a:solidFill>
              </a:rPr>
              <a:t>POLINUCLEAR CHELATS</a:t>
            </a:r>
            <a:endParaRPr lang="en-US" altLang="en-US" b="1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424113" y="2414588"/>
            <a:ext cx="7772400" cy="2057400"/>
          </a:xfrm>
        </p:spPr>
        <p:txBody>
          <a:bodyPr/>
          <a:lstStyle/>
          <a:p>
            <a:pPr algn="just">
              <a:buFont typeface="Calibri" panose="020F0502020204030204" pitchFamily="34" charset="0"/>
              <a:buNone/>
            </a:pPr>
            <a:r>
              <a:rPr lang="tr-TR" altLang="en-US">
                <a:solidFill>
                  <a:srgbClr val="00008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>
                <a:solidFill>
                  <a:srgbClr val="000080"/>
                </a:solidFill>
                <a:cs typeface="Times New Roman" panose="02020603050405020304" pitchFamily="18" charset="0"/>
              </a:rPr>
              <a:t>helate</a:t>
            </a:r>
            <a:r>
              <a:rPr lang="tr-TR" altLang="en-US">
                <a:solidFill>
                  <a:srgbClr val="00008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000080"/>
                </a:solidFill>
                <a:cs typeface="Times New Roman" panose="02020603050405020304" pitchFamily="18" charset="0"/>
              </a:rPr>
              <a:t>complexes are mostly mononuclear.</a:t>
            </a:r>
            <a:r>
              <a:rPr lang="tr-TR" altLang="en-US">
                <a:solidFill>
                  <a:srgbClr val="00008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000080"/>
                </a:solidFill>
                <a:cs typeface="Times New Roman" panose="02020603050405020304" pitchFamily="18" charset="0"/>
              </a:rPr>
              <a:t>Complexes with more than one center atom in their structure are called poly</a:t>
            </a:r>
            <a:r>
              <a:rPr lang="tr-TR" altLang="en-US">
                <a:solidFill>
                  <a:srgbClr val="00008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000080"/>
                </a:solidFill>
                <a:cs typeface="Times New Roman" panose="02020603050405020304" pitchFamily="18" charset="0"/>
              </a:rPr>
              <a:t>nuclear chelates.</a:t>
            </a:r>
            <a:endParaRPr lang="en-US" alt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736725" y="3546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en-US" sz="2400">
              <a:latin typeface="Times New Roman" panose="02020603050405020304" pitchFamily="18" charset="0"/>
            </a:endParaRP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0" y="4003675"/>
            <a:ext cx="5410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118416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38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279650" y="1978025"/>
            <a:ext cx="8159750" cy="4114800"/>
          </a:xfrm>
        </p:spPr>
        <p:txBody>
          <a:bodyPr/>
          <a:lstStyle/>
          <a:p>
            <a:r>
              <a:rPr lang="en-US" altLang="en-US" sz="2400">
                <a:solidFill>
                  <a:srgbClr val="3366FF"/>
                </a:solidFill>
                <a:latin typeface="Times New Roman" panose="02020603050405020304" pitchFamily="18" charset="0"/>
              </a:rPr>
              <a:t>EDTA MAKES A 1: 1 COMPLEX. EDTA'S DISODIUM SALT IS USED</a:t>
            </a:r>
            <a:r>
              <a:rPr lang="tr-TR" altLang="en-US" sz="2400">
                <a:solidFill>
                  <a:srgbClr val="3366FF"/>
                </a:solidFill>
                <a:latin typeface="Times New Roman" panose="02020603050405020304" pitchFamily="18" charset="0"/>
              </a:rPr>
              <a:t> IN CHEMICAL PROCEDURE</a:t>
            </a:r>
          </a:p>
          <a:p>
            <a:endParaRPr lang="en-US" altLang="en-US" sz="2400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3366FF"/>
                </a:solidFill>
                <a:latin typeface="Times New Roman" panose="02020603050405020304" pitchFamily="18" charset="0"/>
              </a:rPr>
              <a:t>TRADE NAMES: COMPLEKSON III; CALSOL; CHALATON, EDTA TETRA PROTIC ACID.</a:t>
            </a:r>
          </a:p>
          <a:p>
            <a:endParaRPr lang="tr-TR" altLang="en-US" sz="2400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endParaRPr lang="en-US" altLang="en-US" sz="2400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3366FF"/>
                </a:solidFill>
                <a:latin typeface="Times New Roman" panose="02020603050405020304" pitchFamily="18" charset="0"/>
              </a:rPr>
              <a:t>  NTA (NITRILOTRIACETIC ACID)</a:t>
            </a:r>
          </a:p>
          <a:p>
            <a:endParaRPr lang="en-US" altLang="en-US" sz="2400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245024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1773239"/>
            <a:ext cx="5256212" cy="6318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en-US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  </a:t>
            </a:r>
            <a:r>
              <a:rPr lang="en-US" sz="3200" b="1" dirty="0">
                <a:solidFill>
                  <a:srgbClr val="0033CC"/>
                </a:solidFill>
              </a:rPr>
              <a:t>Fraction of EDTA in the form Y 4-</a:t>
            </a:r>
            <a:endParaRPr lang="en-US" altLang="en-US" b="1" dirty="0" smtClean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ctangle 1026"/>
          <p:cNvSpPr txBox="1">
            <a:spLocks noChangeArrowheads="1"/>
          </p:cNvSpPr>
          <p:nvPr/>
        </p:nvSpPr>
        <p:spPr>
          <a:xfrm>
            <a:off x="2495550" y="69215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2381251" y="23077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381251" y="2492376"/>
          <a:ext cx="602456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4" imgW="3873500" imgH="520700" progId="Equation.3">
                  <p:embed/>
                </p:oleObj>
              </mc:Choice>
              <mc:Fallback>
                <p:oleObj r:id="rId4" imgW="3873500" imgH="520700" progId="Equation.3">
                  <p:embed/>
                  <p:pic>
                    <p:nvPicPr>
                      <p:cNvPr id="266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1" y="2492376"/>
                        <a:ext cx="602456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4281488"/>
            <a:ext cx="7154863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127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81300" y="6096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tr-TR" alt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Steps of Complex formation:</a:t>
            </a:r>
            <a:endParaRPr lang="en-US" altLang="en-US" sz="32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781300" y="1295400"/>
            <a:ext cx="7772400" cy="4800600"/>
          </a:xfrm>
        </p:spPr>
        <p:txBody>
          <a:bodyPr/>
          <a:lstStyle/>
          <a:p>
            <a:r>
              <a:rPr lang="tr-TR" altLang="en-US" sz="2400" dirty="0"/>
              <a:t>Cu</a:t>
            </a:r>
            <a:r>
              <a:rPr lang="tr-TR" altLang="en-US" sz="2400" baseline="30000" dirty="0"/>
              <a:t>+2</a:t>
            </a:r>
            <a:r>
              <a:rPr lang="tr-TR" altLang="en-US" sz="2400" dirty="0"/>
              <a:t> + NH</a:t>
            </a:r>
            <a:r>
              <a:rPr lang="tr-TR" altLang="en-US" sz="2400" baseline="-25000" dirty="0"/>
              <a:t>3 </a:t>
            </a:r>
            <a:r>
              <a:rPr lang="tr-TR" altLang="en-US" sz="2400" dirty="0">
                <a:sym typeface="Symbol" panose="05050102010706020507" pitchFamily="18" charset="2"/>
              </a:rPr>
              <a:t> </a:t>
            </a:r>
            <a:r>
              <a:rPr lang="tr-TR" altLang="en-US" sz="2400" dirty="0"/>
              <a:t>Cu(NH</a:t>
            </a:r>
            <a:r>
              <a:rPr lang="tr-TR" altLang="en-US" sz="2400" baseline="-25000" dirty="0"/>
              <a:t>3</a:t>
            </a:r>
            <a:r>
              <a:rPr lang="tr-TR" altLang="en-US" sz="2400" dirty="0"/>
              <a:t>)</a:t>
            </a:r>
            <a:r>
              <a:rPr lang="tr-TR" altLang="en-US" sz="2400" baseline="30000" dirty="0"/>
              <a:t>+2   </a:t>
            </a:r>
            <a:r>
              <a:rPr lang="tr-TR" altLang="en-US" sz="2400" dirty="0">
                <a:solidFill>
                  <a:srgbClr val="FF0066"/>
                </a:solidFill>
              </a:rPr>
              <a:t>(1)</a:t>
            </a:r>
          </a:p>
          <a:p>
            <a:pPr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tr-TR" altLang="en-US" sz="2400" dirty="0">
                <a:latin typeface="Times New Roman" panose="02020603050405020304" pitchFamily="18" charset="0"/>
              </a:rPr>
              <a:t>       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</a:t>
            </a:r>
            <a:r>
              <a:rPr lang="tr-TR" altLang="en-US" sz="2400" dirty="0">
                <a:latin typeface="Times New Roman" panose="02020603050405020304" pitchFamily="18" charset="0"/>
              </a:rPr>
              <a:t>+ 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 </a:t>
            </a:r>
            <a:r>
              <a:rPr lang="tr-TR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tr-TR" altLang="en-US" sz="2400" dirty="0">
                <a:latin typeface="Times New Roman" panose="02020603050405020304" pitchFamily="18" charset="0"/>
              </a:rPr>
              <a:t>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2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 </a:t>
            </a:r>
            <a:r>
              <a:rPr lang="tr-TR" altLang="en-US" sz="2400" dirty="0">
                <a:solidFill>
                  <a:srgbClr val="FF0066"/>
                </a:solidFill>
                <a:latin typeface="Times New Roman" panose="02020603050405020304" pitchFamily="18" charset="0"/>
              </a:rPr>
              <a:t>(2)</a:t>
            </a:r>
          </a:p>
          <a:p>
            <a:pPr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tr-TR" altLang="en-US" sz="2400" dirty="0">
                <a:latin typeface="Times New Roman" panose="02020603050405020304" pitchFamily="18" charset="0"/>
              </a:rPr>
              <a:t>       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2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</a:t>
            </a:r>
            <a:r>
              <a:rPr lang="tr-TR" altLang="en-US" sz="2400" dirty="0">
                <a:latin typeface="Times New Roman" panose="02020603050405020304" pitchFamily="18" charset="0"/>
              </a:rPr>
              <a:t>+ 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 </a:t>
            </a:r>
            <a:r>
              <a:rPr lang="tr-TR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tr-TR" altLang="en-US" sz="2400" dirty="0">
                <a:latin typeface="Times New Roman" panose="02020603050405020304" pitchFamily="18" charset="0"/>
              </a:rPr>
              <a:t>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 </a:t>
            </a:r>
            <a:r>
              <a:rPr lang="tr-TR" altLang="en-US" sz="2400" dirty="0">
                <a:solidFill>
                  <a:srgbClr val="FF0066"/>
                </a:solidFill>
                <a:latin typeface="Times New Roman" panose="02020603050405020304" pitchFamily="18" charset="0"/>
              </a:rPr>
              <a:t>(3)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en-US" dirty="0" smtClean="0"/>
              <a:t>     </a:t>
            </a:r>
            <a:r>
              <a:rPr lang="tr-TR" altLang="en-US" sz="2400" dirty="0">
                <a:latin typeface="Times New Roman" panose="02020603050405020304" pitchFamily="18" charset="0"/>
              </a:rPr>
              <a:t>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</a:t>
            </a:r>
            <a:r>
              <a:rPr lang="tr-TR" altLang="en-US" sz="2400" dirty="0">
                <a:latin typeface="Times New Roman" panose="02020603050405020304" pitchFamily="18" charset="0"/>
              </a:rPr>
              <a:t>+ 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 </a:t>
            </a:r>
            <a:r>
              <a:rPr lang="tr-TR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tr-TR" altLang="en-US" sz="2400" dirty="0">
                <a:latin typeface="Times New Roman" panose="02020603050405020304" pitchFamily="18" charset="0"/>
              </a:rPr>
              <a:t>Cu(NH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3</a:t>
            </a:r>
            <a:r>
              <a:rPr lang="tr-TR" altLang="en-US" sz="2400" dirty="0">
                <a:latin typeface="Times New Roman" panose="02020603050405020304" pitchFamily="18" charset="0"/>
              </a:rPr>
              <a:t>)</a:t>
            </a:r>
            <a:r>
              <a:rPr lang="tr-TR" altLang="en-US" sz="2400" baseline="-25000" dirty="0">
                <a:latin typeface="Times New Roman" panose="02020603050405020304" pitchFamily="18" charset="0"/>
              </a:rPr>
              <a:t>4</a:t>
            </a:r>
            <a:r>
              <a:rPr lang="tr-TR" altLang="en-US" sz="2400" baseline="30000" dirty="0">
                <a:latin typeface="Times New Roman" panose="02020603050405020304" pitchFamily="18" charset="0"/>
              </a:rPr>
              <a:t>+2  </a:t>
            </a:r>
            <a:r>
              <a:rPr lang="tr-TR" altLang="en-US" sz="2400" dirty="0">
                <a:solidFill>
                  <a:srgbClr val="FF0066"/>
                </a:solidFill>
                <a:latin typeface="Times New Roman" panose="02020603050405020304" pitchFamily="18" charset="0"/>
              </a:rPr>
              <a:t>(4)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en-US" sz="2400" dirty="0">
                <a:latin typeface="Times New Roman" panose="02020603050405020304" pitchFamily="18" charset="0"/>
              </a:rPr>
              <a:t>    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01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 autoUpdateAnimBg="0"/>
      <p:bldP spid="604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2927351" y="1801813"/>
            <a:ext cx="5584825" cy="474662"/>
          </a:xfrm>
        </p:spPr>
        <p:txBody>
          <a:bodyPr>
            <a:normAutofit/>
          </a:bodyPr>
          <a:lstStyle/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altLang="en-US" smtClean="0">
                <a:solidFill>
                  <a:srgbClr val="FF0000"/>
                </a:solidFill>
              </a:rPr>
              <a:t>Formation constant for the EDTA reaction :</a:t>
            </a:r>
          </a:p>
        </p:txBody>
      </p:sp>
      <p:graphicFrame>
        <p:nvGraphicFramePr>
          <p:cNvPr id="29699" name="Object 5"/>
          <p:cNvGraphicFramePr>
            <a:graphicFrameLocks noChangeAspect="1"/>
          </p:cNvGraphicFramePr>
          <p:nvPr/>
        </p:nvGraphicFramePr>
        <p:xfrm>
          <a:off x="5791200" y="46529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296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5296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7"/>
          <p:cNvGraphicFramePr>
            <a:graphicFrameLocks noChangeAspect="1"/>
          </p:cNvGraphicFramePr>
          <p:nvPr/>
        </p:nvGraphicFramePr>
        <p:xfrm>
          <a:off x="5791200" y="46529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2970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5296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167063" y="3435350"/>
            <a:ext cx="2620962" cy="5222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tr-T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K</a:t>
            </a:r>
            <a:r>
              <a:rPr lang="tr-T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702" name="Object 14"/>
          <p:cNvGraphicFramePr>
            <a:graphicFrameLocks noChangeAspect="1"/>
          </p:cNvGraphicFramePr>
          <p:nvPr/>
        </p:nvGraphicFramePr>
        <p:xfrm>
          <a:off x="5748338" y="3192464"/>
          <a:ext cx="22606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244600" imgH="469900" progId="Equation.3">
                  <p:embed/>
                </p:oleObj>
              </mc:Choice>
              <mc:Fallback>
                <p:oleObj name="Equation" r:id="rId7" imgW="1244600" imgH="469900" progId="Equation.3">
                  <p:embed/>
                  <p:pic>
                    <p:nvPicPr>
                      <p:cNvPr id="2970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338" y="3192464"/>
                        <a:ext cx="22606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15"/>
          <p:cNvGraphicFramePr>
            <a:graphicFrameLocks noChangeAspect="1"/>
          </p:cNvGraphicFramePr>
          <p:nvPr/>
        </p:nvGraphicFramePr>
        <p:xfrm>
          <a:off x="5791200" y="46529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14151" imgH="215619" progId="Equation.3">
                  <p:embed/>
                </p:oleObj>
              </mc:Choice>
              <mc:Fallback>
                <p:oleObj name="Equation" r:id="rId9" imgW="114151" imgH="215619" progId="Equation.3">
                  <p:embed/>
                  <p:pic>
                    <p:nvPicPr>
                      <p:cNvPr id="2970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5296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17"/>
          <p:cNvGraphicFramePr>
            <a:graphicFrameLocks noChangeAspect="1"/>
          </p:cNvGraphicFramePr>
          <p:nvPr/>
        </p:nvGraphicFramePr>
        <p:xfrm>
          <a:off x="5719763" y="2276475"/>
          <a:ext cx="1905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0" imgW="863225" imgH="444307" progId="Equation.3">
                  <p:embed/>
                </p:oleObj>
              </mc:Choice>
              <mc:Fallback>
                <p:oleObj name="Equation" r:id="rId10" imgW="863225" imgH="444307" progId="Equation.3">
                  <p:embed/>
                  <p:pic>
                    <p:nvPicPr>
                      <p:cNvPr id="2970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2276475"/>
                        <a:ext cx="1905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Rectangle 18"/>
          <p:cNvSpPr>
            <a:spLocks noChangeArrowheads="1"/>
          </p:cNvSpPr>
          <p:nvPr/>
        </p:nvSpPr>
        <p:spPr bwMode="auto">
          <a:xfrm>
            <a:off x="3221038" y="4464050"/>
            <a:ext cx="2532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K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 formation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706" name="Object 19"/>
          <p:cNvGraphicFramePr>
            <a:graphicFrameLocks noChangeAspect="1"/>
          </p:cNvGraphicFramePr>
          <p:nvPr/>
        </p:nvGraphicFramePr>
        <p:xfrm>
          <a:off x="5924550" y="4343401"/>
          <a:ext cx="20843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2" imgW="1282700" imgH="482600" progId="Equation.3">
                  <p:embed/>
                </p:oleObj>
              </mc:Choice>
              <mc:Fallback>
                <p:oleObj name="Equation" r:id="rId12" imgW="1282700" imgH="482600" progId="Equation.3">
                  <p:embed/>
                  <p:pic>
                    <p:nvPicPr>
                      <p:cNvPr id="2970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4343401"/>
                        <a:ext cx="20843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Rectangle 20"/>
          <p:cNvSpPr>
            <a:spLocks noChangeArrowheads="1"/>
          </p:cNvSpPr>
          <p:nvPr/>
        </p:nvSpPr>
        <p:spPr bwMode="auto">
          <a:xfrm>
            <a:off x="3184526" y="5372101"/>
            <a:ext cx="2530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K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 formation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708" name="Object 21"/>
          <p:cNvGraphicFramePr>
            <a:graphicFrameLocks noChangeAspect="1"/>
          </p:cNvGraphicFramePr>
          <p:nvPr/>
        </p:nvGraphicFramePr>
        <p:xfrm>
          <a:off x="6096000" y="5192714"/>
          <a:ext cx="258445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4" imgW="1282700" imgH="482600" progId="Equation.3">
                  <p:embed/>
                </p:oleObj>
              </mc:Choice>
              <mc:Fallback>
                <p:oleObj name="Equation" r:id="rId14" imgW="1282700" imgH="482600" progId="Equation.3">
                  <p:embed/>
                  <p:pic>
                    <p:nvPicPr>
                      <p:cNvPr id="2970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92714"/>
                        <a:ext cx="2584450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Rectangle 1"/>
          <p:cNvSpPr>
            <a:spLocks noChangeArrowheads="1"/>
          </p:cNvSpPr>
          <p:nvPr/>
        </p:nvSpPr>
        <p:spPr bwMode="auto">
          <a:xfrm>
            <a:off x="3195638" y="2468564"/>
            <a:ext cx="26209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= K</a:t>
            </a:r>
            <a:r>
              <a:rPr lang="tr-TR" altLang="en-US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 formation</a:t>
            </a:r>
            <a:r>
              <a:rPr lang="tr-TR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</p:txBody>
      </p:sp>
      <p:sp>
        <p:nvSpPr>
          <p:cNvPr id="15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288478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424114" y="1844675"/>
            <a:ext cx="7750175" cy="5791200"/>
          </a:xfrm>
        </p:spPr>
        <p:txBody>
          <a:bodyPr/>
          <a:lstStyle/>
          <a:p>
            <a:pPr>
              <a:buFont typeface="Calibri" panose="020F0502020204030204" pitchFamily="34" charset="0"/>
              <a:buNone/>
            </a:pPr>
            <a:r>
              <a:rPr lang="tr-TR" altLang="en-US" sz="2400"/>
              <a:t> </a:t>
            </a:r>
            <a:r>
              <a:rPr lang="en-US" altLang="en-US" sz="2400">
                <a:solidFill>
                  <a:srgbClr val="0033CC"/>
                </a:solidFill>
              </a:rPr>
              <a:t>Ionization of complexes is denoted by K</a:t>
            </a:r>
            <a:r>
              <a:rPr lang="tr-TR" altLang="en-US" sz="2400" baseline="-25000">
                <a:solidFill>
                  <a:srgbClr val="0033CC"/>
                </a:solidFill>
              </a:rPr>
              <a:t>ion</a:t>
            </a:r>
            <a:r>
              <a:rPr lang="en-US" altLang="en-US" sz="2400">
                <a:solidFill>
                  <a:srgbClr val="0033CC"/>
                </a:solidFill>
              </a:rPr>
              <a:t> or Q</a:t>
            </a:r>
            <a:r>
              <a:rPr lang="tr-TR" altLang="en-US" sz="2400" baseline="-25000">
                <a:solidFill>
                  <a:srgbClr val="0033CC"/>
                </a:solidFill>
              </a:rPr>
              <a:t>d</a:t>
            </a:r>
            <a:r>
              <a:rPr lang="en-US" altLang="en-US" sz="2400">
                <a:solidFill>
                  <a:srgbClr val="0033CC"/>
                </a:solidFill>
              </a:rPr>
              <a:t>.</a:t>
            </a:r>
            <a:r>
              <a:rPr lang="tr-TR" altLang="en-US" sz="2400">
                <a:solidFill>
                  <a:srgbClr val="0033CC"/>
                </a:solidFill>
              </a:rPr>
              <a:t> Ag(NH</a:t>
            </a:r>
            <a:r>
              <a:rPr lang="tr-TR" altLang="en-US" sz="2400" baseline="-25000">
                <a:solidFill>
                  <a:srgbClr val="0033CC"/>
                </a:solidFill>
              </a:rPr>
              <a:t>3</a:t>
            </a:r>
            <a:r>
              <a:rPr lang="tr-TR" altLang="en-US" sz="2400">
                <a:solidFill>
                  <a:srgbClr val="0033CC"/>
                </a:solidFill>
              </a:rPr>
              <a:t>)</a:t>
            </a:r>
            <a:r>
              <a:rPr lang="tr-TR" altLang="en-US" sz="2400" baseline="-25000">
                <a:solidFill>
                  <a:srgbClr val="0033CC"/>
                </a:solidFill>
              </a:rPr>
              <a:t>2</a:t>
            </a:r>
            <a:r>
              <a:rPr lang="tr-TR" altLang="en-US" sz="2400" baseline="30000">
                <a:solidFill>
                  <a:srgbClr val="0033CC"/>
                </a:solidFill>
              </a:rPr>
              <a:t>+</a:t>
            </a:r>
            <a:r>
              <a:rPr lang="tr-TR" altLang="en-US" sz="2400">
                <a:solidFill>
                  <a:srgbClr val="0033CC"/>
                </a:solidFill>
              </a:rPr>
              <a:t> :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0033CC"/>
                </a:solidFill>
              </a:rPr>
              <a:t>Ag(NH</a:t>
            </a:r>
            <a:r>
              <a:rPr lang="tr-TR" altLang="en-US" sz="2400" baseline="-25000">
                <a:solidFill>
                  <a:srgbClr val="0033CC"/>
                </a:solidFill>
              </a:rPr>
              <a:t>3</a:t>
            </a:r>
            <a:r>
              <a:rPr lang="tr-TR" altLang="en-US" sz="2400">
                <a:solidFill>
                  <a:srgbClr val="0033CC"/>
                </a:solidFill>
              </a:rPr>
              <a:t>)</a:t>
            </a:r>
            <a:r>
              <a:rPr lang="tr-TR" altLang="en-US" sz="2400" baseline="-25000">
                <a:solidFill>
                  <a:srgbClr val="0033CC"/>
                </a:solidFill>
              </a:rPr>
              <a:t>2</a:t>
            </a:r>
            <a:r>
              <a:rPr lang="tr-TR" altLang="en-US" sz="2400" baseline="30000">
                <a:solidFill>
                  <a:srgbClr val="0033CC"/>
                </a:solidFill>
              </a:rPr>
              <a:t>+ </a:t>
            </a:r>
            <a:r>
              <a:rPr lang="tr-TR" altLang="en-US" sz="2400">
                <a:solidFill>
                  <a:srgbClr val="0033CC"/>
                </a:solidFill>
                <a:sym typeface="Symbol" panose="05050102010706020507" pitchFamily="18" charset="2"/>
              </a:rPr>
              <a:t> Ag</a:t>
            </a:r>
            <a:r>
              <a:rPr lang="tr-TR" altLang="en-US" sz="2400" baseline="30000">
                <a:solidFill>
                  <a:srgbClr val="0033CC"/>
                </a:solidFill>
                <a:sym typeface="Symbol" panose="05050102010706020507" pitchFamily="18" charset="2"/>
              </a:rPr>
              <a:t>+</a:t>
            </a:r>
            <a:r>
              <a:rPr lang="tr-TR" altLang="en-US" sz="2400">
                <a:solidFill>
                  <a:srgbClr val="0033CC"/>
                </a:solidFill>
                <a:sym typeface="Symbol" panose="05050102010706020507" pitchFamily="18" charset="2"/>
              </a:rPr>
              <a:t> + 2NH</a:t>
            </a:r>
            <a:r>
              <a:rPr lang="tr-TR" altLang="en-US" sz="2400" baseline="-25000">
                <a:solidFill>
                  <a:srgbClr val="0033CC"/>
                </a:solidFill>
                <a:sym typeface="Symbol" panose="05050102010706020507" pitchFamily="18" charset="2"/>
              </a:rPr>
              <a:t>3</a:t>
            </a:r>
            <a:endParaRPr lang="tr-TR" altLang="en-US" sz="2400">
              <a:solidFill>
                <a:srgbClr val="0033CC"/>
              </a:solidFill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en-US" sz="2400">
                <a:solidFill>
                  <a:srgbClr val="0033CC"/>
                </a:solidFill>
              </a:rPr>
              <a:t>K</a:t>
            </a:r>
            <a:r>
              <a:rPr lang="tr-TR" altLang="en-US" sz="2400" baseline="-25000">
                <a:solidFill>
                  <a:srgbClr val="0033CC"/>
                </a:solidFill>
              </a:rPr>
              <a:t>ion = </a:t>
            </a:r>
            <a:r>
              <a:rPr lang="tr-TR" altLang="en-US" sz="2400">
                <a:solidFill>
                  <a:srgbClr val="0033CC"/>
                </a:solidFill>
              </a:rPr>
              <a:t>Q</a:t>
            </a:r>
            <a:r>
              <a:rPr lang="tr-TR" altLang="en-US" sz="2400" baseline="-25000">
                <a:solidFill>
                  <a:srgbClr val="0033CC"/>
                </a:solidFill>
              </a:rPr>
              <a:t>d= </a:t>
            </a:r>
            <a:endParaRPr lang="tr-TR" altLang="en-US" sz="2400">
              <a:solidFill>
                <a:srgbClr val="0033CC"/>
              </a:solidFill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baseline="-25000" smtClean="0">
              <a:solidFill>
                <a:srgbClr val="0033CC"/>
              </a:solidFill>
            </a:endParaRPr>
          </a:p>
        </p:txBody>
      </p:sp>
      <p:graphicFrame>
        <p:nvGraphicFramePr>
          <p:cNvPr id="31747" name="Object 5"/>
          <p:cNvGraphicFramePr>
            <a:graphicFrameLocks noChangeAspect="1"/>
          </p:cNvGraphicFramePr>
          <p:nvPr/>
        </p:nvGraphicFramePr>
        <p:xfrm>
          <a:off x="4656138" y="3489325"/>
          <a:ext cx="24384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863225" imgH="482391" progId="Equation.3">
                  <p:embed/>
                </p:oleObj>
              </mc:Choice>
              <mc:Fallback>
                <p:oleObj name="Equation" r:id="rId4" imgW="863225" imgH="482391" progId="Equation.3">
                  <p:embed/>
                  <p:pic>
                    <p:nvPicPr>
                      <p:cNvPr id="3174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3489325"/>
                        <a:ext cx="2438400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2424114" y="4829175"/>
            <a:ext cx="792003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0033CC"/>
                </a:solidFill>
                <a:latin typeface="Times New Roman" panose="02020603050405020304" pitchFamily="18" charset="0"/>
              </a:rPr>
              <a:t>In the chemical calculations in complex equilibria, both decomposition and formation </a:t>
            </a:r>
            <a:r>
              <a:rPr lang="tr-TR" altLang="en-US" sz="3200">
                <a:solidFill>
                  <a:srgbClr val="0033CC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3200">
                <a:solidFill>
                  <a:srgbClr val="0033CC"/>
                </a:solidFill>
                <a:latin typeface="Times New Roman" panose="02020603050405020304" pitchFamily="18" charset="0"/>
              </a:rPr>
              <a:t>onstants can be used</a:t>
            </a:r>
            <a:r>
              <a:rPr lang="tr-TR" altLang="en-US" sz="3200">
                <a:solidFill>
                  <a:srgbClr val="0033CC"/>
                </a:solidFill>
                <a:latin typeface="Times New Roman" panose="02020603050405020304" pitchFamily="18" charset="0"/>
              </a:rPr>
              <a:t>.</a:t>
            </a:r>
            <a:endParaRPr lang="en-US" altLang="en-US" sz="320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188799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495550" y="1916114"/>
            <a:ext cx="7488238" cy="4268787"/>
          </a:xfrm>
        </p:spPr>
        <p:txBody>
          <a:bodyPr>
            <a:normAutofit/>
          </a:bodyPr>
          <a:lstStyle/>
          <a:p>
            <a:pPr>
              <a:buFont typeface="Calibri" panose="020F0502020204030204" pitchFamily="34" charset="0"/>
              <a:buNone/>
            </a:pPr>
            <a:r>
              <a:rPr lang="en-US" altLang="en-US" sz="2400"/>
              <a:t>EDTA can be showed in the form of  H4Y. Their </a:t>
            </a:r>
            <a:r>
              <a:rPr lang="tr-TR" altLang="en-US" sz="2400"/>
              <a:t>ionization </a:t>
            </a:r>
            <a:r>
              <a:rPr lang="en-US" altLang="en-US" sz="2400"/>
              <a:t>constants can be expressed in the following format:</a:t>
            </a:r>
            <a:endParaRPr lang="tr-TR" altLang="en-US" sz="2400"/>
          </a:p>
          <a:p>
            <a:pPr>
              <a:buFont typeface="Wingdings" panose="05000000000000000000" pitchFamily="2" charset="2"/>
              <a:buNone/>
            </a:pPr>
            <a:r>
              <a:rPr lang="tr-TR" altLang="en-US" smtClean="0"/>
              <a:t>    H</a:t>
            </a:r>
            <a:r>
              <a:rPr lang="tr-TR" altLang="en-US" baseline="-25000" smtClean="0"/>
              <a:t>4</a:t>
            </a:r>
            <a:r>
              <a:rPr lang="tr-TR" altLang="en-US" smtClean="0"/>
              <a:t>Y   </a:t>
            </a:r>
            <a:r>
              <a:rPr lang="tr-TR" altLang="en-US" smtClean="0">
                <a:sym typeface="Symbol" panose="05050102010706020507" pitchFamily="18" charset="2"/>
              </a:rPr>
              <a:t> H</a:t>
            </a:r>
            <a:r>
              <a:rPr lang="tr-TR" altLang="en-US" baseline="-25000" smtClean="0">
                <a:sym typeface="Symbol" panose="05050102010706020507" pitchFamily="18" charset="2"/>
              </a:rPr>
              <a:t>3</a:t>
            </a:r>
            <a:r>
              <a:rPr lang="tr-TR" altLang="en-US" smtClean="0">
                <a:sym typeface="Symbol" panose="05050102010706020507" pitchFamily="18" charset="2"/>
              </a:rPr>
              <a:t>Y</a:t>
            </a:r>
            <a:r>
              <a:rPr lang="tr-TR" altLang="en-US" baseline="30000" smtClean="0">
                <a:sym typeface="Symbol" panose="05050102010706020507" pitchFamily="18" charset="2"/>
              </a:rPr>
              <a:t>- </a:t>
            </a:r>
            <a:r>
              <a:rPr lang="tr-TR" altLang="en-US" smtClean="0">
                <a:sym typeface="Symbol" panose="05050102010706020507" pitchFamily="18" charset="2"/>
              </a:rPr>
              <a:t> + H</a:t>
            </a:r>
            <a:r>
              <a:rPr lang="tr-TR" altLang="en-US" baseline="30000" smtClean="0">
                <a:sym typeface="Symbol" panose="05050102010706020507" pitchFamily="18" charset="2"/>
              </a:rPr>
              <a:t>+                </a:t>
            </a:r>
            <a:r>
              <a:rPr lang="tr-TR" altLang="en-US" baseline="-25000" smtClean="0"/>
              <a:t> </a:t>
            </a:r>
            <a:r>
              <a:rPr lang="tr-TR" altLang="en-US" smtClean="0"/>
              <a:t>Q</a:t>
            </a:r>
            <a:r>
              <a:rPr lang="tr-TR" altLang="en-US" baseline="-25000" smtClean="0"/>
              <a:t>d1= </a:t>
            </a:r>
            <a:endParaRPr lang="tr-TR" altLang="en-US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en-US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en-US" smtClean="0">
                <a:sym typeface="Symbol" panose="05050102010706020507" pitchFamily="18" charset="2"/>
              </a:rPr>
              <a:t>    H</a:t>
            </a:r>
            <a:r>
              <a:rPr lang="tr-TR" altLang="en-US" baseline="-25000" smtClean="0">
                <a:sym typeface="Symbol" panose="05050102010706020507" pitchFamily="18" charset="2"/>
              </a:rPr>
              <a:t>3</a:t>
            </a:r>
            <a:r>
              <a:rPr lang="tr-TR" altLang="en-US" smtClean="0">
                <a:sym typeface="Symbol" panose="05050102010706020507" pitchFamily="18" charset="2"/>
              </a:rPr>
              <a:t>Y</a:t>
            </a:r>
            <a:r>
              <a:rPr lang="tr-TR" altLang="en-US" baseline="30000" smtClean="0">
                <a:sym typeface="Symbol" panose="05050102010706020507" pitchFamily="18" charset="2"/>
              </a:rPr>
              <a:t>-</a:t>
            </a:r>
            <a:r>
              <a:rPr lang="tr-TR" altLang="en-US" smtClean="0"/>
              <a:t>  </a:t>
            </a:r>
            <a:r>
              <a:rPr lang="tr-TR" altLang="en-US" smtClean="0">
                <a:sym typeface="Symbol" panose="05050102010706020507" pitchFamily="18" charset="2"/>
              </a:rPr>
              <a:t> H</a:t>
            </a:r>
            <a:r>
              <a:rPr lang="tr-TR" altLang="en-US" baseline="-25000" smtClean="0">
                <a:sym typeface="Symbol" panose="05050102010706020507" pitchFamily="18" charset="2"/>
              </a:rPr>
              <a:t>2</a:t>
            </a:r>
            <a:r>
              <a:rPr lang="tr-TR" altLang="en-US" smtClean="0">
                <a:sym typeface="Symbol" panose="05050102010706020507" pitchFamily="18" charset="2"/>
              </a:rPr>
              <a:t>Y</a:t>
            </a:r>
            <a:r>
              <a:rPr lang="tr-TR" altLang="en-US" baseline="30000" smtClean="0">
                <a:sym typeface="Symbol" panose="05050102010706020507" pitchFamily="18" charset="2"/>
              </a:rPr>
              <a:t>= </a:t>
            </a:r>
            <a:r>
              <a:rPr lang="tr-TR" altLang="en-US" smtClean="0">
                <a:sym typeface="Symbol" panose="05050102010706020507" pitchFamily="18" charset="2"/>
              </a:rPr>
              <a:t> + H</a:t>
            </a:r>
            <a:r>
              <a:rPr lang="tr-TR" altLang="en-US" baseline="30000" smtClean="0">
                <a:sym typeface="Symbol" panose="05050102010706020507" pitchFamily="18" charset="2"/>
              </a:rPr>
              <a:t>+                </a:t>
            </a:r>
            <a:r>
              <a:rPr lang="tr-TR" altLang="en-US" smtClean="0"/>
              <a:t>Q</a:t>
            </a:r>
            <a:r>
              <a:rPr lang="tr-TR" altLang="en-US" baseline="-25000" smtClean="0"/>
              <a:t>d2= </a:t>
            </a:r>
            <a:endParaRPr lang="tr-TR" altLang="en-US" baseline="3000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en-US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en-US" smtClean="0">
                <a:sym typeface="Symbol" panose="05050102010706020507" pitchFamily="18" charset="2"/>
              </a:rPr>
              <a:t>     H</a:t>
            </a:r>
            <a:r>
              <a:rPr lang="tr-TR" altLang="en-US" baseline="-25000" smtClean="0">
                <a:sym typeface="Symbol" panose="05050102010706020507" pitchFamily="18" charset="2"/>
              </a:rPr>
              <a:t>2</a:t>
            </a:r>
            <a:r>
              <a:rPr lang="tr-TR" altLang="en-US" smtClean="0">
                <a:sym typeface="Symbol" panose="05050102010706020507" pitchFamily="18" charset="2"/>
              </a:rPr>
              <a:t>Y</a:t>
            </a:r>
            <a:r>
              <a:rPr lang="tr-TR" altLang="en-US" baseline="30000" smtClean="0">
                <a:sym typeface="Symbol" panose="05050102010706020507" pitchFamily="18" charset="2"/>
              </a:rPr>
              <a:t>=</a:t>
            </a:r>
            <a:r>
              <a:rPr lang="tr-TR" altLang="en-US" smtClean="0"/>
              <a:t> </a:t>
            </a:r>
            <a:r>
              <a:rPr lang="tr-TR" altLang="en-US" smtClean="0">
                <a:sym typeface="Symbol" panose="05050102010706020507" pitchFamily="18" charset="2"/>
              </a:rPr>
              <a:t>  HY</a:t>
            </a:r>
            <a:r>
              <a:rPr lang="tr-TR" altLang="en-US" baseline="30000" smtClean="0">
                <a:sym typeface="Symbol" panose="05050102010706020507" pitchFamily="18" charset="2"/>
              </a:rPr>
              <a:t>-3 </a:t>
            </a:r>
            <a:r>
              <a:rPr lang="tr-TR" altLang="en-US" smtClean="0">
                <a:sym typeface="Symbol" panose="05050102010706020507" pitchFamily="18" charset="2"/>
              </a:rPr>
              <a:t> + H</a:t>
            </a:r>
            <a:r>
              <a:rPr lang="tr-TR" altLang="en-US" baseline="30000" smtClean="0">
                <a:sym typeface="Symbol" panose="05050102010706020507" pitchFamily="18" charset="2"/>
              </a:rPr>
              <a:t>+                </a:t>
            </a:r>
            <a:r>
              <a:rPr lang="tr-TR" altLang="en-US" smtClean="0"/>
              <a:t>Q</a:t>
            </a:r>
            <a:r>
              <a:rPr lang="tr-TR" altLang="en-US" baseline="-25000" smtClean="0"/>
              <a:t>d3= </a:t>
            </a:r>
            <a:endParaRPr lang="tr-TR" altLang="en-US" baseline="3000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en-US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en-US" smtClean="0">
                <a:sym typeface="Symbol" panose="05050102010706020507" pitchFamily="18" charset="2"/>
              </a:rPr>
              <a:t>     HY</a:t>
            </a:r>
            <a:r>
              <a:rPr lang="tr-TR" altLang="en-US" baseline="30000" smtClean="0">
                <a:sym typeface="Symbol" panose="05050102010706020507" pitchFamily="18" charset="2"/>
              </a:rPr>
              <a:t>-3</a:t>
            </a:r>
            <a:r>
              <a:rPr lang="tr-TR" altLang="en-US" smtClean="0"/>
              <a:t>  </a:t>
            </a:r>
            <a:r>
              <a:rPr lang="tr-TR" altLang="en-US" smtClean="0">
                <a:sym typeface="Symbol" panose="05050102010706020507" pitchFamily="18" charset="2"/>
              </a:rPr>
              <a:t>  Y</a:t>
            </a:r>
            <a:r>
              <a:rPr lang="tr-TR" altLang="en-US" baseline="30000" smtClean="0">
                <a:sym typeface="Symbol" panose="05050102010706020507" pitchFamily="18" charset="2"/>
              </a:rPr>
              <a:t>-4 </a:t>
            </a:r>
            <a:r>
              <a:rPr lang="tr-TR" altLang="en-US" smtClean="0">
                <a:sym typeface="Symbol" panose="05050102010706020507" pitchFamily="18" charset="2"/>
              </a:rPr>
              <a:t>   +  H</a:t>
            </a:r>
            <a:r>
              <a:rPr lang="tr-TR" altLang="en-US" baseline="30000" smtClean="0">
                <a:sym typeface="Symbol" panose="05050102010706020507" pitchFamily="18" charset="2"/>
              </a:rPr>
              <a:t>+                </a:t>
            </a:r>
            <a:r>
              <a:rPr lang="tr-TR" altLang="en-US" smtClean="0"/>
              <a:t>Q</a:t>
            </a:r>
            <a:r>
              <a:rPr lang="tr-TR" altLang="en-US" baseline="-25000" smtClean="0"/>
              <a:t>d4= </a:t>
            </a:r>
            <a:endParaRPr lang="tr-TR" altLang="en-US" baseline="3000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en-US" baseline="3000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baseline="30000" smtClean="0"/>
          </a:p>
        </p:txBody>
      </p:sp>
      <p:graphicFrame>
        <p:nvGraphicFramePr>
          <p:cNvPr id="33795" name="Object 4"/>
          <p:cNvGraphicFramePr>
            <a:graphicFrameLocks noChangeAspect="1"/>
          </p:cNvGraphicFramePr>
          <p:nvPr/>
        </p:nvGraphicFramePr>
        <p:xfrm>
          <a:off x="5738813" y="2636838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748975" imgH="482391" progId="Equation.3">
                  <p:embed/>
                </p:oleObj>
              </mc:Choice>
              <mc:Fallback>
                <p:oleObj name="Equation" r:id="rId3" imgW="748975" imgH="482391" progId="Equation.3">
                  <p:embed/>
                  <p:pic>
                    <p:nvPicPr>
                      <p:cNvPr id="3379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2636838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5"/>
          <p:cNvGraphicFramePr>
            <a:graphicFrameLocks noChangeAspect="1"/>
          </p:cNvGraphicFramePr>
          <p:nvPr/>
        </p:nvGraphicFramePr>
        <p:xfrm>
          <a:off x="5738813" y="3513138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799753" imgH="482391" progId="Equation.3">
                  <p:embed/>
                </p:oleObj>
              </mc:Choice>
              <mc:Fallback>
                <p:oleObj name="Equation" r:id="rId5" imgW="799753" imgH="482391" progId="Equation.3">
                  <p:embed/>
                  <p:pic>
                    <p:nvPicPr>
                      <p:cNvPr id="337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3513138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6"/>
          <p:cNvGraphicFramePr>
            <a:graphicFrameLocks noChangeAspect="1"/>
          </p:cNvGraphicFramePr>
          <p:nvPr/>
        </p:nvGraphicFramePr>
        <p:xfrm>
          <a:off x="5735638" y="4284664"/>
          <a:ext cx="1219200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787400" imgH="520700" progId="Equation.3">
                  <p:embed/>
                </p:oleObj>
              </mc:Choice>
              <mc:Fallback>
                <p:oleObj name="Equation" r:id="rId7" imgW="787400" imgH="520700" progId="Equation.3">
                  <p:embed/>
                  <p:pic>
                    <p:nvPicPr>
                      <p:cNvPr id="3379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4284664"/>
                        <a:ext cx="1219200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7"/>
          <p:cNvGraphicFramePr>
            <a:graphicFrameLocks noChangeAspect="1"/>
          </p:cNvGraphicFramePr>
          <p:nvPr/>
        </p:nvGraphicFramePr>
        <p:xfrm>
          <a:off x="5811838" y="5302250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596900" imgH="482600" progId="Equation.3">
                  <p:embed/>
                </p:oleObj>
              </mc:Choice>
              <mc:Fallback>
                <p:oleObj name="Equation" r:id="rId9" imgW="596900" imgH="482600" progId="Equation.3">
                  <p:embed/>
                  <p:pic>
                    <p:nvPicPr>
                      <p:cNvPr id="3379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838" y="5302250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026"/>
          <p:cNvSpPr txBox="1">
            <a:spLocks noChangeArrowheads="1"/>
          </p:cNvSpPr>
          <p:nvPr/>
        </p:nvSpPr>
        <p:spPr>
          <a:xfrm>
            <a:off x="2895600" y="685800"/>
            <a:ext cx="65532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3399"/>
                </a:solidFill>
                <a:cs typeface="Times New Roman" panose="02020603050405020304" pitchFamily="18" charset="0"/>
              </a:rPr>
              <a:t>COMPLEXES</a:t>
            </a:r>
          </a:p>
        </p:txBody>
      </p:sp>
    </p:spTree>
    <p:extLst>
      <p:ext uri="{BB962C8B-B14F-4D97-AF65-F5344CB8AC3E}">
        <p14:creationId xmlns:p14="http://schemas.microsoft.com/office/powerpoint/2010/main" val="180579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336</Words>
  <Application>Microsoft Office PowerPoint</Application>
  <PresentationFormat>Widescreen</PresentationFormat>
  <Paragraphs>53</Paragraphs>
  <Slides>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Calibri</vt:lpstr>
      <vt:lpstr>Calibri Light</vt:lpstr>
      <vt:lpstr>Symbol</vt:lpstr>
      <vt:lpstr>Times New Roman</vt:lpstr>
      <vt:lpstr>Wingdings</vt:lpstr>
      <vt:lpstr>Retrospect</vt:lpstr>
      <vt:lpstr>Equation.3</vt:lpstr>
      <vt:lpstr>Microsoft Equation 3.0</vt:lpstr>
      <vt:lpstr>PowerPoint Presentation</vt:lpstr>
      <vt:lpstr>WATER-İNSOLUBLE CHELATES:</vt:lpstr>
      <vt:lpstr>  POLINUCLEAR CHELATS</vt:lpstr>
      <vt:lpstr>PowerPoint Presentation</vt:lpstr>
      <vt:lpstr>  Fraction of EDTA in the form Y 4-</vt:lpstr>
      <vt:lpstr>Steps of Complex formation: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2</cp:revision>
  <dcterms:created xsi:type="dcterms:W3CDTF">2018-08-16T16:03:07Z</dcterms:created>
  <dcterms:modified xsi:type="dcterms:W3CDTF">2018-08-16T16:05:40Z</dcterms:modified>
</cp:coreProperties>
</file>