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81" r:id="rId5"/>
  </p:sldMasterIdLst>
  <p:notesMasterIdLst>
    <p:notesMasterId r:id="rId69"/>
  </p:notesMasterIdLst>
  <p:handoutMasterIdLst>
    <p:handoutMasterId r:id="rId70"/>
  </p:handoutMasterIdLst>
  <p:sldIdLst>
    <p:sldId id="350" r:id="rId6"/>
    <p:sldId id="351" r:id="rId7"/>
    <p:sldId id="278" r:id="rId8"/>
    <p:sldId id="277" r:id="rId9"/>
    <p:sldId id="275" r:id="rId10"/>
    <p:sldId id="329" r:id="rId11"/>
    <p:sldId id="331" r:id="rId12"/>
    <p:sldId id="332" r:id="rId13"/>
    <p:sldId id="333" r:id="rId14"/>
    <p:sldId id="272" r:id="rId15"/>
    <p:sldId id="271" r:id="rId16"/>
    <p:sldId id="270" r:id="rId17"/>
    <p:sldId id="269" r:id="rId18"/>
    <p:sldId id="267" r:id="rId19"/>
    <p:sldId id="290" r:id="rId20"/>
    <p:sldId id="289" r:id="rId21"/>
    <p:sldId id="288" r:id="rId22"/>
    <p:sldId id="352" r:id="rId23"/>
    <p:sldId id="353" r:id="rId24"/>
    <p:sldId id="354" r:id="rId25"/>
    <p:sldId id="355" r:id="rId26"/>
    <p:sldId id="356" r:id="rId27"/>
    <p:sldId id="357" r:id="rId28"/>
    <p:sldId id="358" r:id="rId29"/>
    <p:sldId id="359" r:id="rId30"/>
    <p:sldId id="360" r:id="rId31"/>
    <p:sldId id="361" r:id="rId32"/>
    <p:sldId id="362" r:id="rId33"/>
    <p:sldId id="363" r:id="rId34"/>
    <p:sldId id="364" r:id="rId35"/>
    <p:sldId id="365" r:id="rId36"/>
    <p:sldId id="366" r:id="rId37"/>
    <p:sldId id="367" r:id="rId38"/>
    <p:sldId id="368" r:id="rId39"/>
    <p:sldId id="369" r:id="rId40"/>
    <p:sldId id="370" r:id="rId41"/>
    <p:sldId id="371" r:id="rId42"/>
    <p:sldId id="372" r:id="rId43"/>
    <p:sldId id="373" r:id="rId44"/>
    <p:sldId id="374" r:id="rId45"/>
    <p:sldId id="375" r:id="rId46"/>
    <p:sldId id="376" r:id="rId47"/>
    <p:sldId id="377" r:id="rId48"/>
    <p:sldId id="378" r:id="rId49"/>
    <p:sldId id="379" r:id="rId50"/>
    <p:sldId id="380" r:id="rId51"/>
    <p:sldId id="381" r:id="rId52"/>
    <p:sldId id="382" r:id="rId53"/>
    <p:sldId id="383" r:id="rId54"/>
    <p:sldId id="384" r:id="rId55"/>
    <p:sldId id="385" r:id="rId56"/>
    <p:sldId id="386" r:id="rId57"/>
    <p:sldId id="387" r:id="rId58"/>
    <p:sldId id="388" r:id="rId59"/>
    <p:sldId id="389" r:id="rId60"/>
    <p:sldId id="390" r:id="rId61"/>
    <p:sldId id="391" r:id="rId62"/>
    <p:sldId id="392" r:id="rId63"/>
    <p:sldId id="393" r:id="rId64"/>
    <p:sldId id="394" r:id="rId65"/>
    <p:sldId id="395" r:id="rId66"/>
    <p:sldId id="396" r:id="rId67"/>
    <p:sldId id="397" r:id="rId6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5E23"/>
    <a:srgbClr val="9DAC8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80" d="100"/>
          <a:sy n="80" d="100"/>
        </p:scale>
        <p:origin x="900" y="52"/>
      </p:cViewPr>
      <p:guideLst>
        <p:guide orient="horz" pos="2160"/>
        <p:guide pos="2880"/>
      </p:guideLst>
    </p:cSldViewPr>
  </p:slideViewPr>
  <p:notesTextViewPr>
    <p:cViewPr>
      <p:scale>
        <a:sx n="1" d="1"/>
        <a:sy n="1" d="1"/>
      </p:scale>
      <p:origin x="0" y="0"/>
    </p:cViewPr>
  </p:notesTextViewPr>
  <p:notesViewPr>
    <p:cSldViewPr snapToGrid="0" showGuides="1">
      <p:cViewPr varScale="1">
        <p:scale>
          <a:sx n="55" d="100"/>
          <a:sy n="55" d="100"/>
        </p:scale>
        <p:origin x="2796" y="78"/>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tableStyles" Target="tableStyles.xml"/><Relationship Id="rId5" Type="http://schemas.openxmlformats.org/officeDocument/2006/relationships/slideMaster" Target="slideMasters/slideMaster1.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notesMaster" Target="notesMasters/notesMaster1.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 Type="http://schemas.openxmlformats.org/officeDocument/2006/relationships/slide" Target="slides/slide2.xml"/><Relationship Id="rId7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3849AE6-9530-4382-B69B-98B315541137}" type="datetimeFigureOut">
              <a:rPr lang="tr-TR" smtClean="0"/>
              <a:pPr/>
              <a:t>13.02.2021</a:t>
            </a:fld>
            <a:endParaRPr lang="tr-TR"/>
          </a:p>
        </p:txBody>
      </p:sp>
      <p:sp>
        <p:nvSpPr>
          <p:cNvPr id="6" name="Footer Placeholder 5"/>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6041A24-48A3-442B-B757-5CE62D58407D}" type="slidenum">
              <a:rPr lang="tr-TR" smtClean="0"/>
              <a:pPr/>
              <a:t>‹#›</a:t>
            </a:fld>
            <a:endParaRPr lang="tr-TR"/>
          </a:p>
        </p:txBody>
      </p:sp>
    </p:spTree>
    <p:extLst>
      <p:ext uri="{BB962C8B-B14F-4D97-AF65-F5344CB8AC3E}">
        <p14:creationId xmlns:p14="http://schemas.microsoft.com/office/powerpoint/2010/main" val="154717569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E3326-967D-4615-B237-2FBC87BBACE6}" type="datetimeFigureOut">
              <a:rPr lang="tr-TR" smtClean="0"/>
              <a:pPr/>
              <a:t>13.02.2021</a:t>
            </a:fld>
            <a:endParaRPr lang="tr-T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4C7D42-81FA-4105-AFFB-890702A6AE42}" type="slidenum">
              <a:rPr lang="tr-TR" smtClean="0"/>
              <a:pPr/>
              <a:t>‹#›</a:t>
            </a:fld>
            <a:endParaRPr lang="tr-TR"/>
          </a:p>
        </p:txBody>
      </p:sp>
    </p:spTree>
    <p:extLst>
      <p:ext uri="{BB962C8B-B14F-4D97-AF65-F5344CB8AC3E}">
        <p14:creationId xmlns:p14="http://schemas.microsoft.com/office/powerpoint/2010/main" val="207036178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64941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defTabSz="342900">
              <a:defRPr/>
            </a:pPr>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defTabSz="342900">
              <a:defRPr/>
            </a:pPr>
            <a:fld id="{48F63A3B-78C7-47BE-AE5E-E10140E04643}" type="slidenum">
              <a:rPr lang="en-US" smtClean="0"/>
              <a:pPr defTabSz="342900">
                <a:defRPr/>
              </a:pPr>
              <a:t>‹#›</a:t>
            </a:fld>
            <a:endParaRPr lang="en-US" dirty="0"/>
          </a:p>
        </p:txBody>
      </p:sp>
    </p:spTree>
    <p:extLst>
      <p:ext uri="{BB962C8B-B14F-4D97-AF65-F5344CB8AC3E}">
        <p14:creationId xmlns:p14="http://schemas.microsoft.com/office/powerpoint/2010/main" val="65558006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defTabSz="342900">
              <a:defRPr/>
            </a:pPr>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pPr defTabSz="342900">
              <a:defRPr/>
            </a:pPr>
            <a:fld id="{48F63A3B-78C7-47BE-AE5E-E10140E04643}" type="slidenum">
              <a:rPr lang="en-US" smtClean="0"/>
              <a:pPr defTabSz="342900">
                <a:defRPr/>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5619881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defTabSz="342900">
              <a:defRPr/>
            </a:pPr>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defTabSz="342900">
              <a:defRPr/>
            </a:pPr>
            <a:fld id="{48F63A3B-78C7-47BE-AE5E-E10140E04643}" type="slidenum">
              <a:rPr lang="en-US" smtClean="0"/>
              <a:pPr defTabSz="342900">
                <a:defRPr/>
              </a:pPr>
              <a:t>‹#›</a:t>
            </a:fld>
            <a:endParaRPr lang="en-US" dirty="0"/>
          </a:p>
        </p:txBody>
      </p:sp>
    </p:spTree>
    <p:extLst>
      <p:ext uri="{BB962C8B-B14F-4D97-AF65-F5344CB8AC3E}">
        <p14:creationId xmlns:p14="http://schemas.microsoft.com/office/powerpoint/2010/main" val="339163731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defTabSz="342900">
              <a:defRPr/>
            </a:pPr>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defTabSz="342900">
              <a:defRPr/>
            </a:pPr>
            <a:fld id="{48F63A3B-78C7-47BE-AE5E-E10140E04643}" type="slidenum">
              <a:rPr lang="en-US" smtClean="0"/>
              <a:pPr defTabSz="342900">
                <a:defRPr/>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9997745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defTabSz="342900">
              <a:defRPr/>
            </a:pPr>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342900">
              <a:defRPr/>
            </a:pPr>
            <a:endParaRPr lang="en-US" dirty="0">
              <a:solidFill>
                <a:prstClr val="black">
                  <a:tint val="75000"/>
                </a:prstClr>
              </a:solidFill>
            </a:endParaRP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pPr defTabSz="342900">
              <a:defRPr/>
            </a:pPr>
            <a:fld id="{48F63A3B-78C7-47BE-AE5E-E10140E04643}" type="slidenum">
              <a:rPr lang="en-US" smtClean="0"/>
              <a:pPr defTabSz="342900">
                <a:defRPr/>
              </a:pPr>
              <a:t>‹#›</a:t>
            </a:fld>
            <a:endParaRPr lang="en-US" dirty="0"/>
          </a:p>
        </p:txBody>
      </p:sp>
    </p:spTree>
    <p:extLst>
      <p:ext uri="{BB962C8B-B14F-4D97-AF65-F5344CB8AC3E}">
        <p14:creationId xmlns:p14="http://schemas.microsoft.com/office/powerpoint/2010/main" val="770068461"/>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4793093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389749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Kapak">
    <p:spTree>
      <p:nvGrpSpPr>
        <p:cNvPr id="1" name=""/>
        <p:cNvGrpSpPr/>
        <p:nvPr/>
      </p:nvGrpSpPr>
      <p:grpSpPr>
        <a:xfrm>
          <a:off x="0" y="0"/>
          <a:ext cx="0" cy="0"/>
          <a:chOff x="0" y="0"/>
          <a:chExt cx="0" cy="0"/>
        </a:xfrm>
      </p:grpSpPr>
      <p:sp>
        <p:nvSpPr>
          <p:cNvPr id="9" name="TextBox 4"/>
          <p:cNvSpPr txBox="1">
            <a:spLocks/>
          </p:cNvSpPr>
          <p:nvPr userDrawn="1"/>
        </p:nvSpPr>
        <p:spPr>
          <a:xfrm>
            <a:off x="502386" y="2501029"/>
            <a:ext cx="8146333" cy="400110"/>
          </a:xfrm>
          <a:prstGeom prst="rect">
            <a:avLst/>
          </a:prstGeom>
          <a:noFill/>
        </p:spPr>
        <p:txBody>
          <a:bodyPr wrap="none" rtlCol="0">
            <a:normAutofit/>
          </a:bodyPr>
          <a:lstStyle/>
          <a:p>
            <a:pPr algn="ctr"/>
            <a:r>
              <a:rPr lang="tr-TR" sz="2000" b="1" smtClean="0">
                <a:solidFill>
                  <a:srgbClr val="425E23"/>
                </a:solidFill>
                <a:latin typeface="Arial" panose="020B0604020202020204" pitchFamily="34" charset="0"/>
                <a:cs typeface="Arial" panose="020B0604020202020204" pitchFamily="34" charset="0"/>
              </a:rPr>
              <a:t>İSTANBUL ÜNİVERSİTESİ AÇIK VE UZAKTAN EĞİTİM FAKÜLTESİ</a:t>
            </a:r>
            <a:endParaRPr lang="en-US" sz="2000" b="1">
              <a:solidFill>
                <a:srgbClr val="425E23"/>
              </a:solidFill>
              <a:latin typeface="Arial" panose="020B0604020202020204" pitchFamily="34" charset="0"/>
              <a:cs typeface="Arial" panose="020B0604020202020204" pitchFamily="34" charset="0"/>
            </a:endParaRPr>
          </a:p>
        </p:txBody>
      </p:sp>
      <p:sp>
        <p:nvSpPr>
          <p:cNvPr id="11" name="Text Placeholder 10"/>
          <p:cNvSpPr>
            <a:spLocks noGrp="1"/>
          </p:cNvSpPr>
          <p:nvPr>
            <p:ph type="body" sz="quarter" idx="13" hasCustomPrompt="1"/>
          </p:nvPr>
        </p:nvSpPr>
        <p:spPr>
          <a:xfrm>
            <a:off x="614189" y="3030713"/>
            <a:ext cx="7958376" cy="676275"/>
          </a:xfrm>
        </p:spPr>
        <p:txBody>
          <a:bodyPr>
            <a:normAutofit/>
          </a:bodyPr>
          <a:lstStyle>
            <a:lvl1pPr algn="ctr">
              <a:buFontTx/>
              <a:buNone/>
              <a:defRPr lang="tr-TR" sz="2200" b="1" i="0" kern="1200" cap="all" baseline="0" dirty="0">
                <a:solidFill>
                  <a:srgbClr val="425E23"/>
                </a:solidFill>
                <a:latin typeface="Arial" panose="020B0604020202020204" pitchFamily="34" charset="0"/>
                <a:ea typeface="+mn-ea"/>
                <a:cs typeface="Arial" panose="020B0604020202020204" pitchFamily="34" charset="0"/>
              </a:defRPr>
            </a:lvl1pPr>
            <a:lvl2pPr marL="457200" indent="0" algn="ctr">
              <a:buFontTx/>
              <a:buNone/>
              <a:defRPr/>
            </a:lvl2pPr>
            <a:lvl3pPr marL="914400" indent="0" algn="ctr">
              <a:buFontTx/>
              <a:buNone/>
              <a:defRPr/>
            </a:lvl3pPr>
            <a:lvl4pPr marL="1371600" indent="0" algn="ctr">
              <a:buFontTx/>
              <a:buNone/>
              <a:defRPr/>
            </a:lvl4pPr>
            <a:lvl5pPr marL="1828800" indent="0" algn="ctr">
              <a:buFontTx/>
              <a:buNone/>
              <a:defRPr/>
            </a:lvl5pPr>
          </a:lstStyle>
          <a:p>
            <a:pPr lvl="0"/>
            <a:r>
              <a:rPr lang="tr-TR" dirty="0" smtClean="0"/>
              <a:t>PROGRAM ADI</a:t>
            </a:r>
            <a:endParaRPr lang="tr-TR" dirty="0"/>
          </a:p>
        </p:txBody>
      </p:sp>
      <p:sp>
        <p:nvSpPr>
          <p:cNvPr id="13" name="Text Placeholder 12"/>
          <p:cNvSpPr>
            <a:spLocks noGrp="1"/>
          </p:cNvSpPr>
          <p:nvPr>
            <p:ph type="body" sz="quarter" idx="14" hasCustomPrompt="1"/>
          </p:nvPr>
        </p:nvSpPr>
        <p:spPr>
          <a:xfrm>
            <a:off x="614188" y="3748246"/>
            <a:ext cx="7959600" cy="638175"/>
          </a:xfrm>
          <a:ln>
            <a:noFill/>
          </a:ln>
        </p:spPr>
        <p:txBody>
          <a:bodyPr vert="horz" lIns="91440" tIns="45720" rIns="91440" bIns="45720" rtlCol="0" anchor="ctr">
            <a:normAutofit/>
          </a:bodyPr>
          <a:lstStyle>
            <a:lvl1pPr>
              <a:defRPr lang="tr-TR" sz="2100" cap="all" baseline="0" dirty="0">
                <a:ln>
                  <a:noFill/>
                </a:ln>
                <a:solidFill>
                  <a:srgbClr val="425E23"/>
                </a:solidFill>
                <a:latin typeface="Arial" panose="020B0604020202020204" pitchFamily="34" charset="0"/>
                <a:cs typeface="Arial" panose="020B0604020202020204" pitchFamily="34" charset="0"/>
              </a:defRPr>
            </a:lvl1pPr>
          </a:lstStyle>
          <a:p>
            <a:pPr marR="0" lvl="0" fontAlgn="auto">
              <a:spcAft>
                <a:spcPts val="0"/>
              </a:spcAft>
              <a:buClrTx/>
              <a:buSzTx/>
              <a:tabLst/>
            </a:pPr>
            <a:r>
              <a:rPr lang="tr-TR" dirty="0" smtClean="0"/>
              <a:t>DERS ADI</a:t>
            </a:r>
            <a:endParaRPr lang="tr-TR" dirty="0"/>
          </a:p>
        </p:txBody>
      </p:sp>
      <p:sp>
        <p:nvSpPr>
          <p:cNvPr id="14" name="Text Placeholder 12"/>
          <p:cNvSpPr>
            <a:spLocks noGrp="1"/>
          </p:cNvSpPr>
          <p:nvPr>
            <p:ph type="body" sz="quarter" idx="15" hasCustomPrompt="1"/>
          </p:nvPr>
        </p:nvSpPr>
        <p:spPr>
          <a:xfrm>
            <a:off x="614188" y="4423999"/>
            <a:ext cx="7959600" cy="638175"/>
          </a:xfrm>
        </p:spPr>
        <p:txBody>
          <a:bodyPr vert="horz" lIns="91440" tIns="45720" rIns="91440" bIns="45720" rtlCol="0" anchor="ctr">
            <a:normAutofit/>
          </a:bodyPr>
          <a:lstStyle>
            <a:lvl1pPr>
              <a:defRPr lang="tr-TR" sz="2100" cap="all" baseline="0" dirty="0">
                <a:solidFill>
                  <a:srgbClr val="425E23"/>
                </a:solidFill>
                <a:latin typeface="Arial" panose="020B0604020202020204" pitchFamily="34" charset="0"/>
                <a:cs typeface="Arial" panose="020B0604020202020204" pitchFamily="34" charset="0"/>
              </a:defRPr>
            </a:lvl1pPr>
          </a:lstStyle>
          <a:p>
            <a:pPr marR="0" lvl="0" fontAlgn="auto">
              <a:spcAft>
                <a:spcPts val="0"/>
              </a:spcAft>
              <a:buClrTx/>
              <a:buSzTx/>
              <a:tabLst/>
            </a:pPr>
            <a:r>
              <a:rPr lang="tr-TR" dirty="0" smtClean="0"/>
              <a:t>Öğretim üyesi adı-soyadı</a:t>
            </a:r>
            <a:endParaRPr lang="tr-TR" dirty="0"/>
          </a:p>
        </p:txBody>
      </p:sp>
    </p:spTree>
    <p:extLst>
      <p:ext uri="{BB962C8B-B14F-4D97-AF65-F5344CB8AC3E}">
        <p14:creationId xmlns:p14="http://schemas.microsoft.com/office/powerpoint/2010/main" val="231986606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İçindekiler">
    <p:spTree>
      <p:nvGrpSpPr>
        <p:cNvPr id="1" name=""/>
        <p:cNvGrpSpPr/>
        <p:nvPr/>
      </p:nvGrpSpPr>
      <p:grpSpPr>
        <a:xfrm>
          <a:off x="0" y="0"/>
          <a:ext cx="0" cy="0"/>
          <a:chOff x="0" y="0"/>
          <a:chExt cx="0" cy="0"/>
        </a:xfrm>
      </p:grpSpPr>
      <p:pic>
        <p:nvPicPr>
          <p:cNvPr id="9" name="Picture 4" descr="Untitled-2-05.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901" y="82550"/>
            <a:ext cx="1016000" cy="1016000"/>
          </a:xfrm>
          <a:prstGeom prst="rect">
            <a:avLst/>
          </a:prstGeom>
        </p:spPr>
      </p:pic>
      <p:sp>
        <p:nvSpPr>
          <p:cNvPr id="10" name="Rectangle 6"/>
          <p:cNvSpPr/>
          <p:nvPr userDrawn="1"/>
        </p:nvSpPr>
        <p:spPr>
          <a:xfrm>
            <a:off x="0" y="6809742"/>
            <a:ext cx="9144000" cy="45719"/>
          </a:xfrm>
          <a:prstGeom prst="rect">
            <a:avLst/>
          </a:prstGeom>
          <a:solidFill>
            <a:srgbClr val="435E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1" name="Rectangle 7"/>
          <p:cNvSpPr/>
          <p:nvPr userDrawn="1"/>
        </p:nvSpPr>
        <p:spPr>
          <a:xfrm>
            <a:off x="0" y="1579847"/>
            <a:ext cx="9144000" cy="45719"/>
          </a:xfrm>
          <a:prstGeom prst="rect">
            <a:avLst/>
          </a:prstGeom>
          <a:solidFill>
            <a:srgbClr val="F9D70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6" name="Unvan 15"/>
          <p:cNvSpPr>
            <a:spLocks noGrp="1"/>
          </p:cNvSpPr>
          <p:nvPr>
            <p:ph type="title" hasCustomPrompt="1"/>
          </p:nvPr>
        </p:nvSpPr>
        <p:spPr>
          <a:xfrm>
            <a:off x="389118" y="946945"/>
            <a:ext cx="7626002" cy="584775"/>
          </a:xfrm>
        </p:spPr>
        <p:txBody>
          <a:bodyPr wrap="square" anchor="b">
            <a:spAutoFit/>
          </a:bodyPr>
          <a:lstStyle>
            <a:lvl1pPr>
              <a:lnSpc>
                <a:spcPct val="100000"/>
              </a:lnSpc>
              <a:defRPr sz="3200">
                <a:solidFill>
                  <a:srgbClr val="435E23"/>
                </a:solidFill>
                <a:latin typeface="Arial" panose="020B0604020202020204" pitchFamily="34" charset="0"/>
                <a:cs typeface="Arial" panose="020B0604020202020204" pitchFamily="34" charset="0"/>
              </a:defRPr>
            </a:lvl1pPr>
          </a:lstStyle>
          <a:p>
            <a:r>
              <a:rPr lang="tr-TR" dirty="0" smtClean="0"/>
              <a:t>Dersin Bölüm Başlığını Yazınız</a:t>
            </a:r>
            <a:endParaRPr lang="tr-TR" dirty="0"/>
          </a:p>
        </p:txBody>
      </p:sp>
      <p:sp>
        <p:nvSpPr>
          <p:cNvPr id="12" name="Content Placeholder 2"/>
          <p:cNvSpPr>
            <a:spLocks noGrp="1"/>
          </p:cNvSpPr>
          <p:nvPr>
            <p:ph sz="quarter" idx="10" hasCustomPrompt="1"/>
          </p:nvPr>
        </p:nvSpPr>
        <p:spPr>
          <a:xfrm>
            <a:off x="174691" y="1795382"/>
            <a:ext cx="8826434" cy="4513343"/>
          </a:xfrm>
        </p:spPr>
        <p:txBody>
          <a:bodyPr vert="horz" wrap="square" lIns="91440" tIns="45720" rIns="91440" bIns="45720" rtlCol="0" anchor="t" anchorCtr="0">
            <a:normAutofit/>
          </a:bodyPr>
          <a:lstStyle>
            <a:lvl1pPr algn="l">
              <a:buFont typeface="Arial" panose="020B0604020202020204" pitchFamily="34" charset="0"/>
              <a:buChar char="•"/>
              <a:defRPr lang="tr-TR" sz="2200" baseline="0" dirty="0">
                <a:solidFill>
                  <a:schemeClr val="tx1">
                    <a:lumMod val="65000"/>
                    <a:lumOff val="35000"/>
                  </a:schemeClr>
                </a:solidFill>
                <a:latin typeface="Arial" panose="020B0604020202020204" pitchFamily="34" charset="0"/>
                <a:cs typeface="Arial" panose="020B0604020202020204" pitchFamily="34" charset="0"/>
              </a:defRPr>
            </a:lvl1pPr>
          </a:lstStyle>
          <a:p>
            <a:pPr marL="342900" lvl="0" indent="-342900" algn="l">
              <a:lnSpc>
                <a:spcPct val="120000"/>
              </a:lnSpc>
            </a:pPr>
            <a:r>
              <a:rPr lang="tr-TR" dirty="0" smtClean="0"/>
              <a:t>Konu başlığı</a:t>
            </a:r>
          </a:p>
          <a:p>
            <a:pPr marL="342900" lvl="0" indent="-342900" algn="l">
              <a:lnSpc>
                <a:spcPct val="120000"/>
              </a:lnSpc>
            </a:pPr>
            <a:r>
              <a:rPr lang="tr-TR" dirty="0" smtClean="0"/>
              <a:t>Konu başlığı</a:t>
            </a:r>
          </a:p>
          <a:p>
            <a:pPr marL="342900" lvl="0" indent="-342900" algn="l">
              <a:lnSpc>
                <a:spcPct val="120000"/>
              </a:lnSpc>
            </a:pPr>
            <a:r>
              <a:rPr lang="tr-TR" dirty="0" smtClean="0"/>
              <a:t>Konu başlığı</a:t>
            </a:r>
          </a:p>
          <a:p>
            <a:pPr marL="342900" lvl="0" indent="-342900" algn="l">
              <a:lnSpc>
                <a:spcPct val="120000"/>
              </a:lnSpc>
            </a:pPr>
            <a:r>
              <a:rPr lang="tr-TR" dirty="0" smtClean="0"/>
              <a:t>Konu başlığı</a:t>
            </a:r>
          </a:p>
          <a:p>
            <a:pPr marL="342900" lvl="0" indent="-342900" algn="l">
              <a:lnSpc>
                <a:spcPct val="120000"/>
              </a:lnSpc>
            </a:pPr>
            <a:endParaRPr lang="tr-TR" dirty="0"/>
          </a:p>
        </p:txBody>
      </p:sp>
      <p:sp>
        <p:nvSpPr>
          <p:cNvPr id="14" name="Slide Number Placeholder 6"/>
          <p:cNvSpPr>
            <a:spLocks noGrp="1"/>
          </p:cNvSpPr>
          <p:nvPr>
            <p:ph type="sldNum" sz="quarter" idx="13"/>
          </p:nvPr>
        </p:nvSpPr>
        <p:spPr>
          <a:xfrm>
            <a:off x="8442542" y="6356351"/>
            <a:ext cx="711634" cy="365125"/>
          </a:xfrm>
          <a:prstGeom prst="rect">
            <a:avLst/>
          </a:prstGeom>
          <a:noFill/>
        </p:spPr>
        <p:txBody>
          <a:bodyPr/>
          <a:lstStyle>
            <a:lvl1pPr algn="l">
              <a:defRPr sz="1800">
                <a:solidFill>
                  <a:schemeClr val="tx1">
                    <a:lumMod val="65000"/>
                    <a:lumOff val="35000"/>
                  </a:schemeClr>
                </a:solidFill>
                <a:latin typeface="Arial" panose="020B0604020202020204" pitchFamily="34" charset="0"/>
                <a:cs typeface="Arial" panose="020B0604020202020204" pitchFamily="34" charset="0"/>
              </a:defRPr>
            </a:lvl1pPr>
          </a:lstStyle>
          <a:p>
            <a:fld id="{8E6AA186-9BDC-43F2-8CB7-BFB6CE2B9968}" type="slidenum">
              <a:rPr lang="tr-TR" smtClean="0"/>
              <a:pPr/>
              <a:t>‹#›</a:t>
            </a:fld>
            <a:endParaRPr lang="tr-TR"/>
          </a:p>
        </p:txBody>
      </p:sp>
      <p:cxnSp>
        <p:nvCxnSpPr>
          <p:cNvPr id="8" name="Straight Connector 7"/>
          <p:cNvCxnSpPr/>
          <p:nvPr userDrawn="1"/>
        </p:nvCxnSpPr>
        <p:spPr>
          <a:xfrm>
            <a:off x="0" y="6317747"/>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261182746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90">
          <p15:clr>
            <a:srgbClr val="FBAE40"/>
          </p15:clr>
        </p15:guide>
        <p15:guide id="2" pos="567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3_Başlik+Metin">
    <p:spTree>
      <p:nvGrpSpPr>
        <p:cNvPr id="1" name=""/>
        <p:cNvGrpSpPr/>
        <p:nvPr/>
      </p:nvGrpSpPr>
      <p:grpSpPr>
        <a:xfrm>
          <a:off x="0" y="0"/>
          <a:ext cx="0" cy="0"/>
          <a:chOff x="0" y="0"/>
          <a:chExt cx="0" cy="0"/>
        </a:xfrm>
      </p:grpSpPr>
      <p:pic>
        <p:nvPicPr>
          <p:cNvPr id="12" name="Picture 4" descr="Untitled-2-05.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901" y="82550"/>
            <a:ext cx="1016000" cy="1016000"/>
          </a:xfrm>
          <a:prstGeom prst="rect">
            <a:avLst/>
          </a:prstGeom>
        </p:spPr>
      </p:pic>
      <p:sp>
        <p:nvSpPr>
          <p:cNvPr id="13" name="Rectangle 5"/>
          <p:cNvSpPr/>
          <p:nvPr userDrawn="1"/>
        </p:nvSpPr>
        <p:spPr>
          <a:xfrm>
            <a:off x="0" y="2"/>
            <a:ext cx="9144000" cy="45719"/>
          </a:xfrm>
          <a:prstGeom prst="rect">
            <a:avLst/>
          </a:prstGeom>
          <a:solidFill>
            <a:srgbClr val="F9D70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Rectangle 6"/>
          <p:cNvSpPr/>
          <p:nvPr userDrawn="1"/>
        </p:nvSpPr>
        <p:spPr>
          <a:xfrm>
            <a:off x="0" y="6809742"/>
            <a:ext cx="9144000" cy="45719"/>
          </a:xfrm>
          <a:prstGeom prst="rect">
            <a:avLst/>
          </a:prstGeom>
          <a:solidFill>
            <a:srgbClr val="435E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8" name="Slide Number Placeholder 6"/>
          <p:cNvSpPr>
            <a:spLocks noGrp="1"/>
          </p:cNvSpPr>
          <p:nvPr>
            <p:ph type="sldNum" sz="quarter" idx="13"/>
          </p:nvPr>
        </p:nvSpPr>
        <p:spPr>
          <a:xfrm>
            <a:off x="8442542" y="6356351"/>
            <a:ext cx="711634" cy="365125"/>
          </a:xfrm>
          <a:prstGeom prst="rect">
            <a:avLst/>
          </a:prstGeom>
          <a:noFill/>
        </p:spPr>
        <p:txBody>
          <a:bodyPr/>
          <a:lstStyle>
            <a:lvl1pPr algn="l">
              <a:defRPr sz="1800">
                <a:solidFill>
                  <a:schemeClr val="tx1">
                    <a:lumMod val="65000"/>
                    <a:lumOff val="35000"/>
                  </a:schemeClr>
                </a:solidFill>
                <a:latin typeface="Arial" panose="020B0604020202020204" pitchFamily="34" charset="0"/>
                <a:cs typeface="Arial" panose="020B0604020202020204" pitchFamily="34" charset="0"/>
              </a:defRPr>
            </a:lvl1pPr>
          </a:lstStyle>
          <a:p>
            <a:fld id="{8E6AA186-9BDC-43F2-8CB7-BFB6CE2B9968}" type="slidenum">
              <a:rPr lang="tr-TR" smtClean="0"/>
              <a:pPr/>
              <a:t>‹#›</a:t>
            </a:fld>
            <a:endParaRPr lang="tr-TR"/>
          </a:p>
        </p:txBody>
      </p:sp>
      <p:sp>
        <p:nvSpPr>
          <p:cNvPr id="10" name="Text Placeholder 2"/>
          <p:cNvSpPr>
            <a:spLocks noGrp="1"/>
          </p:cNvSpPr>
          <p:nvPr>
            <p:ph type="body" sz="quarter" idx="14" hasCustomPrompt="1"/>
          </p:nvPr>
        </p:nvSpPr>
        <p:spPr>
          <a:xfrm>
            <a:off x="180000" y="1136469"/>
            <a:ext cx="8805998" cy="5172257"/>
          </a:xfrm>
        </p:spPr>
        <p:txBody>
          <a:bodyPr vert="horz" lIns="91440" tIns="45720" rIns="91440" bIns="45720" rtlCol="0" anchor="t">
            <a:normAutofit/>
          </a:bodyPr>
          <a:lstStyle>
            <a:lvl1pPr marL="0" marR="0" indent="0" algn="l" defTabSz="914400" rtl="0" eaLnBrk="1" fontAlgn="auto" latinLnBrk="0" hangingPunct="1">
              <a:lnSpc>
                <a:spcPct val="100000"/>
              </a:lnSpc>
              <a:spcBef>
                <a:spcPts val="1000"/>
              </a:spcBef>
              <a:spcAft>
                <a:spcPts val="0"/>
              </a:spcAft>
              <a:buClrTx/>
              <a:buSzTx/>
              <a:buFontTx/>
              <a:buNone/>
              <a:tabLst/>
              <a:defRPr lang="tr-TR" sz="2200" baseline="0">
                <a:solidFill>
                  <a:schemeClr val="tx1">
                    <a:lumMod val="65000"/>
                    <a:lumOff val="35000"/>
                  </a:schemeClr>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50000"/>
              </a:lnSpc>
              <a:spcBef>
                <a:spcPts val="1000"/>
              </a:spcBef>
              <a:spcAft>
                <a:spcPts val="0"/>
              </a:spcAft>
              <a:buClrTx/>
              <a:buSzTx/>
              <a:buFontTx/>
              <a:buNone/>
              <a:tabLst/>
              <a:defRPr/>
            </a:pPr>
            <a:r>
              <a:rPr lang="tr-TR" dirty="0" smtClean="0"/>
              <a:t>İçeriğiniz için bu alanı kullanabilirsiniz.</a:t>
            </a:r>
          </a:p>
          <a:p>
            <a:pPr marL="0" marR="0" lvl="0" indent="0" algn="l" defTabSz="914400" rtl="0" eaLnBrk="1" fontAlgn="auto" latinLnBrk="0" hangingPunct="1">
              <a:lnSpc>
                <a:spcPct val="150000"/>
              </a:lnSpc>
              <a:spcBef>
                <a:spcPts val="1000"/>
              </a:spcBef>
              <a:spcAft>
                <a:spcPts val="0"/>
              </a:spcAft>
              <a:buClrTx/>
              <a:buSzTx/>
              <a:buFontTx/>
              <a:buNone/>
              <a:tabLst/>
              <a:defRPr/>
            </a:pPr>
            <a:endParaRPr lang="tr-TR" dirty="0" smtClean="0"/>
          </a:p>
        </p:txBody>
      </p:sp>
      <p:sp>
        <p:nvSpPr>
          <p:cNvPr id="5" name="Text Placeholder 4"/>
          <p:cNvSpPr>
            <a:spLocks noGrp="1" noChangeAspect="1"/>
          </p:cNvSpPr>
          <p:nvPr>
            <p:ph type="body" sz="quarter" idx="15" hasCustomPrompt="1"/>
          </p:nvPr>
        </p:nvSpPr>
        <p:spPr>
          <a:xfrm>
            <a:off x="179999" y="496800"/>
            <a:ext cx="7675200" cy="583200"/>
          </a:xfrm>
        </p:spPr>
        <p:txBody>
          <a:bodyPr anchor="b" anchorCtr="0">
            <a:spAutoFit/>
          </a:bodyPr>
          <a:lstStyle>
            <a:lvl1pPr algn="l">
              <a:lnSpc>
                <a:spcPct val="100000"/>
              </a:lnSpc>
              <a:defRPr sz="3200">
                <a:solidFill>
                  <a:srgbClr val="435E23"/>
                </a:solidFill>
                <a:latin typeface="Arial" panose="020B0604020202020204" pitchFamily="34" charset="0"/>
                <a:cs typeface="Arial" panose="020B0604020202020204" pitchFamily="34" charset="0"/>
              </a:defRPr>
            </a:lvl1pPr>
          </a:lstStyle>
          <a:p>
            <a:pPr lvl="0"/>
            <a:r>
              <a:rPr lang="tr-TR" dirty="0" smtClean="0"/>
              <a:t>Başlık</a:t>
            </a:r>
            <a:endParaRPr lang="tr-TR" dirty="0"/>
          </a:p>
        </p:txBody>
      </p:sp>
      <p:cxnSp>
        <p:nvCxnSpPr>
          <p:cNvPr id="9" name="Straight Connector 8"/>
          <p:cNvCxnSpPr/>
          <p:nvPr userDrawn="1"/>
        </p:nvCxnSpPr>
        <p:spPr>
          <a:xfrm>
            <a:off x="0" y="1080000"/>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cxnSp>
        <p:nvCxnSpPr>
          <p:cNvPr id="11" name="Straight Connector 10"/>
          <p:cNvCxnSpPr/>
          <p:nvPr userDrawn="1"/>
        </p:nvCxnSpPr>
        <p:spPr>
          <a:xfrm>
            <a:off x="0" y="6317747"/>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297220574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5670">
          <p15:clr>
            <a:srgbClr val="FBAE40"/>
          </p15:clr>
        </p15:guide>
        <p15:guide id="4" pos="9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6579687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4_Başlık+Alt Başlık+Metin">
    <p:spTree>
      <p:nvGrpSpPr>
        <p:cNvPr id="1" name=""/>
        <p:cNvGrpSpPr/>
        <p:nvPr/>
      </p:nvGrpSpPr>
      <p:grpSpPr>
        <a:xfrm>
          <a:off x="0" y="0"/>
          <a:ext cx="0" cy="0"/>
          <a:chOff x="0" y="0"/>
          <a:chExt cx="0" cy="0"/>
        </a:xfrm>
      </p:grpSpPr>
      <p:pic>
        <p:nvPicPr>
          <p:cNvPr id="12" name="Picture 4" descr="Untitled-2-05.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901" y="82550"/>
            <a:ext cx="1016000" cy="1016000"/>
          </a:xfrm>
          <a:prstGeom prst="rect">
            <a:avLst/>
          </a:prstGeom>
        </p:spPr>
      </p:pic>
      <p:sp>
        <p:nvSpPr>
          <p:cNvPr id="13" name="Rectangle 5"/>
          <p:cNvSpPr/>
          <p:nvPr userDrawn="1"/>
        </p:nvSpPr>
        <p:spPr>
          <a:xfrm>
            <a:off x="0" y="2"/>
            <a:ext cx="9144000" cy="45719"/>
          </a:xfrm>
          <a:prstGeom prst="rect">
            <a:avLst/>
          </a:prstGeom>
          <a:solidFill>
            <a:srgbClr val="F9D70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Rectangle 6"/>
          <p:cNvSpPr/>
          <p:nvPr userDrawn="1"/>
        </p:nvSpPr>
        <p:spPr>
          <a:xfrm>
            <a:off x="0" y="6809742"/>
            <a:ext cx="9144000" cy="45719"/>
          </a:xfrm>
          <a:prstGeom prst="rect">
            <a:avLst/>
          </a:prstGeom>
          <a:solidFill>
            <a:srgbClr val="435E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Text Placeholder 2"/>
          <p:cNvSpPr>
            <a:spLocks noGrp="1"/>
          </p:cNvSpPr>
          <p:nvPr>
            <p:ph type="body" sz="quarter" idx="14" hasCustomPrompt="1"/>
          </p:nvPr>
        </p:nvSpPr>
        <p:spPr>
          <a:xfrm>
            <a:off x="180000" y="1701400"/>
            <a:ext cx="8805998" cy="4607325"/>
          </a:xfrm>
        </p:spPr>
        <p:txBody>
          <a:bodyPr vert="horz" lIns="91440" tIns="45720" rIns="91440" bIns="45720" rtlCol="0" anchor="t">
            <a:normAutofit/>
          </a:bodyPr>
          <a:lstStyle>
            <a:lvl1pPr marL="0" marR="0" indent="0" algn="l" defTabSz="914400" rtl="0" eaLnBrk="1" fontAlgn="auto" latinLnBrk="0" hangingPunct="1">
              <a:lnSpc>
                <a:spcPct val="100000"/>
              </a:lnSpc>
              <a:spcBef>
                <a:spcPts val="1000"/>
              </a:spcBef>
              <a:spcAft>
                <a:spcPts val="0"/>
              </a:spcAft>
              <a:buClrTx/>
              <a:buSzTx/>
              <a:buFontTx/>
              <a:buNone/>
              <a:tabLst/>
              <a:defRPr lang="tr-TR" sz="2200" baseline="0" dirty="0">
                <a:solidFill>
                  <a:schemeClr val="tx1">
                    <a:lumMod val="65000"/>
                    <a:lumOff val="35000"/>
                  </a:schemeClr>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50000"/>
              </a:lnSpc>
              <a:spcBef>
                <a:spcPts val="1000"/>
              </a:spcBef>
              <a:spcAft>
                <a:spcPts val="0"/>
              </a:spcAft>
              <a:buClrTx/>
              <a:buSzTx/>
              <a:buFontTx/>
              <a:buNone/>
              <a:tabLst/>
              <a:defRPr/>
            </a:pPr>
            <a:r>
              <a:rPr lang="tr-TR" dirty="0" smtClean="0"/>
              <a:t>İçeriğiniz için bu alanı kullanabilirsiniz.</a:t>
            </a:r>
          </a:p>
        </p:txBody>
      </p:sp>
      <p:sp>
        <p:nvSpPr>
          <p:cNvPr id="9" name="Slide Number Placeholder 6"/>
          <p:cNvSpPr>
            <a:spLocks noGrp="1"/>
          </p:cNvSpPr>
          <p:nvPr>
            <p:ph type="sldNum" sz="quarter" idx="13"/>
          </p:nvPr>
        </p:nvSpPr>
        <p:spPr>
          <a:xfrm>
            <a:off x="8442542" y="6395540"/>
            <a:ext cx="711634" cy="365125"/>
          </a:xfrm>
          <a:prstGeom prst="rect">
            <a:avLst/>
          </a:prstGeom>
          <a:noFill/>
        </p:spPr>
        <p:txBody>
          <a:bodyPr/>
          <a:lstStyle>
            <a:lvl1pPr algn="l">
              <a:defRPr sz="1800">
                <a:solidFill>
                  <a:schemeClr val="tx1">
                    <a:lumMod val="65000"/>
                    <a:lumOff val="35000"/>
                  </a:schemeClr>
                </a:solidFill>
                <a:latin typeface="Arial" panose="020B0604020202020204" pitchFamily="34" charset="0"/>
                <a:cs typeface="Arial" panose="020B0604020202020204" pitchFamily="34" charset="0"/>
              </a:defRPr>
            </a:lvl1pPr>
          </a:lstStyle>
          <a:p>
            <a:fld id="{8E6AA186-9BDC-43F2-8CB7-BFB6CE2B9968}" type="slidenum">
              <a:rPr lang="tr-TR" smtClean="0"/>
              <a:pPr/>
              <a:t>‹#›</a:t>
            </a:fld>
            <a:endParaRPr lang="tr-TR"/>
          </a:p>
        </p:txBody>
      </p:sp>
      <p:sp>
        <p:nvSpPr>
          <p:cNvPr id="10" name="Title 1"/>
          <p:cNvSpPr>
            <a:spLocks noGrp="1" noChangeAspect="1"/>
          </p:cNvSpPr>
          <p:nvPr>
            <p:ph type="title" hasCustomPrompt="1"/>
          </p:nvPr>
        </p:nvSpPr>
        <p:spPr>
          <a:xfrm>
            <a:off x="180000" y="1090800"/>
            <a:ext cx="7674664" cy="526642"/>
          </a:xfrm>
        </p:spPr>
        <p:txBody>
          <a:bodyPr wrap="square">
            <a:spAutoFit/>
          </a:bodyPr>
          <a:lstStyle>
            <a:lvl1pPr algn="l">
              <a:defRPr sz="2400">
                <a:solidFill>
                  <a:srgbClr val="435E23"/>
                </a:solidFill>
              </a:defRPr>
            </a:lvl1pPr>
          </a:lstStyle>
          <a:p>
            <a:pPr>
              <a:lnSpc>
                <a:spcPct val="120000"/>
              </a:lnSpc>
            </a:pPr>
            <a:r>
              <a:rPr lang="tr-TR" sz="2400" dirty="0" smtClean="0">
                <a:solidFill>
                  <a:srgbClr val="435E23"/>
                </a:solidFill>
              </a:rPr>
              <a:t>1.1 Alt Başlık</a:t>
            </a:r>
            <a:endParaRPr lang="tr-TR" sz="2400" dirty="0">
              <a:solidFill>
                <a:srgbClr val="435E23"/>
              </a:solidFill>
            </a:endParaRPr>
          </a:p>
        </p:txBody>
      </p:sp>
      <p:sp>
        <p:nvSpPr>
          <p:cNvPr id="7" name="Text Placeholder 6"/>
          <p:cNvSpPr>
            <a:spLocks noGrp="1" noChangeAspect="1"/>
          </p:cNvSpPr>
          <p:nvPr>
            <p:ph type="body" sz="quarter" idx="15" hasCustomPrompt="1"/>
          </p:nvPr>
        </p:nvSpPr>
        <p:spPr>
          <a:xfrm>
            <a:off x="180000" y="498331"/>
            <a:ext cx="7674664" cy="584775"/>
          </a:xfrm>
        </p:spPr>
        <p:txBody>
          <a:bodyPr anchor="b" anchorCtr="0">
            <a:sp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3200">
                <a:solidFill>
                  <a:srgbClr val="435E23"/>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lang="tr-TR" dirty="0" smtClean="0"/>
              <a:t>Başlık</a:t>
            </a:r>
          </a:p>
        </p:txBody>
      </p:sp>
      <p:cxnSp>
        <p:nvCxnSpPr>
          <p:cNvPr id="11" name="Straight Connector 10"/>
          <p:cNvCxnSpPr/>
          <p:nvPr userDrawn="1"/>
        </p:nvCxnSpPr>
        <p:spPr>
          <a:xfrm>
            <a:off x="0" y="1080000"/>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cxnSp>
        <p:nvCxnSpPr>
          <p:cNvPr id="15" name="Straight Connector 14"/>
          <p:cNvCxnSpPr/>
          <p:nvPr userDrawn="1"/>
        </p:nvCxnSpPr>
        <p:spPr>
          <a:xfrm>
            <a:off x="0" y="6317747"/>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248036353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2" pos="5670">
          <p15:clr>
            <a:srgbClr val="FBAE40"/>
          </p15:clr>
        </p15:guide>
        <p15:guide id="5" pos="9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7_Başlık + Liste">
    <p:spTree>
      <p:nvGrpSpPr>
        <p:cNvPr id="1" name=""/>
        <p:cNvGrpSpPr/>
        <p:nvPr/>
      </p:nvGrpSpPr>
      <p:grpSpPr>
        <a:xfrm>
          <a:off x="0" y="0"/>
          <a:ext cx="0" cy="0"/>
          <a:chOff x="0" y="0"/>
          <a:chExt cx="0" cy="0"/>
        </a:xfrm>
      </p:grpSpPr>
      <p:pic>
        <p:nvPicPr>
          <p:cNvPr id="12" name="Picture 4" descr="Untitled-2-05.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901" y="82550"/>
            <a:ext cx="1016000" cy="1016000"/>
          </a:xfrm>
          <a:prstGeom prst="rect">
            <a:avLst/>
          </a:prstGeom>
        </p:spPr>
      </p:pic>
      <p:sp>
        <p:nvSpPr>
          <p:cNvPr id="13" name="Rectangle 5"/>
          <p:cNvSpPr/>
          <p:nvPr userDrawn="1"/>
        </p:nvSpPr>
        <p:spPr>
          <a:xfrm>
            <a:off x="0" y="2"/>
            <a:ext cx="9144000" cy="45719"/>
          </a:xfrm>
          <a:prstGeom prst="rect">
            <a:avLst/>
          </a:prstGeom>
          <a:solidFill>
            <a:srgbClr val="F9D70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Rectangle 6"/>
          <p:cNvSpPr/>
          <p:nvPr userDrawn="1"/>
        </p:nvSpPr>
        <p:spPr>
          <a:xfrm>
            <a:off x="0" y="6809742"/>
            <a:ext cx="9144000" cy="45719"/>
          </a:xfrm>
          <a:prstGeom prst="rect">
            <a:avLst/>
          </a:prstGeom>
          <a:solidFill>
            <a:srgbClr val="435E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Text Placeholder 2"/>
          <p:cNvSpPr>
            <a:spLocks noGrp="1"/>
          </p:cNvSpPr>
          <p:nvPr>
            <p:ph type="body" sz="quarter" idx="14" hasCustomPrompt="1"/>
          </p:nvPr>
        </p:nvSpPr>
        <p:spPr>
          <a:xfrm>
            <a:off x="180000" y="1090800"/>
            <a:ext cx="8805998" cy="5158423"/>
          </a:xfrm>
        </p:spPr>
        <p:txBody>
          <a:bodyPr vert="horz" lIns="91440" tIns="45720" rIns="91440" bIns="45720" rtlCol="0" anchor="t">
            <a:normAutofit/>
          </a:bodyPr>
          <a:lstStyle>
            <a:lvl1pPr marL="342900" marR="0" indent="-34290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lang="tr-TR" sz="2200" baseline="0" dirty="0">
                <a:solidFill>
                  <a:schemeClr val="tx1">
                    <a:lumMod val="65000"/>
                    <a:lumOff val="35000"/>
                  </a:schemeClr>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50000"/>
              </a:lnSpc>
              <a:spcBef>
                <a:spcPts val="1000"/>
              </a:spcBef>
              <a:spcAft>
                <a:spcPts val="0"/>
              </a:spcAft>
              <a:buClrTx/>
              <a:buSzTx/>
              <a:tabLst/>
              <a:defRPr/>
            </a:pPr>
            <a:r>
              <a:rPr lang="tr-TR" dirty="0" smtClean="0"/>
              <a:t>  Madde 1</a:t>
            </a:r>
          </a:p>
          <a:p>
            <a:pPr marL="0" marR="0" lvl="0" indent="0" algn="l" defTabSz="914400" rtl="0" eaLnBrk="1" fontAlgn="auto" latinLnBrk="0" hangingPunct="1">
              <a:lnSpc>
                <a:spcPct val="150000"/>
              </a:lnSpc>
              <a:spcBef>
                <a:spcPts val="1000"/>
              </a:spcBef>
              <a:spcAft>
                <a:spcPts val="0"/>
              </a:spcAft>
              <a:buClrTx/>
              <a:buSzTx/>
              <a:tabLst/>
              <a:defRPr/>
            </a:pPr>
            <a:r>
              <a:rPr lang="tr-TR" dirty="0" smtClean="0"/>
              <a:t>  Madde 2</a:t>
            </a:r>
          </a:p>
          <a:p>
            <a:pPr marL="0" marR="0" lvl="0" indent="0" algn="l" defTabSz="914400" rtl="0" eaLnBrk="1" fontAlgn="auto" latinLnBrk="0" hangingPunct="1">
              <a:lnSpc>
                <a:spcPct val="150000"/>
              </a:lnSpc>
              <a:spcBef>
                <a:spcPts val="1000"/>
              </a:spcBef>
              <a:spcAft>
                <a:spcPts val="0"/>
              </a:spcAft>
              <a:buClrTx/>
              <a:buSzTx/>
              <a:tabLst/>
              <a:defRPr/>
            </a:pPr>
            <a:r>
              <a:rPr lang="tr-TR" dirty="0" smtClean="0"/>
              <a:t>  Madde 3</a:t>
            </a:r>
          </a:p>
          <a:p>
            <a:pPr marL="0" marR="0" lvl="0" indent="0" algn="l" defTabSz="914400" rtl="0" eaLnBrk="1" fontAlgn="auto" latinLnBrk="0" hangingPunct="1">
              <a:lnSpc>
                <a:spcPct val="150000"/>
              </a:lnSpc>
              <a:spcBef>
                <a:spcPts val="1000"/>
              </a:spcBef>
              <a:spcAft>
                <a:spcPts val="0"/>
              </a:spcAft>
              <a:buClrTx/>
              <a:buSzTx/>
              <a:tabLst/>
              <a:defRPr/>
            </a:pPr>
            <a:r>
              <a:rPr lang="tr-TR" dirty="0" smtClean="0"/>
              <a:t>  Madde 4</a:t>
            </a:r>
          </a:p>
        </p:txBody>
      </p:sp>
      <p:sp>
        <p:nvSpPr>
          <p:cNvPr id="8" name="Slide Number Placeholder 6"/>
          <p:cNvSpPr>
            <a:spLocks noGrp="1"/>
          </p:cNvSpPr>
          <p:nvPr>
            <p:ph type="sldNum" sz="quarter" idx="13"/>
          </p:nvPr>
        </p:nvSpPr>
        <p:spPr>
          <a:xfrm>
            <a:off x="8442542" y="6395540"/>
            <a:ext cx="711634" cy="365125"/>
          </a:xfrm>
          <a:prstGeom prst="rect">
            <a:avLst/>
          </a:prstGeom>
          <a:noFill/>
        </p:spPr>
        <p:txBody>
          <a:bodyPr/>
          <a:lstStyle>
            <a:lvl1pPr algn="l">
              <a:defRPr sz="1800">
                <a:solidFill>
                  <a:schemeClr val="tx1">
                    <a:lumMod val="65000"/>
                    <a:lumOff val="35000"/>
                  </a:schemeClr>
                </a:solidFill>
                <a:latin typeface="Arial" panose="020B0604020202020204" pitchFamily="34" charset="0"/>
                <a:cs typeface="Arial" panose="020B0604020202020204" pitchFamily="34" charset="0"/>
              </a:defRPr>
            </a:lvl1pPr>
          </a:lstStyle>
          <a:p>
            <a:fld id="{8E6AA186-9BDC-43F2-8CB7-BFB6CE2B9968}" type="slidenum">
              <a:rPr lang="tr-TR" smtClean="0"/>
              <a:pPr/>
              <a:t>‹#›</a:t>
            </a:fld>
            <a:endParaRPr lang="tr-TR"/>
          </a:p>
        </p:txBody>
      </p:sp>
      <p:sp>
        <p:nvSpPr>
          <p:cNvPr id="11" name="Text Placeholder 10"/>
          <p:cNvSpPr>
            <a:spLocks noGrp="1" noChangeAspect="1"/>
          </p:cNvSpPr>
          <p:nvPr>
            <p:ph type="body" sz="quarter" idx="15" hasCustomPrompt="1"/>
          </p:nvPr>
        </p:nvSpPr>
        <p:spPr>
          <a:xfrm>
            <a:off x="180000" y="496799"/>
            <a:ext cx="7675200" cy="583200"/>
          </a:xfrm>
        </p:spPr>
        <p:txBody>
          <a:bodyPr anchor="b" anchorCtr="0">
            <a:spAutoFit/>
          </a:bodyPr>
          <a:lstStyle>
            <a:lvl1pPr algn="l">
              <a:lnSpc>
                <a:spcPct val="100000"/>
              </a:lnSpc>
              <a:defRPr sz="3200">
                <a:solidFill>
                  <a:srgbClr val="435E23"/>
                </a:solidFill>
                <a:latin typeface="Arial" panose="020B0604020202020204" pitchFamily="34" charset="0"/>
                <a:cs typeface="Arial" panose="020B0604020202020204" pitchFamily="34" charset="0"/>
              </a:defRPr>
            </a:lvl1pPr>
          </a:lstStyle>
          <a:p>
            <a:pPr lvl="0"/>
            <a:r>
              <a:rPr lang="tr-TR" dirty="0" smtClean="0"/>
              <a:t>Başlık</a:t>
            </a:r>
            <a:endParaRPr lang="tr-TR" dirty="0"/>
          </a:p>
        </p:txBody>
      </p:sp>
      <p:cxnSp>
        <p:nvCxnSpPr>
          <p:cNvPr id="9" name="Straight Connector 8"/>
          <p:cNvCxnSpPr/>
          <p:nvPr userDrawn="1"/>
        </p:nvCxnSpPr>
        <p:spPr>
          <a:xfrm>
            <a:off x="0" y="1080000"/>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cxnSp>
        <p:nvCxnSpPr>
          <p:cNvPr id="10" name="Straight Connector 9"/>
          <p:cNvCxnSpPr/>
          <p:nvPr userDrawn="1"/>
        </p:nvCxnSpPr>
        <p:spPr>
          <a:xfrm>
            <a:off x="0" y="6317747"/>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333696800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5670">
          <p15:clr>
            <a:srgbClr val="FBAE40"/>
          </p15:clr>
        </p15:guide>
        <p15:guide id="4" pos="9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5_Başlık + Dik Resim + Metin">
    <p:spTree>
      <p:nvGrpSpPr>
        <p:cNvPr id="1" name=""/>
        <p:cNvGrpSpPr/>
        <p:nvPr/>
      </p:nvGrpSpPr>
      <p:grpSpPr>
        <a:xfrm>
          <a:off x="0" y="0"/>
          <a:ext cx="0" cy="0"/>
          <a:chOff x="0" y="0"/>
          <a:chExt cx="0" cy="0"/>
        </a:xfrm>
      </p:grpSpPr>
      <p:pic>
        <p:nvPicPr>
          <p:cNvPr id="12" name="Picture 4" descr="Untitled-2-05.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901" y="82550"/>
            <a:ext cx="1016000" cy="1016000"/>
          </a:xfrm>
          <a:prstGeom prst="rect">
            <a:avLst/>
          </a:prstGeom>
        </p:spPr>
      </p:pic>
      <p:sp>
        <p:nvSpPr>
          <p:cNvPr id="13" name="Rectangle 5"/>
          <p:cNvSpPr/>
          <p:nvPr userDrawn="1"/>
        </p:nvSpPr>
        <p:spPr>
          <a:xfrm>
            <a:off x="0" y="2"/>
            <a:ext cx="9144000" cy="45719"/>
          </a:xfrm>
          <a:prstGeom prst="rect">
            <a:avLst/>
          </a:prstGeom>
          <a:solidFill>
            <a:srgbClr val="F9D70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Rectangle 6"/>
          <p:cNvSpPr/>
          <p:nvPr userDrawn="1"/>
        </p:nvSpPr>
        <p:spPr>
          <a:xfrm>
            <a:off x="0" y="6809742"/>
            <a:ext cx="9144000" cy="45719"/>
          </a:xfrm>
          <a:prstGeom prst="rect">
            <a:avLst/>
          </a:prstGeom>
          <a:solidFill>
            <a:srgbClr val="435E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9" name="Text Placeholder 2"/>
          <p:cNvSpPr>
            <a:spLocks noGrp="1"/>
          </p:cNvSpPr>
          <p:nvPr>
            <p:ph type="body" sz="quarter" idx="10" hasCustomPrompt="1"/>
          </p:nvPr>
        </p:nvSpPr>
        <p:spPr>
          <a:xfrm>
            <a:off x="5316584" y="1090800"/>
            <a:ext cx="3660178" cy="5105034"/>
          </a:xfrm>
          <a:noFill/>
        </p:spPr>
        <p:txBody>
          <a:bodyPr anchor="t">
            <a:normAutofit/>
          </a:bodyPr>
          <a:lstStyle>
            <a:lvl1pPr algn="l">
              <a:buFontTx/>
              <a:buNone/>
              <a:defRPr sz="2100" baseline="0">
                <a:solidFill>
                  <a:schemeClr val="tx1">
                    <a:lumMod val="65000"/>
                    <a:lumOff val="35000"/>
                  </a:schemeClr>
                </a:solidFill>
                <a:latin typeface="Arial" panose="020B0604020202020204" pitchFamily="34" charset="0"/>
                <a:cs typeface="Arial" panose="020B0604020202020204" pitchFamily="34" charset="0"/>
              </a:defRPr>
            </a:lvl1pPr>
            <a:lvl2pPr marL="457200" indent="0" algn="l">
              <a:buFontTx/>
              <a:buNone/>
              <a:defRPr/>
            </a:lvl2pPr>
            <a:lvl3pPr marL="914400" indent="0" algn="l">
              <a:buFontTx/>
              <a:buNone/>
              <a:defRPr/>
            </a:lvl3pPr>
            <a:lvl4pPr marL="1371600" indent="0" algn="l">
              <a:buFontTx/>
              <a:buNone/>
              <a:defRPr/>
            </a:lvl4pPr>
            <a:lvl5pPr marL="1828800" indent="0" algn="l">
              <a:buFontTx/>
              <a:buNone/>
              <a:defRPr/>
            </a:lvl5pPr>
          </a:lstStyle>
          <a:p>
            <a:pPr lvl="0"/>
            <a:r>
              <a:rPr lang="tr-TR" dirty="0" smtClean="0"/>
              <a:t>İçeriğiniz için bu alanı yazabilirsiniz.</a:t>
            </a:r>
            <a:endParaRPr lang="tr-TR" dirty="0"/>
          </a:p>
        </p:txBody>
      </p:sp>
      <p:sp>
        <p:nvSpPr>
          <p:cNvPr id="3" name="Picture Placeholder 2"/>
          <p:cNvSpPr>
            <a:spLocks noGrp="1" noChangeAspect="1"/>
          </p:cNvSpPr>
          <p:nvPr>
            <p:ph type="pic" sz="quarter" idx="14" hasCustomPrompt="1"/>
          </p:nvPr>
        </p:nvSpPr>
        <p:spPr>
          <a:xfrm>
            <a:off x="179388" y="1090800"/>
            <a:ext cx="4927600" cy="4640544"/>
          </a:xfrm>
        </p:spPr>
        <p:txBody>
          <a:bodyPr/>
          <a:lstStyle>
            <a:lvl1pPr>
              <a:defRPr/>
            </a:lvl1pPr>
          </a:lstStyle>
          <a:p>
            <a:r>
              <a:rPr lang="tr-TR" smtClean="0"/>
              <a:t>Görsel</a:t>
            </a:r>
            <a:endParaRPr lang="tr-TR"/>
          </a:p>
        </p:txBody>
      </p:sp>
      <p:sp>
        <p:nvSpPr>
          <p:cNvPr id="15" name="Text Placeholder 4"/>
          <p:cNvSpPr>
            <a:spLocks noGrp="1"/>
          </p:cNvSpPr>
          <p:nvPr>
            <p:ph type="body" sz="quarter" idx="15" hasCustomPrompt="1"/>
          </p:nvPr>
        </p:nvSpPr>
        <p:spPr>
          <a:xfrm>
            <a:off x="179387" y="5756564"/>
            <a:ext cx="4925101" cy="480586"/>
          </a:xfrm>
          <a:noFill/>
        </p:spPr>
        <p:txBody>
          <a:bodyPr>
            <a:noAutofit/>
          </a:bodyPr>
          <a:lstStyle>
            <a:lvl1pPr algn="l">
              <a:buFontTx/>
              <a:buNone/>
              <a:defRPr sz="1800" baseline="0">
                <a:solidFill>
                  <a:schemeClr val="bg2">
                    <a:lumMod val="50000"/>
                  </a:schemeClr>
                </a:solidFill>
                <a:latin typeface="Arial" panose="020B0604020202020204" pitchFamily="34" charset="0"/>
                <a:cs typeface="Arial" panose="020B0604020202020204" pitchFamily="34" charset="0"/>
              </a:defRPr>
            </a:lvl1pPr>
            <a:lvl2pPr marL="457200" indent="0" algn="l">
              <a:buFontTx/>
              <a:buNone/>
              <a:defRPr/>
            </a:lvl2pPr>
            <a:lvl3pPr marL="914400" indent="0" algn="l">
              <a:buFontTx/>
              <a:buNone/>
              <a:defRPr/>
            </a:lvl3pPr>
            <a:lvl4pPr marL="1371600" indent="0" algn="l">
              <a:buFontTx/>
              <a:buNone/>
              <a:defRPr/>
            </a:lvl4pPr>
            <a:lvl5pPr marL="1828800" indent="0" algn="l">
              <a:buFontTx/>
              <a:buNone/>
              <a:defRPr/>
            </a:lvl5pPr>
          </a:lstStyle>
          <a:p>
            <a:pPr lvl="0"/>
            <a:r>
              <a:rPr lang="tr-TR" sz="2200" dirty="0" smtClean="0">
                <a:latin typeface="Arial" panose="020B0604020202020204" pitchFamily="34" charset="0"/>
                <a:cs typeface="Arial" panose="020B0604020202020204" pitchFamily="34" charset="0"/>
              </a:rPr>
              <a:t>Görselin etiket bilgisini yazınız.</a:t>
            </a:r>
            <a:endParaRPr lang="tr-TR" dirty="0"/>
          </a:p>
        </p:txBody>
      </p:sp>
      <p:sp>
        <p:nvSpPr>
          <p:cNvPr id="18" name="Slide Number Placeholder 6"/>
          <p:cNvSpPr>
            <a:spLocks noGrp="1"/>
          </p:cNvSpPr>
          <p:nvPr>
            <p:ph type="sldNum" sz="quarter" idx="13"/>
          </p:nvPr>
        </p:nvSpPr>
        <p:spPr>
          <a:xfrm>
            <a:off x="8442542" y="6395540"/>
            <a:ext cx="711634" cy="365125"/>
          </a:xfrm>
          <a:prstGeom prst="rect">
            <a:avLst/>
          </a:prstGeom>
          <a:noFill/>
        </p:spPr>
        <p:txBody>
          <a:bodyPr/>
          <a:lstStyle>
            <a:lvl1pPr algn="l">
              <a:defRPr sz="1800">
                <a:solidFill>
                  <a:schemeClr val="tx1">
                    <a:lumMod val="65000"/>
                    <a:lumOff val="35000"/>
                  </a:schemeClr>
                </a:solidFill>
                <a:latin typeface="Arial" panose="020B0604020202020204" pitchFamily="34" charset="0"/>
                <a:cs typeface="Arial" panose="020B0604020202020204" pitchFamily="34" charset="0"/>
              </a:defRPr>
            </a:lvl1pPr>
          </a:lstStyle>
          <a:p>
            <a:fld id="{8E6AA186-9BDC-43F2-8CB7-BFB6CE2B9968}" type="slidenum">
              <a:rPr lang="tr-TR" smtClean="0"/>
              <a:pPr/>
              <a:t>‹#›</a:t>
            </a:fld>
            <a:endParaRPr lang="tr-TR"/>
          </a:p>
        </p:txBody>
      </p:sp>
      <p:sp>
        <p:nvSpPr>
          <p:cNvPr id="6" name="Text Placeholder 5"/>
          <p:cNvSpPr>
            <a:spLocks noGrp="1" noChangeAspect="1"/>
          </p:cNvSpPr>
          <p:nvPr>
            <p:ph type="body" sz="quarter" idx="16" hasCustomPrompt="1"/>
          </p:nvPr>
        </p:nvSpPr>
        <p:spPr>
          <a:xfrm>
            <a:off x="180000" y="496800"/>
            <a:ext cx="7675200" cy="584775"/>
          </a:xfrm>
        </p:spPr>
        <p:txBody>
          <a:bodyPr anchor="b" anchorCtr="0">
            <a:spAutoFit/>
          </a:bodyPr>
          <a:lstStyle>
            <a:lvl1pPr algn="l">
              <a:lnSpc>
                <a:spcPct val="100000"/>
              </a:lnSpc>
              <a:defRPr sz="3200">
                <a:solidFill>
                  <a:srgbClr val="435E23"/>
                </a:solidFill>
                <a:latin typeface="Arial" panose="020B0604020202020204" pitchFamily="34" charset="0"/>
                <a:cs typeface="Arial" panose="020B0604020202020204" pitchFamily="34" charset="0"/>
              </a:defRPr>
            </a:lvl1pPr>
          </a:lstStyle>
          <a:p>
            <a:pPr lvl="0"/>
            <a:r>
              <a:rPr lang="tr-TR" dirty="0" smtClean="0"/>
              <a:t>Başlık</a:t>
            </a:r>
            <a:endParaRPr lang="tr-TR" dirty="0"/>
          </a:p>
        </p:txBody>
      </p:sp>
      <p:cxnSp>
        <p:nvCxnSpPr>
          <p:cNvPr id="10" name="Straight Connector 9"/>
          <p:cNvCxnSpPr/>
          <p:nvPr userDrawn="1"/>
        </p:nvCxnSpPr>
        <p:spPr>
          <a:xfrm>
            <a:off x="0" y="1080000"/>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cxnSp>
        <p:nvCxnSpPr>
          <p:cNvPr id="11" name="Straight Connector 10"/>
          <p:cNvCxnSpPr/>
          <p:nvPr userDrawn="1"/>
        </p:nvCxnSpPr>
        <p:spPr>
          <a:xfrm>
            <a:off x="0" y="6317747"/>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362280683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90" userDrawn="1">
          <p15:clr>
            <a:srgbClr val="FBAE40"/>
          </p15:clr>
        </p15:guide>
        <p15:guide id="2" pos="567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6_Başlık + Resim">
    <p:spTree>
      <p:nvGrpSpPr>
        <p:cNvPr id="1" name=""/>
        <p:cNvGrpSpPr/>
        <p:nvPr/>
      </p:nvGrpSpPr>
      <p:grpSpPr>
        <a:xfrm>
          <a:off x="0" y="0"/>
          <a:ext cx="0" cy="0"/>
          <a:chOff x="0" y="0"/>
          <a:chExt cx="0" cy="0"/>
        </a:xfrm>
      </p:grpSpPr>
      <p:pic>
        <p:nvPicPr>
          <p:cNvPr id="12" name="Picture 4" descr="Untitled-2-05.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901" y="82550"/>
            <a:ext cx="1016000" cy="1016000"/>
          </a:xfrm>
          <a:prstGeom prst="rect">
            <a:avLst/>
          </a:prstGeom>
        </p:spPr>
      </p:pic>
      <p:sp>
        <p:nvSpPr>
          <p:cNvPr id="13" name="Rectangle 5"/>
          <p:cNvSpPr/>
          <p:nvPr userDrawn="1"/>
        </p:nvSpPr>
        <p:spPr>
          <a:xfrm>
            <a:off x="0" y="2"/>
            <a:ext cx="9144000" cy="45719"/>
          </a:xfrm>
          <a:prstGeom prst="rect">
            <a:avLst/>
          </a:prstGeom>
          <a:solidFill>
            <a:srgbClr val="F9D70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Rectangle 6"/>
          <p:cNvSpPr/>
          <p:nvPr userDrawn="1"/>
        </p:nvSpPr>
        <p:spPr>
          <a:xfrm>
            <a:off x="0" y="6809742"/>
            <a:ext cx="9144000" cy="45719"/>
          </a:xfrm>
          <a:prstGeom prst="rect">
            <a:avLst/>
          </a:prstGeom>
          <a:solidFill>
            <a:srgbClr val="435E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3" name="Picture Placeholder 2"/>
          <p:cNvSpPr>
            <a:spLocks noGrp="1"/>
          </p:cNvSpPr>
          <p:nvPr>
            <p:ph type="pic" sz="quarter" idx="14"/>
          </p:nvPr>
        </p:nvSpPr>
        <p:spPr>
          <a:xfrm>
            <a:off x="179387" y="1090800"/>
            <a:ext cx="8821737" cy="4619771"/>
          </a:xfrm>
        </p:spPr>
        <p:txBody>
          <a:bodyPr/>
          <a:lstStyle/>
          <a:p>
            <a:endParaRPr lang="tr-TR"/>
          </a:p>
        </p:txBody>
      </p:sp>
      <p:sp>
        <p:nvSpPr>
          <p:cNvPr id="5" name="Text Placeholder 4"/>
          <p:cNvSpPr>
            <a:spLocks noGrp="1"/>
          </p:cNvSpPr>
          <p:nvPr>
            <p:ph type="body" sz="quarter" idx="15" hasCustomPrompt="1"/>
          </p:nvPr>
        </p:nvSpPr>
        <p:spPr>
          <a:xfrm>
            <a:off x="179387" y="5756564"/>
            <a:ext cx="8821738" cy="480586"/>
          </a:xfrm>
          <a:noFill/>
        </p:spPr>
        <p:txBody>
          <a:bodyPr>
            <a:noAutofit/>
          </a:bodyPr>
          <a:lstStyle>
            <a:lvl1pPr algn="l">
              <a:buFontTx/>
              <a:buNone/>
              <a:defRPr sz="1800" baseline="0">
                <a:solidFill>
                  <a:schemeClr val="bg2">
                    <a:lumMod val="50000"/>
                  </a:schemeClr>
                </a:solidFill>
                <a:latin typeface="Arial" panose="020B0604020202020204" pitchFamily="34" charset="0"/>
                <a:cs typeface="Arial" panose="020B0604020202020204" pitchFamily="34" charset="0"/>
              </a:defRPr>
            </a:lvl1pPr>
            <a:lvl2pPr marL="457200" indent="0" algn="l">
              <a:buFontTx/>
              <a:buNone/>
              <a:defRPr/>
            </a:lvl2pPr>
            <a:lvl3pPr marL="914400" indent="0" algn="l">
              <a:buFontTx/>
              <a:buNone/>
              <a:defRPr/>
            </a:lvl3pPr>
            <a:lvl4pPr marL="1371600" indent="0" algn="l">
              <a:buFontTx/>
              <a:buNone/>
              <a:defRPr/>
            </a:lvl4pPr>
            <a:lvl5pPr marL="1828800" indent="0" algn="l">
              <a:buFontTx/>
              <a:buNone/>
              <a:defRPr/>
            </a:lvl5pPr>
          </a:lstStyle>
          <a:p>
            <a:pPr lvl="0"/>
            <a:r>
              <a:rPr lang="tr-TR" sz="2200" dirty="0" smtClean="0">
                <a:latin typeface="Arial" panose="020B0604020202020204" pitchFamily="34" charset="0"/>
                <a:cs typeface="Arial" panose="020B0604020202020204" pitchFamily="34" charset="0"/>
              </a:rPr>
              <a:t>Görselin etiket bilgisini yazınız.</a:t>
            </a:r>
            <a:endParaRPr lang="tr-TR" dirty="0"/>
          </a:p>
        </p:txBody>
      </p:sp>
      <p:sp>
        <p:nvSpPr>
          <p:cNvPr id="9" name="Slide Number Placeholder 6"/>
          <p:cNvSpPr>
            <a:spLocks noGrp="1"/>
          </p:cNvSpPr>
          <p:nvPr>
            <p:ph type="sldNum" sz="quarter" idx="13"/>
          </p:nvPr>
        </p:nvSpPr>
        <p:spPr>
          <a:xfrm>
            <a:off x="8442542" y="6395540"/>
            <a:ext cx="711634" cy="365125"/>
          </a:xfrm>
          <a:prstGeom prst="rect">
            <a:avLst/>
          </a:prstGeom>
          <a:noFill/>
        </p:spPr>
        <p:txBody>
          <a:bodyPr/>
          <a:lstStyle>
            <a:lvl1pPr algn="l">
              <a:defRPr sz="1800">
                <a:solidFill>
                  <a:schemeClr val="tx1">
                    <a:lumMod val="65000"/>
                    <a:lumOff val="35000"/>
                  </a:schemeClr>
                </a:solidFill>
                <a:latin typeface="Arial" panose="020B0604020202020204" pitchFamily="34" charset="0"/>
                <a:cs typeface="Arial" panose="020B0604020202020204" pitchFamily="34" charset="0"/>
              </a:defRPr>
            </a:lvl1pPr>
          </a:lstStyle>
          <a:p>
            <a:fld id="{8E6AA186-9BDC-43F2-8CB7-BFB6CE2B9968}" type="slidenum">
              <a:rPr lang="tr-TR" smtClean="0"/>
              <a:pPr/>
              <a:t>‹#›</a:t>
            </a:fld>
            <a:endParaRPr lang="tr-TR"/>
          </a:p>
        </p:txBody>
      </p:sp>
      <p:sp>
        <p:nvSpPr>
          <p:cNvPr id="4" name="Text Placeholder 3"/>
          <p:cNvSpPr>
            <a:spLocks noGrp="1" noChangeAspect="1"/>
          </p:cNvSpPr>
          <p:nvPr>
            <p:ph type="body" sz="quarter" idx="16" hasCustomPrompt="1"/>
          </p:nvPr>
        </p:nvSpPr>
        <p:spPr>
          <a:xfrm>
            <a:off x="180000" y="496800"/>
            <a:ext cx="7675200" cy="583200"/>
          </a:xfrm>
        </p:spPr>
        <p:txBody>
          <a:bodyPr anchor="b" anchorCtr="0">
            <a:spAutoFit/>
          </a:bodyPr>
          <a:lstStyle>
            <a:lvl1pPr algn="l">
              <a:lnSpc>
                <a:spcPct val="100000"/>
              </a:lnSpc>
              <a:defRPr sz="3200">
                <a:solidFill>
                  <a:srgbClr val="435E23"/>
                </a:solidFill>
                <a:latin typeface="Arial" panose="020B0604020202020204" pitchFamily="34" charset="0"/>
                <a:cs typeface="Arial" panose="020B0604020202020204" pitchFamily="34" charset="0"/>
              </a:defRPr>
            </a:lvl1pPr>
          </a:lstStyle>
          <a:p>
            <a:pPr lvl="0"/>
            <a:r>
              <a:rPr lang="tr-TR" dirty="0" smtClean="0"/>
              <a:t>Başlık</a:t>
            </a:r>
            <a:endParaRPr lang="tr-TR" dirty="0"/>
          </a:p>
        </p:txBody>
      </p:sp>
      <p:cxnSp>
        <p:nvCxnSpPr>
          <p:cNvPr id="10" name="Straight Connector 9"/>
          <p:cNvCxnSpPr/>
          <p:nvPr userDrawn="1"/>
        </p:nvCxnSpPr>
        <p:spPr>
          <a:xfrm>
            <a:off x="0" y="1080000"/>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cxnSp>
        <p:nvCxnSpPr>
          <p:cNvPr id="11" name="Straight Connector 10"/>
          <p:cNvCxnSpPr/>
          <p:nvPr userDrawn="1"/>
        </p:nvCxnSpPr>
        <p:spPr>
          <a:xfrm>
            <a:off x="0" y="6317747"/>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356332362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90" userDrawn="1">
          <p15:clr>
            <a:srgbClr val="FBAE40"/>
          </p15:clr>
        </p15:guide>
        <p15:guide id="2" pos="567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2_Kapak">
    <p:spTree>
      <p:nvGrpSpPr>
        <p:cNvPr id="1" name=""/>
        <p:cNvGrpSpPr/>
        <p:nvPr/>
      </p:nvGrpSpPr>
      <p:grpSpPr>
        <a:xfrm>
          <a:off x="0" y="0"/>
          <a:ext cx="0" cy="0"/>
          <a:chOff x="0" y="0"/>
          <a:chExt cx="0" cy="0"/>
        </a:xfrm>
      </p:grpSpPr>
      <p:sp>
        <p:nvSpPr>
          <p:cNvPr id="9" name="TextBox 4"/>
          <p:cNvSpPr txBox="1">
            <a:spLocks/>
          </p:cNvSpPr>
          <p:nvPr userDrawn="1"/>
        </p:nvSpPr>
        <p:spPr>
          <a:xfrm>
            <a:off x="502387" y="2501029"/>
            <a:ext cx="8146333" cy="400110"/>
          </a:xfrm>
          <a:prstGeom prst="rect">
            <a:avLst/>
          </a:prstGeom>
          <a:noFill/>
        </p:spPr>
        <p:txBody>
          <a:bodyPr wrap="none" rtlCol="0">
            <a:norm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tr-TR" sz="1500" b="1" i="0" u="none" strike="noStrike" kern="1200" cap="none" spc="0" normalizeH="0" baseline="0" noProof="0" smtClean="0">
                <a:ln>
                  <a:noFill/>
                </a:ln>
                <a:solidFill>
                  <a:srgbClr val="425E23"/>
                </a:solidFill>
                <a:effectLst/>
                <a:uLnTx/>
                <a:uFillTx/>
                <a:latin typeface="Arial" panose="020B0604020202020204" pitchFamily="34" charset="0"/>
                <a:ea typeface="+mn-ea"/>
                <a:cs typeface="Arial" panose="020B0604020202020204" pitchFamily="34" charset="0"/>
              </a:rPr>
              <a:t>İSTANBUL ÜNİVERSİTESİ AÇIK VE UZAKTAN EĞİTİM FAKÜLTESİ</a:t>
            </a:r>
            <a:endParaRPr kumimoji="0" lang="en-US" sz="1500" b="1" i="0" u="none" strike="noStrike" kern="1200" cap="none" spc="0" normalizeH="0" baseline="0" noProof="0">
              <a:ln>
                <a:noFill/>
              </a:ln>
              <a:solidFill>
                <a:srgbClr val="425E23"/>
              </a:solidFill>
              <a:effectLst/>
              <a:uLnTx/>
              <a:uFillTx/>
              <a:latin typeface="Arial" panose="020B0604020202020204" pitchFamily="34" charset="0"/>
              <a:ea typeface="+mn-ea"/>
              <a:cs typeface="Arial" panose="020B0604020202020204" pitchFamily="34" charset="0"/>
            </a:endParaRPr>
          </a:p>
        </p:txBody>
      </p:sp>
      <p:sp>
        <p:nvSpPr>
          <p:cNvPr id="11" name="Text Placeholder 10"/>
          <p:cNvSpPr>
            <a:spLocks noGrp="1"/>
          </p:cNvSpPr>
          <p:nvPr>
            <p:ph type="body" sz="quarter" idx="13" hasCustomPrompt="1"/>
          </p:nvPr>
        </p:nvSpPr>
        <p:spPr>
          <a:xfrm>
            <a:off x="614189" y="3030715"/>
            <a:ext cx="7958376" cy="676275"/>
          </a:xfrm>
        </p:spPr>
        <p:txBody>
          <a:bodyPr>
            <a:normAutofit/>
          </a:bodyPr>
          <a:lstStyle>
            <a:lvl1pPr algn="ctr">
              <a:buFontTx/>
              <a:buNone/>
              <a:defRPr lang="tr-TR" sz="1650" b="1" i="0" kern="1200" cap="all" baseline="0" dirty="0">
                <a:solidFill>
                  <a:srgbClr val="425E23"/>
                </a:solidFill>
                <a:latin typeface="Arial" panose="020B0604020202020204" pitchFamily="34" charset="0"/>
                <a:ea typeface="+mn-ea"/>
                <a:cs typeface="Arial" panose="020B0604020202020204" pitchFamily="34" charset="0"/>
              </a:defRPr>
            </a:lvl1pPr>
            <a:lvl2pPr marL="342900" indent="0" algn="ctr">
              <a:buFontTx/>
              <a:buNone/>
              <a:defRPr/>
            </a:lvl2pPr>
            <a:lvl3pPr marL="685800" indent="0" algn="ctr">
              <a:buFontTx/>
              <a:buNone/>
              <a:defRPr/>
            </a:lvl3pPr>
            <a:lvl4pPr marL="1028700" indent="0" algn="ctr">
              <a:buFontTx/>
              <a:buNone/>
              <a:defRPr/>
            </a:lvl4pPr>
            <a:lvl5pPr marL="1371600" indent="0" algn="ctr">
              <a:buFontTx/>
              <a:buNone/>
              <a:defRPr/>
            </a:lvl5pPr>
          </a:lstStyle>
          <a:p>
            <a:pPr lvl="0"/>
            <a:r>
              <a:rPr lang="tr-TR" dirty="0" smtClean="0"/>
              <a:t>PROGRAM ADI</a:t>
            </a:r>
            <a:endParaRPr lang="tr-TR" dirty="0"/>
          </a:p>
        </p:txBody>
      </p:sp>
      <p:sp>
        <p:nvSpPr>
          <p:cNvPr id="13" name="Text Placeholder 12"/>
          <p:cNvSpPr>
            <a:spLocks noGrp="1"/>
          </p:cNvSpPr>
          <p:nvPr>
            <p:ph type="body" sz="quarter" idx="14" hasCustomPrompt="1"/>
          </p:nvPr>
        </p:nvSpPr>
        <p:spPr>
          <a:xfrm>
            <a:off x="614188" y="3748248"/>
            <a:ext cx="7959600" cy="638175"/>
          </a:xfrm>
          <a:ln>
            <a:noFill/>
          </a:ln>
        </p:spPr>
        <p:txBody>
          <a:bodyPr vert="horz" lIns="91440" tIns="45720" rIns="91440" bIns="45720" rtlCol="0" anchor="ctr">
            <a:normAutofit/>
          </a:bodyPr>
          <a:lstStyle>
            <a:lvl1pPr>
              <a:defRPr lang="tr-TR" sz="1575" cap="all" baseline="0" dirty="0">
                <a:ln>
                  <a:noFill/>
                </a:ln>
                <a:solidFill>
                  <a:srgbClr val="425E23"/>
                </a:solidFill>
                <a:latin typeface="Arial" panose="020B0604020202020204" pitchFamily="34" charset="0"/>
                <a:cs typeface="Arial" panose="020B0604020202020204" pitchFamily="34" charset="0"/>
              </a:defRPr>
            </a:lvl1pPr>
          </a:lstStyle>
          <a:p>
            <a:pPr marR="0" lvl="0" fontAlgn="auto">
              <a:spcAft>
                <a:spcPts val="0"/>
              </a:spcAft>
              <a:buClrTx/>
              <a:buSzTx/>
              <a:tabLst/>
            </a:pPr>
            <a:r>
              <a:rPr lang="tr-TR" dirty="0" smtClean="0"/>
              <a:t>DERS ADI</a:t>
            </a:r>
            <a:endParaRPr lang="tr-TR" dirty="0"/>
          </a:p>
        </p:txBody>
      </p:sp>
      <p:sp>
        <p:nvSpPr>
          <p:cNvPr id="14" name="Text Placeholder 12"/>
          <p:cNvSpPr>
            <a:spLocks noGrp="1"/>
          </p:cNvSpPr>
          <p:nvPr>
            <p:ph type="body" sz="quarter" idx="15" hasCustomPrompt="1"/>
          </p:nvPr>
        </p:nvSpPr>
        <p:spPr>
          <a:xfrm>
            <a:off x="614188" y="4424001"/>
            <a:ext cx="7959600" cy="638175"/>
          </a:xfrm>
        </p:spPr>
        <p:txBody>
          <a:bodyPr vert="horz" lIns="91440" tIns="45720" rIns="91440" bIns="45720" rtlCol="0" anchor="ctr">
            <a:normAutofit/>
          </a:bodyPr>
          <a:lstStyle>
            <a:lvl1pPr>
              <a:defRPr lang="tr-TR" sz="1575" cap="all" baseline="0" dirty="0">
                <a:solidFill>
                  <a:srgbClr val="425E23"/>
                </a:solidFill>
                <a:latin typeface="Arial" panose="020B0604020202020204" pitchFamily="34" charset="0"/>
                <a:cs typeface="Arial" panose="020B0604020202020204" pitchFamily="34" charset="0"/>
              </a:defRPr>
            </a:lvl1pPr>
          </a:lstStyle>
          <a:p>
            <a:pPr marR="0" lvl="0" fontAlgn="auto">
              <a:spcAft>
                <a:spcPts val="0"/>
              </a:spcAft>
              <a:buClrTx/>
              <a:buSzTx/>
              <a:tabLst/>
            </a:pPr>
            <a:r>
              <a:rPr lang="tr-TR" dirty="0" smtClean="0"/>
              <a:t>Öğretim üyesi adı-soyadı</a:t>
            </a:r>
            <a:endParaRPr lang="tr-TR" dirty="0"/>
          </a:p>
        </p:txBody>
      </p:sp>
    </p:spTree>
    <p:extLst>
      <p:ext uri="{BB962C8B-B14F-4D97-AF65-F5344CB8AC3E}">
        <p14:creationId xmlns:p14="http://schemas.microsoft.com/office/powerpoint/2010/main" val="2559831433"/>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3_İçindekiler">
    <p:spTree>
      <p:nvGrpSpPr>
        <p:cNvPr id="1" name=""/>
        <p:cNvGrpSpPr/>
        <p:nvPr/>
      </p:nvGrpSpPr>
      <p:grpSpPr>
        <a:xfrm>
          <a:off x="0" y="0"/>
          <a:ext cx="0" cy="0"/>
          <a:chOff x="0" y="0"/>
          <a:chExt cx="0" cy="0"/>
        </a:xfrm>
      </p:grpSpPr>
      <p:pic>
        <p:nvPicPr>
          <p:cNvPr id="9" name="Picture 4" descr="Untitled-2-05.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901" y="82550"/>
            <a:ext cx="1016000" cy="1016000"/>
          </a:xfrm>
          <a:prstGeom prst="rect">
            <a:avLst/>
          </a:prstGeom>
        </p:spPr>
      </p:pic>
      <p:sp>
        <p:nvSpPr>
          <p:cNvPr id="10" name="Rectangle 6"/>
          <p:cNvSpPr/>
          <p:nvPr userDrawn="1"/>
        </p:nvSpPr>
        <p:spPr>
          <a:xfrm>
            <a:off x="0" y="6809744"/>
            <a:ext cx="9144000" cy="45719"/>
          </a:xfrm>
          <a:prstGeom prst="rect">
            <a:avLst/>
          </a:prstGeom>
          <a:solidFill>
            <a:srgbClr val="435E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1" name="Rectangle 7"/>
          <p:cNvSpPr/>
          <p:nvPr userDrawn="1"/>
        </p:nvSpPr>
        <p:spPr>
          <a:xfrm>
            <a:off x="0" y="1579849"/>
            <a:ext cx="9144000" cy="45719"/>
          </a:xfrm>
          <a:prstGeom prst="rect">
            <a:avLst/>
          </a:prstGeom>
          <a:solidFill>
            <a:srgbClr val="F9D70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6" name="Unvan 15"/>
          <p:cNvSpPr>
            <a:spLocks noGrp="1"/>
          </p:cNvSpPr>
          <p:nvPr>
            <p:ph type="title" hasCustomPrompt="1"/>
          </p:nvPr>
        </p:nvSpPr>
        <p:spPr>
          <a:xfrm>
            <a:off x="389119" y="1070057"/>
            <a:ext cx="7626002" cy="461665"/>
          </a:xfrm>
        </p:spPr>
        <p:txBody>
          <a:bodyPr wrap="square" anchor="b">
            <a:spAutoFit/>
          </a:bodyPr>
          <a:lstStyle>
            <a:lvl1pPr>
              <a:lnSpc>
                <a:spcPct val="100000"/>
              </a:lnSpc>
              <a:defRPr sz="2400">
                <a:solidFill>
                  <a:srgbClr val="435E23"/>
                </a:solidFill>
                <a:latin typeface="Arial" panose="020B0604020202020204" pitchFamily="34" charset="0"/>
                <a:cs typeface="Arial" panose="020B0604020202020204" pitchFamily="34" charset="0"/>
              </a:defRPr>
            </a:lvl1pPr>
          </a:lstStyle>
          <a:p>
            <a:r>
              <a:rPr lang="tr-TR" dirty="0" smtClean="0"/>
              <a:t>Dersin Bölüm Başlığını Yazınız</a:t>
            </a:r>
            <a:endParaRPr lang="tr-TR" dirty="0"/>
          </a:p>
        </p:txBody>
      </p:sp>
      <p:sp>
        <p:nvSpPr>
          <p:cNvPr id="12" name="Content Placeholder 2"/>
          <p:cNvSpPr>
            <a:spLocks noGrp="1"/>
          </p:cNvSpPr>
          <p:nvPr>
            <p:ph sz="quarter" idx="10" hasCustomPrompt="1"/>
          </p:nvPr>
        </p:nvSpPr>
        <p:spPr>
          <a:xfrm>
            <a:off x="174691" y="1795384"/>
            <a:ext cx="8826434" cy="4513343"/>
          </a:xfrm>
        </p:spPr>
        <p:txBody>
          <a:bodyPr vert="horz" wrap="square" lIns="91440" tIns="45720" rIns="91440" bIns="45720" rtlCol="0" anchor="t" anchorCtr="0">
            <a:normAutofit/>
          </a:bodyPr>
          <a:lstStyle>
            <a:lvl1pPr algn="l">
              <a:buFont typeface="Arial" panose="020B0604020202020204" pitchFamily="34" charset="0"/>
              <a:buChar char="•"/>
              <a:defRPr lang="tr-TR" sz="1650" baseline="0" dirty="0">
                <a:solidFill>
                  <a:schemeClr val="tx1">
                    <a:lumMod val="65000"/>
                    <a:lumOff val="35000"/>
                  </a:schemeClr>
                </a:solidFill>
                <a:latin typeface="Arial" panose="020B0604020202020204" pitchFamily="34" charset="0"/>
                <a:cs typeface="Arial" panose="020B0604020202020204" pitchFamily="34" charset="0"/>
              </a:defRPr>
            </a:lvl1pPr>
          </a:lstStyle>
          <a:p>
            <a:pPr marL="257175" lvl="0" indent="-257175" algn="l">
              <a:lnSpc>
                <a:spcPct val="120000"/>
              </a:lnSpc>
            </a:pPr>
            <a:r>
              <a:rPr lang="tr-TR" dirty="0" smtClean="0"/>
              <a:t>Konu başlığı</a:t>
            </a:r>
          </a:p>
          <a:p>
            <a:pPr marL="257175" lvl="0" indent="-257175" algn="l">
              <a:lnSpc>
                <a:spcPct val="120000"/>
              </a:lnSpc>
            </a:pPr>
            <a:r>
              <a:rPr lang="tr-TR" dirty="0" smtClean="0"/>
              <a:t>Konu başlığı</a:t>
            </a:r>
          </a:p>
          <a:p>
            <a:pPr marL="257175" lvl="0" indent="-257175" algn="l">
              <a:lnSpc>
                <a:spcPct val="120000"/>
              </a:lnSpc>
            </a:pPr>
            <a:r>
              <a:rPr lang="tr-TR" dirty="0" smtClean="0"/>
              <a:t>Konu başlığı</a:t>
            </a:r>
          </a:p>
          <a:p>
            <a:pPr marL="257175" lvl="0" indent="-257175" algn="l">
              <a:lnSpc>
                <a:spcPct val="120000"/>
              </a:lnSpc>
            </a:pPr>
            <a:r>
              <a:rPr lang="tr-TR" dirty="0" smtClean="0"/>
              <a:t>Konu başlığı</a:t>
            </a:r>
          </a:p>
          <a:p>
            <a:pPr marL="257175" lvl="0" indent="-257175" algn="l">
              <a:lnSpc>
                <a:spcPct val="120000"/>
              </a:lnSpc>
            </a:pPr>
            <a:endParaRPr lang="tr-TR" dirty="0"/>
          </a:p>
        </p:txBody>
      </p:sp>
      <p:sp>
        <p:nvSpPr>
          <p:cNvPr id="14" name="Slide Number Placeholder 6"/>
          <p:cNvSpPr>
            <a:spLocks noGrp="1"/>
          </p:cNvSpPr>
          <p:nvPr>
            <p:ph type="sldNum" sz="quarter" idx="13"/>
          </p:nvPr>
        </p:nvSpPr>
        <p:spPr>
          <a:xfrm>
            <a:off x="8442543" y="6356353"/>
            <a:ext cx="711634" cy="365125"/>
          </a:xfrm>
          <a:prstGeom prst="rect">
            <a:avLst/>
          </a:prstGeom>
          <a:noFill/>
        </p:spPr>
        <p:txBody>
          <a:bodyPr/>
          <a:lstStyle>
            <a:lvl1pPr algn="l">
              <a:defRPr sz="1350">
                <a:solidFill>
                  <a:schemeClr val="tx1">
                    <a:lumMod val="65000"/>
                    <a:lumOff val="35000"/>
                  </a:schemeClr>
                </a:solidFill>
                <a:latin typeface="Arial" panose="020B0604020202020204" pitchFamily="34" charset="0"/>
                <a:cs typeface="Arial" panose="020B0604020202020204" pitchFamily="34" charset="0"/>
              </a:defRPr>
            </a:lvl1pPr>
          </a:lstStyle>
          <a:p>
            <a:pPr defTabSz="342900">
              <a:defRPr/>
            </a:pPr>
            <a:fld id="{8E6AA186-9BDC-43F2-8CB7-BFB6CE2B9968}" type="slidenum">
              <a:rPr lang="tr-TR" smtClean="0">
                <a:solidFill>
                  <a:prstClr val="black">
                    <a:lumMod val="65000"/>
                    <a:lumOff val="35000"/>
                  </a:prstClr>
                </a:solidFill>
              </a:rPr>
              <a:pPr defTabSz="342900">
                <a:defRPr/>
              </a:pPr>
              <a:t>‹#›</a:t>
            </a:fld>
            <a:endParaRPr lang="tr-TR">
              <a:solidFill>
                <a:prstClr val="black">
                  <a:lumMod val="65000"/>
                  <a:lumOff val="35000"/>
                </a:prstClr>
              </a:solidFill>
            </a:endParaRPr>
          </a:p>
        </p:txBody>
      </p:sp>
      <p:cxnSp>
        <p:nvCxnSpPr>
          <p:cNvPr id="8" name="Straight Connector 7"/>
          <p:cNvCxnSpPr/>
          <p:nvPr userDrawn="1"/>
        </p:nvCxnSpPr>
        <p:spPr>
          <a:xfrm>
            <a:off x="0" y="6317747"/>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295502357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90">
          <p15:clr>
            <a:srgbClr val="FBAE40"/>
          </p15:clr>
        </p15:guide>
        <p15:guide id="2" pos="567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4_Başlik+Metin">
    <p:spTree>
      <p:nvGrpSpPr>
        <p:cNvPr id="1" name=""/>
        <p:cNvGrpSpPr/>
        <p:nvPr/>
      </p:nvGrpSpPr>
      <p:grpSpPr>
        <a:xfrm>
          <a:off x="0" y="0"/>
          <a:ext cx="0" cy="0"/>
          <a:chOff x="0" y="0"/>
          <a:chExt cx="0" cy="0"/>
        </a:xfrm>
      </p:grpSpPr>
      <p:pic>
        <p:nvPicPr>
          <p:cNvPr id="12" name="Picture 4" descr="Untitled-2-05.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901" y="82550"/>
            <a:ext cx="1016000" cy="1016000"/>
          </a:xfrm>
          <a:prstGeom prst="rect">
            <a:avLst/>
          </a:prstGeom>
        </p:spPr>
      </p:pic>
      <p:sp>
        <p:nvSpPr>
          <p:cNvPr id="13" name="Rectangle 5"/>
          <p:cNvSpPr/>
          <p:nvPr userDrawn="1"/>
        </p:nvSpPr>
        <p:spPr>
          <a:xfrm>
            <a:off x="0" y="4"/>
            <a:ext cx="9144000" cy="45719"/>
          </a:xfrm>
          <a:prstGeom prst="rect">
            <a:avLst/>
          </a:prstGeom>
          <a:solidFill>
            <a:srgbClr val="F9D70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4" name="Rectangle 6"/>
          <p:cNvSpPr/>
          <p:nvPr userDrawn="1"/>
        </p:nvSpPr>
        <p:spPr>
          <a:xfrm>
            <a:off x="0" y="6809744"/>
            <a:ext cx="9144000" cy="45719"/>
          </a:xfrm>
          <a:prstGeom prst="rect">
            <a:avLst/>
          </a:prstGeom>
          <a:solidFill>
            <a:srgbClr val="435E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8" name="Slide Number Placeholder 6"/>
          <p:cNvSpPr>
            <a:spLocks noGrp="1"/>
          </p:cNvSpPr>
          <p:nvPr>
            <p:ph type="sldNum" sz="quarter" idx="13"/>
          </p:nvPr>
        </p:nvSpPr>
        <p:spPr>
          <a:xfrm>
            <a:off x="8442543" y="6356353"/>
            <a:ext cx="711634" cy="365125"/>
          </a:xfrm>
          <a:prstGeom prst="rect">
            <a:avLst/>
          </a:prstGeom>
          <a:noFill/>
        </p:spPr>
        <p:txBody>
          <a:bodyPr/>
          <a:lstStyle>
            <a:lvl1pPr algn="l">
              <a:defRPr sz="1350">
                <a:solidFill>
                  <a:schemeClr val="tx1">
                    <a:lumMod val="65000"/>
                    <a:lumOff val="35000"/>
                  </a:schemeClr>
                </a:solidFill>
                <a:latin typeface="Arial" panose="020B0604020202020204" pitchFamily="34" charset="0"/>
                <a:cs typeface="Arial" panose="020B0604020202020204" pitchFamily="34" charset="0"/>
              </a:defRPr>
            </a:lvl1pPr>
          </a:lstStyle>
          <a:p>
            <a:pPr defTabSz="342900">
              <a:defRPr/>
            </a:pPr>
            <a:fld id="{8E6AA186-9BDC-43F2-8CB7-BFB6CE2B9968}" type="slidenum">
              <a:rPr lang="tr-TR" smtClean="0">
                <a:solidFill>
                  <a:prstClr val="black">
                    <a:lumMod val="65000"/>
                    <a:lumOff val="35000"/>
                  </a:prstClr>
                </a:solidFill>
              </a:rPr>
              <a:pPr defTabSz="342900">
                <a:defRPr/>
              </a:pPr>
              <a:t>‹#›</a:t>
            </a:fld>
            <a:endParaRPr lang="tr-TR">
              <a:solidFill>
                <a:prstClr val="black">
                  <a:lumMod val="65000"/>
                  <a:lumOff val="35000"/>
                </a:prstClr>
              </a:solidFill>
            </a:endParaRPr>
          </a:p>
        </p:txBody>
      </p:sp>
      <p:sp>
        <p:nvSpPr>
          <p:cNvPr id="10" name="Text Placeholder 2"/>
          <p:cNvSpPr>
            <a:spLocks noGrp="1"/>
          </p:cNvSpPr>
          <p:nvPr>
            <p:ph type="body" sz="quarter" idx="14" hasCustomPrompt="1"/>
          </p:nvPr>
        </p:nvSpPr>
        <p:spPr>
          <a:xfrm>
            <a:off x="180001" y="1136471"/>
            <a:ext cx="8805998" cy="5172257"/>
          </a:xfrm>
        </p:spPr>
        <p:txBody>
          <a:bodyPr vert="horz" lIns="91440" tIns="45720" rIns="91440" bIns="45720" rtlCol="0" anchor="t">
            <a:normAutofit/>
          </a:bodyPr>
          <a:lstStyle>
            <a:lvl1pPr marL="0" marR="0" indent="0" algn="l" defTabSz="685800" rtl="0" eaLnBrk="1" fontAlgn="auto" latinLnBrk="0" hangingPunct="1">
              <a:lnSpc>
                <a:spcPct val="100000"/>
              </a:lnSpc>
              <a:spcBef>
                <a:spcPts val="750"/>
              </a:spcBef>
              <a:spcAft>
                <a:spcPts val="0"/>
              </a:spcAft>
              <a:buClrTx/>
              <a:buSzTx/>
              <a:buFontTx/>
              <a:buNone/>
              <a:tabLst/>
              <a:defRPr lang="tr-TR" sz="1650" baseline="0">
                <a:solidFill>
                  <a:schemeClr val="tx1">
                    <a:lumMod val="65000"/>
                    <a:lumOff val="35000"/>
                  </a:schemeClr>
                </a:solidFill>
                <a:latin typeface="Arial" panose="020B0604020202020204" pitchFamily="34" charset="0"/>
                <a:cs typeface="Arial" panose="020B0604020202020204" pitchFamily="34" charset="0"/>
              </a:defRPr>
            </a:lvl1pPr>
          </a:lstStyle>
          <a:p>
            <a:pPr marL="0" marR="0" lvl="0" indent="0" algn="l" defTabSz="685800" rtl="0" eaLnBrk="1" fontAlgn="auto" latinLnBrk="0" hangingPunct="1">
              <a:lnSpc>
                <a:spcPct val="150000"/>
              </a:lnSpc>
              <a:spcBef>
                <a:spcPts val="750"/>
              </a:spcBef>
              <a:spcAft>
                <a:spcPts val="0"/>
              </a:spcAft>
              <a:buClrTx/>
              <a:buSzTx/>
              <a:buFontTx/>
              <a:buNone/>
              <a:tabLst/>
              <a:defRPr/>
            </a:pPr>
            <a:r>
              <a:rPr lang="tr-TR" dirty="0" smtClean="0"/>
              <a:t>İçeriğiniz için bu alanı kullanabilirsiniz.</a:t>
            </a:r>
          </a:p>
          <a:p>
            <a:pPr marL="0" marR="0" lvl="0" indent="0" algn="l" defTabSz="685800" rtl="0" eaLnBrk="1" fontAlgn="auto" latinLnBrk="0" hangingPunct="1">
              <a:lnSpc>
                <a:spcPct val="150000"/>
              </a:lnSpc>
              <a:spcBef>
                <a:spcPts val="750"/>
              </a:spcBef>
              <a:spcAft>
                <a:spcPts val="0"/>
              </a:spcAft>
              <a:buClrTx/>
              <a:buSzTx/>
              <a:buFontTx/>
              <a:buNone/>
              <a:tabLst/>
              <a:defRPr/>
            </a:pPr>
            <a:endParaRPr lang="tr-TR" dirty="0" smtClean="0"/>
          </a:p>
        </p:txBody>
      </p:sp>
      <p:sp>
        <p:nvSpPr>
          <p:cNvPr id="5" name="Text Placeholder 4"/>
          <p:cNvSpPr>
            <a:spLocks noGrp="1" noChangeAspect="1"/>
          </p:cNvSpPr>
          <p:nvPr>
            <p:ph type="body" sz="quarter" idx="15" hasCustomPrompt="1"/>
          </p:nvPr>
        </p:nvSpPr>
        <p:spPr>
          <a:xfrm>
            <a:off x="179999" y="618335"/>
            <a:ext cx="7675200" cy="461665"/>
          </a:xfrm>
        </p:spPr>
        <p:txBody>
          <a:bodyPr anchor="b" anchorCtr="0">
            <a:spAutoFit/>
          </a:bodyPr>
          <a:lstStyle>
            <a:lvl1pPr algn="l">
              <a:lnSpc>
                <a:spcPct val="100000"/>
              </a:lnSpc>
              <a:defRPr sz="2400">
                <a:solidFill>
                  <a:srgbClr val="435E23"/>
                </a:solidFill>
                <a:latin typeface="Arial" panose="020B0604020202020204" pitchFamily="34" charset="0"/>
                <a:cs typeface="Arial" panose="020B0604020202020204" pitchFamily="34" charset="0"/>
              </a:defRPr>
            </a:lvl1pPr>
          </a:lstStyle>
          <a:p>
            <a:pPr lvl="0"/>
            <a:r>
              <a:rPr lang="tr-TR" dirty="0" smtClean="0"/>
              <a:t>Başlık</a:t>
            </a:r>
            <a:endParaRPr lang="tr-TR" dirty="0"/>
          </a:p>
        </p:txBody>
      </p:sp>
      <p:cxnSp>
        <p:nvCxnSpPr>
          <p:cNvPr id="9" name="Straight Connector 8"/>
          <p:cNvCxnSpPr/>
          <p:nvPr userDrawn="1"/>
        </p:nvCxnSpPr>
        <p:spPr>
          <a:xfrm>
            <a:off x="0" y="1080000"/>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cxnSp>
        <p:nvCxnSpPr>
          <p:cNvPr id="11" name="Straight Connector 10"/>
          <p:cNvCxnSpPr/>
          <p:nvPr userDrawn="1"/>
        </p:nvCxnSpPr>
        <p:spPr>
          <a:xfrm>
            <a:off x="0" y="6317747"/>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60009151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5670">
          <p15:clr>
            <a:srgbClr val="FBAE40"/>
          </p15:clr>
        </p15:guide>
        <p15:guide id="4" pos="9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5_Başlık+Alt Başlık+Metin">
    <p:spTree>
      <p:nvGrpSpPr>
        <p:cNvPr id="1" name=""/>
        <p:cNvGrpSpPr/>
        <p:nvPr/>
      </p:nvGrpSpPr>
      <p:grpSpPr>
        <a:xfrm>
          <a:off x="0" y="0"/>
          <a:ext cx="0" cy="0"/>
          <a:chOff x="0" y="0"/>
          <a:chExt cx="0" cy="0"/>
        </a:xfrm>
      </p:grpSpPr>
      <p:pic>
        <p:nvPicPr>
          <p:cNvPr id="12" name="Picture 4" descr="Untitled-2-05.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901" y="82550"/>
            <a:ext cx="1016000" cy="1016000"/>
          </a:xfrm>
          <a:prstGeom prst="rect">
            <a:avLst/>
          </a:prstGeom>
        </p:spPr>
      </p:pic>
      <p:sp>
        <p:nvSpPr>
          <p:cNvPr id="13" name="Rectangle 5"/>
          <p:cNvSpPr/>
          <p:nvPr userDrawn="1"/>
        </p:nvSpPr>
        <p:spPr>
          <a:xfrm>
            <a:off x="0" y="4"/>
            <a:ext cx="9144000" cy="45719"/>
          </a:xfrm>
          <a:prstGeom prst="rect">
            <a:avLst/>
          </a:prstGeom>
          <a:solidFill>
            <a:srgbClr val="F9D70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4" name="Rectangle 6"/>
          <p:cNvSpPr/>
          <p:nvPr userDrawn="1"/>
        </p:nvSpPr>
        <p:spPr>
          <a:xfrm>
            <a:off x="0" y="6809744"/>
            <a:ext cx="9144000" cy="45719"/>
          </a:xfrm>
          <a:prstGeom prst="rect">
            <a:avLst/>
          </a:prstGeom>
          <a:solidFill>
            <a:srgbClr val="435E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 name="Text Placeholder 2"/>
          <p:cNvSpPr>
            <a:spLocks noGrp="1"/>
          </p:cNvSpPr>
          <p:nvPr>
            <p:ph type="body" sz="quarter" idx="14" hasCustomPrompt="1"/>
          </p:nvPr>
        </p:nvSpPr>
        <p:spPr>
          <a:xfrm>
            <a:off x="180001" y="1701400"/>
            <a:ext cx="8805998" cy="4607325"/>
          </a:xfrm>
        </p:spPr>
        <p:txBody>
          <a:bodyPr vert="horz" lIns="91440" tIns="45720" rIns="91440" bIns="45720" rtlCol="0" anchor="t">
            <a:normAutofit/>
          </a:bodyPr>
          <a:lstStyle>
            <a:lvl1pPr marL="0" marR="0" indent="0" algn="l" defTabSz="685800" rtl="0" eaLnBrk="1" fontAlgn="auto" latinLnBrk="0" hangingPunct="1">
              <a:lnSpc>
                <a:spcPct val="100000"/>
              </a:lnSpc>
              <a:spcBef>
                <a:spcPts val="750"/>
              </a:spcBef>
              <a:spcAft>
                <a:spcPts val="0"/>
              </a:spcAft>
              <a:buClrTx/>
              <a:buSzTx/>
              <a:buFontTx/>
              <a:buNone/>
              <a:tabLst/>
              <a:defRPr lang="tr-TR" sz="1650" baseline="0" dirty="0">
                <a:solidFill>
                  <a:schemeClr val="tx1">
                    <a:lumMod val="65000"/>
                    <a:lumOff val="35000"/>
                  </a:schemeClr>
                </a:solidFill>
                <a:latin typeface="Arial" panose="020B0604020202020204" pitchFamily="34" charset="0"/>
                <a:cs typeface="Arial" panose="020B0604020202020204" pitchFamily="34" charset="0"/>
              </a:defRPr>
            </a:lvl1pPr>
          </a:lstStyle>
          <a:p>
            <a:pPr marL="0" marR="0" lvl="0" indent="0" algn="l" defTabSz="685800" rtl="0" eaLnBrk="1" fontAlgn="auto" latinLnBrk="0" hangingPunct="1">
              <a:lnSpc>
                <a:spcPct val="150000"/>
              </a:lnSpc>
              <a:spcBef>
                <a:spcPts val="750"/>
              </a:spcBef>
              <a:spcAft>
                <a:spcPts val="0"/>
              </a:spcAft>
              <a:buClrTx/>
              <a:buSzTx/>
              <a:buFontTx/>
              <a:buNone/>
              <a:tabLst/>
              <a:defRPr/>
            </a:pPr>
            <a:r>
              <a:rPr lang="tr-TR" dirty="0" smtClean="0"/>
              <a:t>İçeriğiniz için bu alanı kullanabilirsiniz.</a:t>
            </a:r>
          </a:p>
        </p:txBody>
      </p:sp>
      <p:sp>
        <p:nvSpPr>
          <p:cNvPr id="9" name="Slide Number Placeholder 6"/>
          <p:cNvSpPr>
            <a:spLocks noGrp="1"/>
          </p:cNvSpPr>
          <p:nvPr>
            <p:ph type="sldNum" sz="quarter" idx="13"/>
          </p:nvPr>
        </p:nvSpPr>
        <p:spPr>
          <a:xfrm>
            <a:off x="8442543" y="6395542"/>
            <a:ext cx="711634" cy="365125"/>
          </a:xfrm>
          <a:prstGeom prst="rect">
            <a:avLst/>
          </a:prstGeom>
          <a:noFill/>
        </p:spPr>
        <p:txBody>
          <a:bodyPr/>
          <a:lstStyle>
            <a:lvl1pPr algn="l">
              <a:defRPr sz="1350">
                <a:solidFill>
                  <a:schemeClr val="tx1">
                    <a:lumMod val="65000"/>
                    <a:lumOff val="35000"/>
                  </a:schemeClr>
                </a:solidFill>
                <a:latin typeface="Arial" panose="020B0604020202020204" pitchFamily="34" charset="0"/>
                <a:cs typeface="Arial" panose="020B0604020202020204" pitchFamily="34" charset="0"/>
              </a:defRPr>
            </a:lvl1pPr>
          </a:lstStyle>
          <a:p>
            <a:pPr defTabSz="342900">
              <a:defRPr/>
            </a:pPr>
            <a:fld id="{8E6AA186-9BDC-43F2-8CB7-BFB6CE2B9968}" type="slidenum">
              <a:rPr lang="tr-TR" smtClean="0">
                <a:solidFill>
                  <a:prstClr val="black">
                    <a:lumMod val="65000"/>
                    <a:lumOff val="35000"/>
                  </a:prstClr>
                </a:solidFill>
              </a:rPr>
              <a:pPr defTabSz="342900">
                <a:defRPr/>
              </a:pPr>
              <a:t>‹#›</a:t>
            </a:fld>
            <a:endParaRPr lang="tr-TR">
              <a:solidFill>
                <a:prstClr val="black">
                  <a:lumMod val="65000"/>
                  <a:lumOff val="35000"/>
                </a:prstClr>
              </a:solidFill>
            </a:endParaRPr>
          </a:p>
        </p:txBody>
      </p:sp>
      <p:sp>
        <p:nvSpPr>
          <p:cNvPr id="10" name="Title 1"/>
          <p:cNvSpPr>
            <a:spLocks noGrp="1" noChangeAspect="1"/>
          </p:cNvSpPr>
          <p:nvPr>
            <p:ph type="title" hasCustomPrompt="1"/>
          </p:nvPr>
        </p:nvSpPr>
        <p:spPr>
          <a:xfrm>
            <a:off x="180000" y="1090801"/>
            <a:ext cx="7674664" cy="424732"/>
          </a:xfrm>
        </p:spPr>
        <p:txBody>
          <a:bodyPr wrap="square">
            <a:spAutoFit/>
          </a:bodyPr>
          <a:lstStyle>
            <a:lvl1pPr algn="l">
              <a:defRPr sz="1800">
                <a:solidFill>
                  <a:srgbClr val="435E23"/>
                </a:solidFill>
              </a:defRPr>
            </a:lvl1pPr>
          </a:lstStyle>
          <a:p>
            <a:pPr>
              <a:lnSpc>
                <a:spcPct val="120000"/>
              </a:lnSpc>
            </a:pPr>
            <a:r>
              <a:rPr lang="tr-TR" sz="1800" dirty="0" smtClean="0">
                <a:solidFill>
                  <a:srgbClr val="435E23"/>
                </a:solidFill>
              </a:rPr>
              <a:t>1.1 Alt Başlık</a:t>
            </a:r>
            <a:endParaRPr lang="tr-TR" sz="1800" dirty="0">
              <a:solidFill>
                <a:srgbClr val="435E23"/>
              </a:solidFill>
            </a:endParaRPr>
          </a:p>
        </p:txBody>
      </p:sp>
      <p:sp>
        <p:nvSpPr>
          <p:cNvPr id="7" name="Text Placeholder 6"/>
          <p:cNvSpPr>
            <a:spLocks noGrp="1" noChangeAspect="1"/>
          </p:cNvSpPr>
          <p:nvPr>
            <p:ph type="body" sz="quarter" idx="15" hasCustomPrompt="1"/>
          </p:nvPr>
        </p:nvSpPr>
        <p:spPr>
          <a:xfrm>
            <a:off x="180000" y="621443"/>
            <a:ext cx="7674664" cy="461665"/>
          </a:xfrm>
        </p:spPr>
        <p:txBody>
          <a:bodyPr anchor="b" anchorCtr="0">
            <a:spAutoFit/>
          </a:bodyPr>
          <a:lstStyle>
            <a:lvl1pPr marL="0" marR="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sz="2400">
                <a:solidFill>
                  <a:srgbClr val="435E23"/>
                </a:solidFill>
                <a:latin typeface="Arial" panose="020B0604020202020204" pitchFamily="34" charset="0"/>
                <a:cs typeface="Arial" panose="020B0604020202020204" pitchFamily="34" charset="0"/>
              </a:defRPr>
            </a:lvl1pPr>
          </a:lstStyle>
          <a:p>
            <a:pPr marL="0" marR="0" lvl="0" indent="0" algn="l" defTabSz="685800" rtl="0" eaLnBrk="1" fontAlgn="auto" latinLnBrk="0" hangingPunct="1">
              <a:lnSpc>
                <a:spcPct val="100000"/>
              </a:lnSpc>
              <a:spcBef>
                <a:spcPts val="750"/>
              </a:spcBef>
              <a:spcAft>
                <a:spcPts val="0"/>
              </a:spcAft>
              <a:buClrTx/>
              <a:buSzTx/>
              <a:buFont typeface="Arial" panose="020B0604020202020204" pitchFamily="34" charset="0"/>
              <a:buNone/>
              <a:tabLst/>
              <a:defRPr/>
            </a:pPr>
            <a:r>
              <a:rPr lang="tr-TR" dirty="0" smtClean="0"/>
              <a:t>Başlık</a:t>
            </a:r>
          </a:p>
        </p:txBody>
      </p:sp>
      <p:cxnSp>
        <p:nvCxnSpPr>
          <p:cNvPr id="11" name="Straight Connector 10"/>
          <p:cNvCxnSpPr/>
          <p:nvPr userDrawn="1"/>
        </p:nvCxnSpPr>
        <p:spPr>
          <a:xfrm>
            <a:off x="0" y="1080000"/>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cxnSp>
        <p:nvCxnSpPr>
          <p:cNvPr id="15" name="Straight Connector 14"/>
          <p:cNvCxnSpPr/>
          <p:nvPr userDrawn="1"/>
        </p:nvCxnSpPr>
        <p:spPr>
          <a:xfrm>
            <a:off x="0" y="6317747"/>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313883779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2" pos="5670">
          <p15:clr>
            <a:srgbClr val="FBAE40"/>
          </p15:clr>
        </p15:guide>
        <p15:guide id="5" pos="9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8_Başlık + Liste">
    <p:spTree>
      <p:nvGrpSpPr>
        <p:cNvPr id="1" name=""/>
        <p:cNvGrpSpPr/>
        <p:nvPr/>
      </p:nvGrpSpPr>
      <p:grpSpPr>
        <a:xfrm>
          <a:off x="0" y="0"/>
          <a:ext cx="0" cy="0"/>
          <a:chOff x="0" y="0"/>
          <a:chExt cx="0" cy="0"/>
        </a:xfrm>
      </p:grpSpPr>
      <p:pic>
        <p:nvPicPr>
          <p:cNvPr id="12" name="Picture 4" descr="Untitled-2-05.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901" y="82550"/>
            <a:ext cx="1016000" cy="1016000"/>
          </a:xfrm>
          <a:prstGeom prst="rect">
            <a:avLst/>
          </a:prstGeom>
        </p:spPr>
      </p:pic>
      <p:sp>
        <p:nvSpPr>
          <p:cNvPr id="13" name="Rectangle 5"/>
          <p:cNvSpPr/>
          <p:nvPr userDrawn="1"/>
        </p:nvSpPr>
        <p:spPr>
          <a:xfrm>
            <a:off x="0" y="4"/>
            <a:ext cx="9144000" cy="45719"/>
          </a:xfrm>
          <a:prstGeom prst="rect">
            <a:avLst/>
          </a:prstGeom>
          <a:solidFill>
            <a:srgbClr val="F9D70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4" name="Rectangle 6"/>
          <p:cNvSpPr/>
          <p:nvPr userDrawn="1"/>
        </p:nvSpPr>
        <p:spPr>
          <a:xfrm>
            <a:off x="0" y="6809744"/>
            <a:ext cx="9144000" cy="45719"/>
          </a:xfrm>
          <a:prstGeom prst="rect">
            <a:avLst/>
          </a:prstGeom>
          <a:solidFill>
            <a:srgbClr val="435E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 name="Text Placeholder 2"/>
          <p:cNvSpPr>
            <a:spLocks noGrp="1"/>
          </p:cNvSpPr>
          <p:nvPr>
            <p:ph type="body" sz="quarter" idx="14" hasCustomPrompt="1"/>
          </p:nvPr>
        </p:nvSpPr>
        <p:spPr>
          <a:xfrm>
            <a:off x="180001" y="1090802"/>
            <a:ext cx="8805998" cy="5158423"/>
          </a:xfrm>
        </p:spPr>
        <p:txBody>
          <a:bodyPr vert="horz" lIns="91440" tIns="45720" rIns="91440" bIns="45720" rtlCol="0" anchor="t">
            <a:normAutofit/>
          </a:bodyPr>
          <a:lstStyle>
            <a:lvl1pPr marL="257175" marR="0" indent="-257175" algn="l" defTabSz="685800" rtl="0" eaLnBrk="1" fontAlgn="auto" latinLnBrk="0" hangingPunct="1">
              <a:lnSpc>
                <a:spcPct val="100000"/>
              </a:lnSpc>
              <a:spcBef>
                <a:spcPts val="750"/>
              </a:spcBef>
              <a:spcAft>
                <a:spcPts val="0"/>
              </a:spcAft>
              <a:buClrTx/>
              <a:buSzTx/>
              <a:buFont typeface="Arial" panose="020B0604020202020204" pitchFamily="34" charset="0"/>
              <a:buChar char="•"/>
              <a:tabLst/>
              <a:defRPr lang="tr-TR" sz="1650" baseline="0" dirty="0">
                <a:solidFill>
                  <a:schemeClr val="tx1">
                    <a:lumMod val="65000"/>
                    <a:lumOff val="35000"/>
                  </a:schemeClr>
                </a:solidFill>
                <a:latin typeface="Arial" panose="020B0604020202020204" pitchFamily="34" charset="0"/>
                <a:cs typeface="Arial" panose="020B0604020202020204" pitchFamily="34" charset="0"/>
              </a:defRPr>
            </a:lvl1pPr>
          </a:lstStyle>
          <a:p>
            <a:pPr marL="0" marR="0" lvl="0" indent="0" algn="l" defTabSz="685800" rtl="0" eaLnBrk="1" fontAlgn="auto" latinLnBrk="0" hangingPunct="1">
              <a:lnSpc>
                <a:spcPct val="150000"/>
              </a:lnSpc>
              <a:spcBef>
                <a:spcPts val="750"/>
              </a:spcBef>
              <a:spcAft>
                <a:spcPts val="0"/>
              </a:spcAft>
              <a:buClrTx/>
              <a:buSzTx/>
              <a:tabLst/>
              <a:defRPr/>
            </a:pPr>
            <a:r>
              <a:rPr lang="tr-TR" dirty="0" smtClean="0"/>
              <a:t>  Madde 1</a:t>
            </a:r>
          </a:p>
          <a:p>
            <a:pPr marL="0" marR="0" lvl="0" indent="0" algn="l" defTabSz="685800" rtl="0" eaLnBrk="1" fontAlgn="auto" latinLnBrk="0" hangingPunct="1">
              <a:lnSpc>
                <a:spcPct val="150000"/>
              </a:lnSpc>
              <a:spcBef>
                <a:spcPts val="750"/>
              </a:spcBef>
              <a:spcAft>
                <a:spcPts val="0"/>
              </a:spcAft>
              <a:buClrTx/>
              <a:buSzTx/>
              <a:tabLst/>
              <a:defRPr/>
            </a:pPr>
            <a:r>
              <a:rPr lang="tr-TR" dirty="0" smtClean="0"/>
              <a:t>  Madde 2</a:t>
            </a:r>
          </a:p>
          <a:p>
            <a:pPr marL="0" marR="0" lvl="0" indent="0" algn="l" defTabSz="685800" rtl="0" eaLnBrk="1" fontAlgn="auto" latinLnBrk="0" hangingPunct="1">
              <a:lnSpc>
                <a:spcPct val="150000"/>
              </a:lnSpc>
              <a:spcBef>
                <a:spcPts val="750"/>
              </a:spcBef>
              <a:spcAft>
                <a:spcPts val="0"/>
              </a:spcAft>
              <a:buClrTx/>
              <a:buSzTx/>
              <a:tabLst/>
              <a:defRPr/>
            </a:pPr>
            <a:r>
              <a:rPr lang="tr-TR" dirty="0" smtClean="0"/>
              <a:t>  Madde 3</a:t>
            </a:r>
          </a:p>
          <a:p>
            <a:pPr marL="0" marR="0" lvl="0" indent="0" algn="l" defTabSz="685800" rtl="0" eaLnBrk="1" fontAlgn="auto" latinLnBrk="0" hangingPunct="1">
              <a:lnSpc>
                <a:spcPct val="150000"/>
              </a:lnSpc>
              <a:spcBef>
                <a:spcPts val="750"/>
              </a:spcBef>
              <a:spcAft>
                <a:spcPts val="0"/>
              </a:spcAft>
              <a:buClrTx/>
              <a:buSzTx/>
              <a:tabLst/>
              <a:defRPr/>
            </a:pPr>
            <a:r>
              <a:rPr lang="tr-TR" dirty="0" smtClean="0"/>
              <a:t>  Madde 4</a:t>
            </a:r>
          </a:p>
        </p:txBody>
      </p:sp>
      <p:sp>
        <p:nvSpPr>
          <p:cNvPr id="8" name="Slide Number Placeholder 6"/>
          <p:cNvSpPr>
            <a:spLocks noGrp="1"/>
          </p:cNvSpPr>
          <p:nvPr>
            <p:ph type="sldNum" sz="quarter" idx="13"/>
          </p:nvPr>
        </p:nvSpPr>
        <p:spPr>
          <a:xfrm>
            <a:off x="8442543" y="6395542"/>
            <a:ext cx="711634" cy="365125"/>
          </a:xfrm>
          <a:prstGeom prst="rect">
            <a:avLst/>
          </a:prstGeom>
          <a:noFill/>
        </p:spPr>
        <p:txBody>
          <a:bodyPr/>
          <a:lstStyle>
            <a:lvl1pPr algn="l">
              <a:defRPr sz="1350">
                <a:solidFill>
                  <a:schemeClr val="tx1">
                    <a:lumMod val="65000"/>
                    <a:lumOff val="35000"/>
                  </a:schemeClr>
                </a:solidFill>
                <a:latin typeface="Arial" panose="020B0604020202020204" pitchFamily="34" charset="0"/>
                <a:cs typeface="Arial" panose="020B0604020202020204" pitchFamily="34" charset="0"/>
              </a:defRPr>
            </a:lvl1pPr>
          </a:lstStyle>
          <a:p>
            <a:pPr defTabSz="342900">
              <a:defRPr/>
            </a:pPr>
            <a:fld id="{8E6AA186-9BDC-43F2-8CB7-BFB6CE2B9968}" type="slidenum">
              <a:rPr lang="tr-TR" smtClean="0">
                <a:solidFill>
                  <a:prstClr val="black">
                    <a:lumMod val="65000"/>
                    <a:lumOff val="35000"/>
                  </a:prstClr>
                </a:solidFill>
              </a:rPr>
              <a:pPr defTabSz="342900">
                <a:defRPr/>
              </a:pPr>
              <a:t>‹#›</a:t>
            </a:fld>
            <a:endParaRPr lang="tr-TR">
              <a:solidFill>
                <a:prstClr val="black">
                  <a:lumMod val="65000"/>
                  <a:lumOff val="35000"/>
                </a:prstClr>
              </a:solidFill>
            </a:endParaRPr>
          </a:p>
        </p:txBody>
      </p:sp>
      <p:sp>
        <p:nvSpPr>
          <p:cNvPr id="11" name="Text Placeholder 10"/>
          <p:cNvSpPr>
            <a:spLocks noGrp="1" noChangeAspect="1"/>
          </p:cNvSpPr>
          <p:nvPr>
            <p:ph type="body" sz="quarter" idx="15" hasCustomPrompt="1"/>
          </p:nvPr>
        </p:nvSpPr>
        <p:spPr>
          <a:xfrm>
            <a:off x="180000" y="618334"/>
            <a:ext cx="7675200" cy="461665"/>
          </a:xfrm>
        </p:spPr>
        <p:txBody>
          <a:bodyPr anchor="b" anchorCtr="0">
            <a:spAutoFit/>
          </a:bodyPr>
          <a:lstStyle>
            <a:lvl1pPr algn="l">
              <a:lnSpc>
                <a:spcPct val="100000"/>
              </a:lnSpc>
              <a:defRPr sz="2400">
                <a:solidFill>
                  <a:srgbClr val="435E23"/>
                </a:solidFill>
                <a:latin typeface="Arial" panose="020B0604020202020204" pitchFamily="34" charset="0"/>
                <a:cs typeface="Arial" panose="020B0604020202020204" pitchFamily="34" charset="0"/>
              </a:defRPr>
            </a:lvl1pPr>
          </a:lstStyle>
          <a:p>
            <a:pPr lvl="0"/>
            <a:r>
              <a:rPr lang="tr-TR" dirty="0" smtClean="0"/>
              <a:t>Başlık</a:t>
            </a:r>
            <a:endParaRPr lang="tr-TR" dirty="0"/>
          </a:p>
        </p:txBody>
      </p:sp>
      <p:cxnSp>
        <p:nvCxnSpPr>
          <p:cNvPr id="9" name="Straight Connector 8"/>
          <p:cNvCxnSpPr/>
          <p:nvPr userDrawn="1"/>
        </p:nvCxnSpPr>
        <p:spPr>
          <a:xfrm>
            <a:off x="0" y="1080000"/>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cxnSp>
        <p:nvCxnSpPr>
          <p:cNvPr id="10" name="Straight Connector 9"/>
          <p:cNvCxnSpPr/>
          <p:nvPr userDrawn="1"/>
        </p:nvCxnSpPr>
        <p:spPr>
          <a:xfrm>
            <a:off x="0" y="6317747"/>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4241750793"/>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5670">
          <p15:clr>
            <a:srgbClr val="FBAE40"/>
          </p15:clr>
        </p15:guide>
        <p15:guide id="4" pos="9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6_Başlık + Dik Resim + Metin">
    <p:spTree>
      <p:nvGrpSpPr>
        <p:cNvPr id="1" name=""/>
        <p:cNvGrpSpPr/>
        <p:nvPr/>
      </p:nvGrpSpPr>
      <p:grpSpPr>
        <a:xfrm>
          <a:off x="0" y="0"/>
          <a:ext cx="0" cy="0"/>
          <a:chOff x="0" y="0"/>
          <a:chExt cx="0" cy="0"/>
        </a:xfrm>
      </p:grpSpPr>
      <p:pic>
        <p:nvPicPr>
          <p:cNvPr id="12" name="Picture 4" descr="Untitled-2-05.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901" y="82550"/>
            <a:ext cx="1016000" cy="1016000"/>
          </a:xfrm>
          <a:prstGeom prst="rect">
            <a:avLst/>
          </a:prstGeom>
        </p:spPr>
      </p:pic>
      <p:sp>
        <p:nvSpPr>
          <p:cNvPr id="13" name="Rectangle 5"/>
          <p:cNvSpPr/>
          <p:nvPr userDrawn="1"/>
        </p:nvSpPr>
        <p:spPr>
          <a:xfrm>
            <a:off x="0" y="4"/>
            <a:ext cx="9144000" cy="45719"/>
          </a:xfrm>
          <a:prstGeom prst="rect">
            <a:avLst/>
          </a:prstGeom>
          <a:solidFill>
            <a:srgbClr val="F9D70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4" name="Rectangle 6"/>
          <p:cNvSpPr/>
          <p:nvPr userDrawn="1"/>
        </p:nvSpPr>
        <p:spPr>
          <a:xfrm>
            <a:off x="0" y="6809744"/>
            <a:ext cx="9144000" cy="45719"/>
          </a:xfrm>
          <a:prstGeom prst="rect">
            <a:avLst/>
          </a:prstGeom>
          <a:solidFill>
            <a:srgbClr val="435E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9" name="Text Placeholder 2"/>
          <p:cNvSpPr>
            <a:spLocks noGrp="1"/>
          </p:cNvSpPr>
          <p:nvPr>
            <p:ph type="body" sz="quarter" idx="10" hasCustomPrompt="1"/>
          </p:nvPr>
        </p:nvSpPr>
        <p:spPr>
          <a:xfrm>
            <a:off x="5316585" y="1090800"/>
            <a:ext cx="3660178" cy="5105034"/>
          </a:xfrm>
          <a:noFill/>
        </p:spPr>
        <p:txBody>
          <a:bodyPr anchor="t">
            <a:normAutofit/>
          </a:bodyPr>
          <a:lstStyle>
            <a:lvl1pPr algn="l">
              <a:buFontTx/>
              <a:buNone/>
              <a:defRPr sz="1575" baseline="0">
                <a:solidFill>
                  <a:schemeClr val="tx1">
                    <a:lumMod val="65000"/>
                    <a:lumOff val="35000"/>
                  </a:schemeClr>
                </a:solidFill>
                <a:latin typeface="Arial" panose="020B0604020202020204" pitchFamily="34" charset="0"/>
                <a:cs typeface="Arial" panose="020B0604020202020204" pitchFamily="34" charset="0"/>
              </a:defRPr>
            </a:lvl1pPr>
            <a:lvl2pPr marL="342900" indent="0" algn="l">
              <a:buFontTx/>
              <a:buNone/>
              <a:defRPr/>
            </a:lvl2pPr>
            <a:lvl3pPr marL="685800" indent="0" algn="l">
              <a:buFontTx/>
              <a:buNone/>
              <a:defRPr/>
            </a:lvl3pPr>
            <a:lvl4pPr marL="1028700" indent="0" algn="l">
              <a:buFontTx/>
              <a:buNone/>
              <a:defRPr/>
            </a:lvl4pPr>
            <a:lvl5pPr marL="1371600" indent="0" algn="l">
              <a:buFontTx/>
              <a:buNone/>
              <a:defRPr/>
            </a:lvl5pPr>
          </a:lstStyle>
          <a:p>
            <a:pPr lvl="0"/>
            <a:r>
              <a:rPr lang="tr-TR" dirty="0" smtClean="0"/>
              <a:t>İçeriğiniz için bu alanı yazabilirsiniz.</a:t>
            </a:r>
            <a:endParaRPr lang="tr-TR" dirty="0"/>
          </a:p>
        </p:txBody>
      </p:sp>
      <p:sp>
        <p:nvSpPr>
          <p:cNvPr id="3" name="Picture Placeholder 2"/>
          <p:cNvSpPr>
            <a:spLocks noGrp="1" noChangeAspect="1"/>
          </p:cNvSpPr>
          <p:nvPr>
            <p:ph type="pic" sz="quarter" idx="14" hasCustomPrompt="1"/>
          </p:nvPr>
        </p:nvSpPr>
        <p:spPr>
          <a:xfrm>
            <a:off x="179388" y="1090800"/>
            <a:ext cx="4927600" cy="4640544"/>
          </a:xfrm>
        </p:spPr>
        <p:txBody>
          <a:bodyPr/>
          <a:lstStyle>
            <a:lvl1pPr>
              <a:defRPr/>
            </a:lvl1pPr>
          </a:lstStyle>
          <a:p>
            <a:r>
              <a:rPr lang="tr-TR" smtClean="0"/>
              <a:t>Görsel</a:t>
            </a:r>
            <a:endParaRPr lang="tr-TR"/>
          </a:p>
        </p:txBody>
      </p:sp>
      <p:sp>
        <p:nvSpPr>
          <p:cNvPr id="15" name="Text Placeholder 4"/>
          <p:cNvSpPr>
            <a:spLocks noGrp="1"/>
          </p:cNvSpPr>
          <p:nvPr>
            <p:ph type="body" sz="quarter" idx="15" hasCustomPrompt="1"/>
          </p:nvPr>
        </p:nvSpPr>
        <p:spPr>
          <a:xfrm>
            <a:off x="179388" y="5756564"/>
            <a:ext cx="4925101" cy="480586"/>
          </a:xfrm>
          <a:noFill/>
        </p:spPr>
        <p:txBody>
          <a:bodyPr>
            <a:noAutofit/>
          </a:bodyPr>
          <a:lstStyle>
            <a:lvl1pPr algn="l">
              <a:buFontTx/>
              <a:buNone/>
              <a:defRPr sz="1350" baseline="0">
                <a:solidFill>
                  <a:schemeClr val="bg2">
                    <a:lumMod val="50000"/>
                  </a:schemeClr>
                </a:solidFill>
                <a:latin typeface="Arial" panose="020B0604020202020204" pitchFamily="34" charset="0"/>
                <a:cs typeface="Arial" panose="020B0604020202020204" pitchFamily="34" charset="0"/>
              </a:defRPr>
            </a:lvl1pPr>
            <a:lvl2pPr marL="342900" indent="0" algn="l">
              <a:buFontTx/>
              <a:buNone/>
              <a:defRPr/>
            </a:lvl2pPr>
            <a:lvl3pPr marL="685800" indent="0" algn="l">
              <a:buFontTx/>
              <a:buNone/>
              <a:defRPr/>
            </a:lvl3pPr>
            <a:lvl4pPr marL="1028700" indent="0" algn="l">
              <a:buFontTx/>
              <a:buNone/>
              <a:defRPr/>
            </a:lvl4pPr>
            <a:lvl5pPr marL="1371600" indent="0" algn="l">
              <a:buFontTx/>
              <a:buNone/>
              <a:defRPr/>
            </a:lvl5pPr>
          </a:lstStyle>
          <a:p>
            <a:pPr lvl="0"/>
            <a:r>
              <a:rPr lang="tr-TR" sz="1650" dirty="0" smtClean="0">
                <a:latin typeface="Arial" panose="020B0604020202020204" pitchFamily="34" charset="0"/>
                <a:cs typeface="Arial" panose="020B0604020202020204" pitchFamily="34" charset="0"/>
              </a:rPr>
              <a:t>Görselin etiket bilgisini yazınız.</a:t>
            </a:r>
            <a:endParaRPr lang="tr-TR" dirty="0"/>
          </a:p>
        </p:txBody>
      </p:sp>
      <p:sp>
        <p:nvSpPr>
          <p:cNvPr id="18" name="Slide Number Placeholder 6"/>
          <p:cNvSpPr>
            <a:spLocks noGrp="1"/>
          </p:cNvSpPr>
          <p:nvPr>
            <p:ph type="sldNum" sz="quarter" idx="13"/>
          </p:nvPr>
        </p:nvSpPr>
        <p:spPr>
          <a:xfrm>
            <a:off x="8442543" y="6395542"/>
            <a:ext cx="711634" cy="365125"/>
          </a:xfrm>
          <a:prstGeom prst="rect">
            <a:avLst/>
          </a:prstGeom>
          <a:noFill/>
        </p:spPr>
        <p:txBody>
          <a:bodyPr/>
          <a:lstStyle>
            <a:lvl1pPr algn="l">
              <a:defRPr sz="1350">
                <a:solidFill>
                  <a:schemeClr val="tx1">
                    <a:lumMod val="65000"/>
                    <a:lumOff val="35000"/>
                  </a:schemeClr>
                </a:solidFill>
                <a:latin typeface="Arial" panose="020B0604020202020204" pitchFamily="34" charset="0"/>
                <a:cs typeface="Arial" panose="020B0604020202020204" pitchFamily="34" charset="0"/>
              </a:defRPr>
            </a:lvl1pPr>
          </a:lstStyle>
          <a:p>
            <a:pPr defTabSz="342900">
              <a:defRPr/>
            </a:pPr>
            <a:fld id="{8E6AA186-9BDC-43F2-8CB7-BFB6CE2B9968}" type="slidenum">
              <a:rPr lang="tr-TR" smtClean="0">
                <a:solidFill>
                  <a:prstClr val="black">
                    <a:lumMod val="65000"/>
                    <a:lumOff val="35000"/>
                  </a:prstClr>
                </a:solidFill>
              </a:rPr>
              <a:pPr defTabSz="342900">
                <a:defRPr/>
              </a:pPr>
              <a:t>‹#›</a:t>
            </a:fld>
            <a:endParaRPr lang="tr-TR">
              <a:solidFill>
                <a:prstClr val="black">
                  <a:lumMod val="65000"/>
                  <a:lumOff val="35000"/>
                </a:prstClr>
              </a:solidFill>
            </a:endParaRPr>
          </a:p>
        </p:txBody>
      </p:sp>
      <p:sp>
        <p:nvSpPr>
          <p:cNvPr id="6" name="Text Placeholder 5"/>
          <p:cNvSpPr>
            <a:spLocks noGrp="1" noChangeAspect="1"/>
          </p:cNvSpPr>
          <p:nvPr>
            <p:ph type="body" sz="quarter" idx="16" hasCustomPrompt="1"/>
          </p:nvPr>
        </p:nvSpPr>
        <p:spPr>
          <a:xfrm>
            <a:off x="180000" y="619912"/>
            <a:ext cx="7675200" cy="461665"/>
          </a:xfrm>
        </p:spPr>
        <p:txBody>
          <a:bodyPr anchor="b" anchorCtr="0">
            <a:spAutoFit/>
          </a:bodyPr>
          <a:lstStyle>
            <a:lvl1pPr algn="l">
              <a:lnSpc>
                <a:spcPct val="100000"/>
              </a:lnSpc>
              <a:defRPr sz="2400">
                <a:solidFill>
                  <a:srgbClr val="435E23"/>
                </a:solidFill>
                <a:latin typeface="Arial" panose="020B0604020202020204" pitchFamily="34" charset="0"/>
                <a:cs typeface="Arial" panose="020B0604020202020204" pitchFamily="34" charset="0"/>
              </a:defRPr>
            </a:lvl1pPr>
          </a:lstStyle>
          <a:p>
            <a:pPr lvl="0"/>
            <a:r>
              <a:rPr lang="tr-TR" dirty="0" smtClean="0"/>
              <a:t>Başlık</a:t>
            </a:r>
            <a:endParaRPr lang="tr-TR" dirty="0"/>
          </a:p>
        </p:txBody>
      </p:sp>
      <p:cxnSp>
        <p:nvCxnSpPr>
          <p:cNvPr id="10" name="Straight Connector 9"/>
          <p:cNvCxnSpPr/>
          <p:nvPr userDrawn="1"/>
        </p:nvCxnSpPr>
        <p:spPr>
          <a:xfrm>
            <a:off x="0" y="1080000"/>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cxnSp>
        <p:nvCxnSpPr>
          <p:cNvPr id="11" name="Straight Connector 10"/>
          <p:cNvCxnSpPr/>
          <p:nvPr userDrawn="1"/>
        </p:nvCxnSpPr>
        <p:spPr>
          <a:xfrm>
            <a:off x="0" y="6317747"/>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318417869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90">
          <p15:clr>
            <a:srgbClr val="FBAE40"/>
          </p15:clr>
        </p15:guide>
        <p15:guide id="2" pos="567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6537287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Başlık + Resim">
    <p:spTree>
      <p:nvGrpSpPr>
        <p:cNvPr id="1" name=""/>
        <p:cNvGrpSpPr/>
        <p:nvPr/>
      </p:nvGrpSpPr>
      <p:grpSpPr>
        <a:xfrm>
          <a:off x="0" y="0"/>
          <a:ext cx="0" cy="0"/>
          <a:chOff x="0" y="0"/>
          <a:chExt cx="0" cy="0"/>
        </a:xfrm>
      </p:grpSpPr>
      <p:pic>
        <p:nvPicPr>
          <p:cNvPr id="12" name="Picture 4" descr="Untitled-2-05.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62901" y="82550"/>
            <a:ext cx="1016000" cy="1016000"/>
          </a:xfrm>
          <a:prstGeom prst="rect">
            <a:avLst/>
          </a:prstGeom>
        </p:spPr>
      </p:pic>
      <p:sp>
        <p:nvSpPr>
          <p:cNvPr id="13" name="Rectangle 5"/>
          <p:cNvSpPr/>
          <p:nvPr userDrawn="1"/>
        </p:nvSpPr>
        <p:spPr>
          <a:xfrm>
            <a:off x="0" y="4"/>
            <a:ext cx="9144000" cy="45719"/>
          </a:xfrm>
          <a:prstGeom prst="rect">
            <a:avLst/>
          </a:prstGeom>
          <a:solidFill>
            <a:srgbClr val="F9D70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4" name="Rectangle 6"/>
          <p:cNvSpPr/>
          <p:nvPr userDrawn="1"/>
        </p:nvSpPr>
        <p:spPr>
          <a:xfrm>
            <a:off x="0" y="6809744"/>
            <a:ext cx="9144000" cy="45719"/>
          </a:xfrm>
          <a:prstGeom prst="rect">
            <a:avLst/>
          </a:prstGeom>
          <a:solidFill>
            <a:srgbClr val="435E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3429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 name="Picture Placeholder 2"/>
          <p:cNvSpPr>
            <a:spLocks noGrp="1"/>
          </p:cNvSpPr>
          <p:nvPr>
            <p:ph type="pic" sz="quarter" idx="14"/>
          </p:nvPr>
        </p:nvSpPr>
        <p:spPr>
          <a:xfrm>
            <a:off x="179387" y="1090802"/>
            <a:ext cx="8821737" cy="4619771"/>
          </a:xfrm>
        </p:spPr>
        <p:txBody>
          <a:bodyPr/>
          <a:lstStyle/>
          <a:p>
            <a:endParaRPr lang="tr-TR"/>
          </a:p>
        </p:txBody>
      </p:sp>
      <p:sp>
        <p:nvSpPr>
          <p:cNvPr id="5" name="Text Placeholder 4"/>
          <p:cNvSpPr>
            <a:spLocks noGrp="1"/>
          </p:cNvSpPr>
          <p:nvPr>
            <p:ph type="body" sz="quarter" idx="15" hasCustomPrompt="1"/>
          </p:nvPr>
        </p:nvSpPr>
        <p:spPr>
          <a:xfrm>
            <a:off x="179388" y="5756564"/>
            <a:ext cx="8821738" cy="480586"/>
          </a:xfrm>
          <a:noFill/>
        </p:spPr>
        <p:txBody>
          <a:bodyPr>
            <a:noAutofit/>
          </a:bodyPr>
          <a:lstStyle>
            <a:lvl1pPr algn="l">
              <a:buFontTx/>
              <a:buNone/>
              <a:defRPr sz="1350" baseline="0">
                <a:solidFill>
                  <a:schemeClr val="bg2">
                    <a:lumMod val="50000"/>
                  </a:schemeClr>
                </a:solidFill>
                <a:latin typeface="Arial" panose="020B0604020202020204" pitchFamily="34" charset="0"/>
                <a:cs typeface="Arial" panose="020B0604020202020204" pitchFamily="34" charset="0"/>
              </a:defRPr>
            </a:lvl1pPr>
            <a:lvl2pPr marL="342900" indent="0" algn="l">
              <a:buFontTx/>
              <a:buNone/>
              <a:defRPr/>
            </a:lvl2pPr>
            <a:lvl3pPr marL="685800" indent="0" algn="l">
              <a:buFontTx/>
              <a:buNone/>
              <a:defRPr/>
            </a:lvl3pPr>
            <a:lvl4pPr marL="1028700" indent="0" algn="l">
              <a:buFontTx/>
              <a:buNone/>
              <a:defRPr/>
            </a:lvl4pPr>
            <a:lvl5pPr marL="1371600" indent="0" algn="l">
              <a:buFontTx/>
              <a:buNone/>
              <a:defRPr/>
            </a:lvl5pPr>
          </a:lstStyle>
          <a:p>
            <a:pPr lvl="0"/>
            <a:r>
              <a:rPr lang="tr-TR" sz="1650" dirty="0" smtClean="0">
                <a:latin typeface="Arial" panose="020B0604020202020204" pitchFamily="34" charset="0"/>
                <a:cs typeface="Arial" panose="020B0604020202020204" pitchFamily="34" charset="0"/>
              </a:rPr>
              <a:t>Görselin etiket bilgisini yazınız.</a:t>
            </a:r>
            <a:endParaRPr lang="tr-TR" dirty="0"/>
          </a:p>
        </p:txBody>
      </p:sp>
      <p:sp>
        <p:nvSpPr>
          <p:cNvPr id="9" name="Slide Number Placeholder 6"/>
          <p:cNvSpPr>
            <a:spLocks noGrp="1"/>
          </p:cNvSpPr>
          <p:nvPr>
            <p:ph type="sldNum" sz="quarter" idx="13"/>
          </p:nvPr>
        </p:nvSpPr>
        <p:spPr>
          <a:xfrm>
            <a:off x="8442543" y="6395542"/>
            <a:ext cx="711634" cy="365125"/>
          </a:xfrm>
          <a:prstGeom prst="rect">
            <a:avLst/>
          </a:prstGeom>
          <a:noFill/>
        </p:spPr>
        <p:txBody>
          <a:bodyPr/>
          <a:lstStyle>
            <a:lvl1pPr algn="l">
              <a:defRPr sz="1350">
                <a:solidFill>
                  <a:schemeClr val="tx1">
                    <a:lumMod val="65000"/>
                    <a:lumOff val="35000"/>
                  </a:schemeClr>
                </a:solidFill>
                <a:latin typeface="Arial" panose="020B0604020202020204" pitchFamily="34" charset="0"/>
                <a:cs typeface="Arial" panose="020B0604020202020204" pitchFamily="34" charset="0"/>
              </a:defRPr>
            </a:lvl1pPr>
          </a:lstStyle>
          <a:p>
            <a:pPr defTabSz="342900">
              <a:defRPr/>
            </a:pPr>
            <a:fld id="{8E6AA186-9BDC-43F2-8CB7-BFB6CE2B9968}" type="slidenum">
              <a:rPr lang="tr-TR" smtClean="0">
                <a:solidFill>
                  <a:prstClr val="black">
                    <a:lumMod val="65000"/>
                    <a:lumOff val="35000"/>
                  </a:prstClr>
                </a:solidFill>
              </a:rPr>
              <a:pPr defTabSz="342900">
                <a:defRPr/>
              </a:pPr>
              <a:t>‹#›</a:t>
            </a:fld>
            <a:endParaRPr lang="tr-TR">
              <a:solidFill>
                <a:prstClr val="black">
                  <a:lumMod val="65000"/>
                  <a:lumOff val="35000"/>
                </a:prstClr>
              </a:solidFill>
            </a:endParaRPr>
          </a:p>
        </p:txBody>
      </p:sp>
      <p:sp>
        <p:nvSpPr>
          <p:cNvPr id="4" name="Text Placeholder 3"/>
          <p:cNvSpPr>
            <a:spLocks noGrp="1" noChangeAspect="1"/>
          </p:cNvSpPr>
          <p:nvPr>
            <p:ph type="body" sz="quarter" idx="16" hasCustomPrompt="1"/>
          </p:nvPr>
        </p:nvSpPr>
        <p:spPr>
          <a:xfrm>
            <a:off x="180000" y="618335"/>
            <a:ext cx="7675200" cy="461665"/>
          </a:xfrm>
        </p:spPr>
        <p:txBody>
          <a:bodyPr anchor="b" anchorCtr="0">
            <a:spAutoFit/>
          </a:bodyPr>
          <a:lstStyle>
            <a:lvl1pPr algn="l">
              <a:lnSpc>
                <a:spcPct val="100000"/>
              </a:lnSpc>
              <a:defRPr sz="2400">
                <a:solidFill>
                  <a:srgbClr val="435E23"/>
                </a:solidFill>
                <a:latin typeface="Arial" panose="020B0604020202020204" pitchFamily="34" charset="0"/>
                <a:cs typeface="Arial" panose="020B0604020202020204" pitchFamily="34" charset="0"/>
              </a:defRPr>
            </a:lvl1pPr>
          </a:lstStyle>
          <a:p>
            <a:pPr lvl="0"/>
            <a:r>
              <a:rPr lang="tr-TR" dirty="0" smtClean="0"/>
              <a:t>Başlık</a:t>
            </a:r>
            <a:endParaRPr lang="tr-TR" dirty="0"/>
          </a:p>
        </p:txBody>
      </p:sp>
      <p:cxnSp>
        <p:nvCxnSpPr>
          <p:cNvPr id="10" name="Straight Connector 9"/>
          <p:cNvCxnSpPr/>
          <p:nvPr userDrawn="1"/>
        </p:nvCxnSpPr>
        <p:spPr>
          <a:xfrm>
            <a:off x="0" y="1080000"/>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cxnSp>
        <p:nvCxnSpPr>
          <p:cNvPr id="11" name="Straight Connector 10"/>
          <p:cNvCxnSpPr/>
          <p:nvPr userDrawn="1"/>
        </p:nvCxnSpPr>
        <p:spPr>
          <a:xfrm>
            <a:off x="0" y="6317747"/>
            <a:ext cx="9144000" cy="0"/>
          </a:xfrm>
          <a:prstGeom prst="line">
            <a:avLst/>
          </a:prstGeom>
          <a:ln>
            <a:solidFill>
              <a:srgbClr val="F9D702"/>
            </a:solidFill>
            <a:prstDash val="solid"/>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12414021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90">
          <p15:clr>
            <a:srgbClr val="FBAE40"/>
          </p15:clr>
        </p15:guide>
        <p15:guide id="2" pos="567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744429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985787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976143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34207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65149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395272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3833352894"/>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 id="2147483793" r:id="rId12"/>
    <p:sldLayoutId id="2147483794" r:id="rId13"/>
    <p:sldLayoutId id="2147483795" r:id="rId14"/>
    <p:sldLayoutId id="2147483796" r:id="rId15"/>
    <p:sldLayoutId id="2147483797" r:id="rId16"/>
    <p:sldLayoutId id="2147483699" r:id="rId17"/>
    <p:sldLayoutId id="2147483700" r:id="rId18"/>
    <p:sldLayoutId id="2147483701" r:id="rId19"/>
    <p:sldLayoutId id="2147483702" r:id="rId20"/>
    <p:sldLayoutId id="2147483703" r:id="rId21"/>
    <p:sldLayoutId id="2147483664" r:id="rId22"/>
    <p:sldLayoutId id="2147483665" r:id="rId23"/>
    <p:sldLayoutId id="2147483774" r:id="rId24"/>
    <p:sldLayoutId id="2147483775" r:id="rId25"/>
    <p:sldLayoutId id="2147483776" r:id="rId26"/>
    <p:sldLayoutId id="2147483777" r:id="rId27"/>
    <p:sldLayoutId id="2147483778" r:id="rId28"/>
    <p:sldLayoutId id="2147483779" r:id="rId29"/>
    <p:sldLayoutId id="2147483780" r:id="rId30"/>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6893" y="1081376"/>
            <a:ext cx="7047507" cy="5351229"/>
          </a:xfrm>
        </p:spPr>
        <p:txBody>
          <a:bodyPr>
            <a:normAutofit/>
          </a:bodyPr>
          <a:lstStyle/>
          <a:p>
            <a:r>
              <a:rPr lang="tr-TR" sz="3200" dirty="0" smtClean="0"/>
              <a:t/>
            </a:r>
            <a:br>
              <a:rPr lang="tr-TR" sz="3200" dirty="0" smtClean="0"/>
            </a:br>
            <a:r>
              <a:rPr lang="tr-TR" sz="3200" dirty="0"/>
              <a:t/>
            </a:r>
            <a:br>
              <a:rPr lang="tr-TR" sz="3200" dirty="0"/>
            </a:br>
            <a:r>
              <a:rPr lang="tr-TR" sz="3200" dirty="0" smtClean="0"/>
              <a:t/>
            </a:r>
            <a:br>
              <a:rPr lang="tr-TR" sz="3200" dirty="0" smtClean="0"/>
            </a:br>
            <a:r>
              <a:rPr lang="tr-TR" sz="3200" dirty="0" smtClean="0"/>
              <a:t>ÖZEL EĞİTİMLE İLGİLİ KAVRAMLAR</a:t>
            </a:r>
            <a:br>
              <a:rPr lang="tr-TR" sz="3200" dirty="0" smtClean="0"/>
            </a:br>
            <a:r>
              <a:rPr lang="tr-TR" sz="3200" dirty="0" smtClean="0"/>
              <a:t/>
            </a:r>
            <a:br>
              <a:rPr lang="tr-TR" sz="3200" dirty="0" smtClean="0"/>
            </a:br>
            <a:r>
              <a:rPr lang="tr-TR" sz="3200" dirty="0" smtClean="0"/>
              <a:t>ÖZEL EĞİTİMİN İLKELERİ</a:t>
            </a:r>
            <a:endParaRPr lang="tr-TR" sz="3200" dirty="0"/>
          </a:p>
        </p:txBody>
      </p:sp>
    </p:spTree>
    <p:extLst>
      <p:ext uri="{BB962C8B-B14F-4D97-AF65-F5344CB8AC3E}">
        <p14:creationId xmlns:p14="http://schemas.microsoft.com/office/powerpoint/2010/main" val="2304592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533400" y="2185988"/>
            <a:ext cx="8610600" cy="4064000"/>
          </a:xfrm>
        </p:spPr>
        <p:txBody>
          <a:bodyPr>
            <a:normAutofit/>
          </a:bodyPr>
          <a:lstStyle/>
          <a:p>
            <a:r>
              <a:rPr sz="3200" dirty="0" err="1" smtClean="0"/>
              <a:t>Özel</a:t>
            </a:r>
            <a:r>
              <a:rPr sz="3200" dirty="0" smtClean="0"/>
              <a:t> </a:t>
            </a:r>
            <a:r>
              <a:rPr sz="3200" dirty="0" err="1" smtClean="0"/>
              <a:t>eğitimin</a:t>
            </a:r>
            <a:r>
              <a:rPr sz="3200" dirty="0" smtClean="0"/>
              <a:t> </a:t>
            </a:r>
            <a:r>
              <a:rPr sz="3200" dirty="0" err="1" smtClean="0"/>
              <a:t>bireylere</a:t>
            </a:r>
            <a:r>
              <a:rPr sz="3200" dirty="0" smtClean="0"/>
              <a:t> </a:t>
            </a:r>
            <a:r>
              <a:rPr sz="3200" dirty="0" err="1" smtClean="0"/>
              <a:t>yararlı</a:t>
            </a:r>
            <a:r>
              <a:rPr sz="3200" dirty="0" smtClean="0"/>
              <a:t> </a:t>
            </a:r>
            <a:r>
              <a:rPr sz="3200" dirty="0" err="1" smtClean="0"/>
              <a:t>olabilmesi</a:t>
            </a:r>
            <a:r>
              <a:rPr sz="3200" dirty="0" smtClean="0"/>
              <a:t> </a:t>
            </a:r>
            <a:r>
              <a:rPr sz="3200" dirty="0" err="1" smtClean="0"/>
              <a:t>ve</a:t>
            </a:r>
            <a:r>
              <a:rPr sz="3200" dirty="0" smtClean="0"/>
              <a:t> </a:t>
            </a:r>
            <a:r>
              <a:rPr sz="3200" dirty="0" err="1" smtClean="0"/>
              <a:t>amacına</a:t>
            </a:r>
            <a:r>
              <a:rPr sz="3200" dirty="0" smtClean="0"/>
              <a:t> </a:t>
            </a:r>
            <a:r>
              <a:rPr sz="3200" dirty="0" err="1" smtClean="0"/>
              <a:t>ulaşabilmesi</a:t>
            </a:r>
            <a:r>
              <a:rPr sz="3200" dirty="0" smtClean="0"/>
              <a:t> </a:t>
            </a:r>
            <a:r>
              <a:rPr sz="3200" dirty="0" err="1" smtClean="0"/>
              <a:t>için</a:t>
            </a:r>
            <a:r>
              <a:rPr sz="3200" dirty="0" smtClean="0"/>
              <a:t> </a:t>
            </a:r>
            <a:r>
              <a:rPr sz="3200" dirty="0" err="1" smtClean="0"/>
              <a:t>özel</a:t>
            </a:r>
            <a:r>
              <a:rPr sz="3200" dirty="0" smtClean="0"/>
              <a:t> </a:t>
            </a:r>
            <a:r>
              <a:rPr sz="3200" dirty="0" err="1" smtClean="0"/>
              <a:t>eğitimin</a:t>
            </a:r>
            <a:r>
              <a:rPr sz="3200" dirty="0" smtClean="0"/>
              <a:t> </a:t>
            </a:r>
            <a:r>
              <a:rPr sz="3200" dirty="0" err="1" smtClean="0"/>
              <a:t>ilkelerine</a:t>
            </a:r>
            <a:r>
              <a:rPr sz="3200" dirty="0" smtClean="0"/>
              <a:t> </a:t>
            </a:r>
            <a:r>
              <a:rPr sz="3200" dirty="0" err="1" smtClean="0"/>
              <a:t>önem</a:t>
            </a:r>
            <a:r>
              <a:rPr sz="3200" dirty="0" smtClean="0"/>
              <a:t> </a:t>
            </a:r>
            <a:r>
              <a:rPr sz="3200" dirty="0" err="1" smtClean="0"/>
              <a:t>verilmesi</a:t>
            </a:r>
            <a:r>
              <a:rPr sz="3200" dirty="0" smtClean="0"/>
              <a:t> </a:t>
            </a:r>
            <a:r>
              <a:rPr sz="3200" dirty="0" err="1" smtClean="0"/>
              <a:t>ve</a:t>
            </a:r>
            <a:r>
              <a:rPr sz="3200" dirty="0" smtClean="0"/>
              <a:t> </a:t>
            </a:r>
            <a:r>
              <a:rPr sz="3200" dirty="0" err="1" smtClean="0"/>
              <a:t>uygulanması</a:t>
            </a:r>
            <a:r>
              <a:rPr sz="3200" dirty="0" smtClean="0"/>
              <a:t> </a:t>
            </a:r>
            <a:r>
              <a:rPr sz="3200" dirty="0" err="1" smtClean="0"/>
              <a:t>gerekmektedir</a:t>
            </a:r>
            <a:r>
              <a:rPr sz="3200" dirty="0" smtClean="0"/>
              <a:t>. 573 </a:t>
            </a:r>
            <a:r>
              <a:rPr sz="3200" dirty="0" err="1" smtClean="0"/>
              <a:t>Sayılı</a:t>
            </a:r>
            <a:r>
              <a:rPr sz="3200" dirty="0" smtClean="0"/>
              <a:t> </a:t>
            </a:r>
            <a:r>
              <a:rPr sz="3200" dirty="0" err="1" smtClean="0"/>
              <a:t>Özel</a:t>
            </a:r>
            <a:r>
              <a:rPr sz="3200" dirty="0" smtClean="0"/>
              <a:t> </a:t>
            </a:r>
            <a:r>
              <a:rPr sz="3200" dirty="0" err="1" smtClean="0"/>
              <a:t>Eğitim</a:t>
            </a:r>
            <a:r>
              <a:rPr sz="3200" dirty="0" smtClean="0"/>
              <a:t> </a:t>
            </a:r>
            <a:r>
              <a:rPr sz="3200" dirty="0" err="1" smtClean="0"/>
              <a:t>Hakkında</a:t>
            </a:r>
            <a:r>
              <a:rPr sz="3200" dirty="0" smtClean="0"/>
              <a:t> </a:t>
            </a:r>
            <a:r>
              <a:rPr sz="3200" dirty="0" err="1" smtClean="0"/>
              <a:t>Kanun</a:t>
            </a:r>
            <a:r>
              <a:rPr sz="3200" dirty="0" smtClean="0"/>
              <a:t> </a:t>
            </a:r>
            <a:r>
              <a:rPr sz="3200" dirty="0" err="1" smtClean="0"/>
              <a:t>Hükmündeki</a:t>
            </a:r>
            <a:r>
              <a:rPr sz="3200" dirty="0" smtClean="0"/>
              <a:t> </a:t>
            </a:r>
            <a:r>
              <a:rPr sz="3200" dirty="0" err="1" smtClean="0"/>
              <a:t>Kararname’de</a:t>
            </a:r>
            <a:r>
              <a:rPr sz="3200" dirty="0" smtClean="0"/>
              <a:t> </a:t>
            </a:r>
            <a:r>
              <a:rPr sz="3200" dirty="0" err="1" smtClean="0"/>
              <a:t>özel</a:t>
            </a:r>
            <a:r>
              <a:rPr sz="3200" dirty="0" smtClean="0"/>
              <a:t> </a:t>
            </a:r>
            <a:r>
              <a:rPr sz="3200" dirty="0" err="1" smtClean="0"/>
              <a:t>eğitimin</a:t>
            </a:r>
            <a:r>
              <a:rPr sz="3200" dirty="0" smtClean="0"/>
              <a:t> </a:t>
            </a:r>
            <a:r>
              <a:rPr sz="3200" dirty="0" err="1" smtClean="0"/>
              <a:t>ilkeleri</a:t>
            </a:r>
            <a:r>
              <a:rPr sz="3200" dirty="0" smtClean="0"/>
              <a:t> </a:t>
            </a:r>
            <a:r>
              <a:rPr sz="3200" dirty="0" err="1" smtClean="0"/>
              <a:t>şu</a:t>
            </a:r>
            <a:r>
              <a:rPr sz="3200" dirty="0" smtClean="0"/>
              <a:t> </a:t>
            </a:r>
            <a:r>
              <a:rPr sz="3200" dirty="0" err="1" smtClean="0"/>
              <a:t>şekilde</a:t>
            </a:r>
            <a:r>
              <a:rPr sz="3200" dirty="0" smtClean="0"/>
              <a:t> </a:t>
            </a:r>
            <a:r>
              <a:rPr sz="3200" dirty="0" err="1" smtClean="0"/>
              <a:t>sıralanmaktadır</a:t>
            </a:r>
            <a:endParaRPr lang="tr-TR" sz="3200" dirty="0"/>
          </a:p>
        </p:txBody>
      </p:sp>
      <p:sp>
        <p:nvSpPr>
          <p:cNvPr id="4" name="3 Metin Yer Tutucusu"/>
          <p:cNvSpPr>
            <a:spLocks noGrp="1"/>
          </p:cNvSpPr>
          <p:nvPr>
            <p:ph type="body" sz="quarter" idx="4294967295"/>
          </p:nvPr>
        </p:nvSpPr>
        <p:spPr>
          <a:xfrm>
            <a:off x="1468438" y="1165225"/>
            <a:ext cx="7675562" cy="582613"/>
          </a:xfrm>
        </p:spPr>
        <p:txBody>
          <a:bodyPr>
            <a:normAutofit/>
          </a:bodyPr>
          <a:lstStyle/>
          <a:p>
            <a:r>
              <a:rPr lang="tr-TR" sz="3200" i="1" dirty="0" smtClean="0">
                <a:solidFill>
                  <a:srgbClr val="FF0000"/>
                </a:solidFill>
              </a:rPr>
              <a:t>Özel Eğitimin Temel İlkeleri</a:t>
            </a:r>
            <a:endParaRPr lang="tr-TR" sz="3200" i="1" dirty="0">
              <a:solidFill>
                <a:srgbClr val="FF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normAutofit/>
          </a:bodyPr>
          <a:lstStyle/>
          <a:p>
            <a:pPr lvl="0">
              <a:buFont typeface="Wingdings" panose="05000000000000000000" pitchFamily="2" charset="2"/>
              <a:buChar char="Ø"/>
            </a:pPr>
            <a:r>
              <a:rPr sz="2800" dirty="0" err="1" smtClean="0"/>
              <a:t>Özel</a:t>
            </a:r>
            <a:r>
              <a:rPr sz="2800" dirty="0" smtClean="0"/>
              <a:t> </a:t>
            </a:r>
            <a:r>
              <a:rPr sz="2800" dirty="0" err="1" smtClean="0"/>
              <a:t>eğitim</a:t>
            </a:r>
            <a:r>
              <a:rPr sz="2800" dirty="0" smtClean="0"/>
              <a:t> </a:t>
            </a:r>
            <a:r>
              <a:rPr sz="2800" dirty="0" err="1" smtClean="0"/>
              <a:t>gerektiren</a:t>
            </a:r>
            <a:r>
              <a:rPr sz="2800" dirty="0" smtClean="0"/>
              <a:t> </a:t>
            </a:r>
            <a:r>
              <a:rPr sz="2800" dirty="0" err="1" smtClean="0"/>
              <a:t>tüm</a:t>
            </a:r>
            <a:r>
              <a:rPr sz="2800" dirty="0" smtClean="0"/>
              <a:t> </a:t>
            </a:r>
            <a:r>
              <a:rPr sz="2800" dirty="0" err="1" smtClean="0"/>
              <a:t>bireyler</a:t>
            </a:r>
            <a:r>
              <a:rPr sz="2800" dirty="0" smtClean="0"/>
              <a:t> </a:t>
            </a:r>
            <a:r>
              <a:rPr sz="2800" dirty="0" err="1" smtClean="0"/>
              <a:t>ilgi,istek,yeterlilik</a:t>
            </a:r>
            <a:r>
              <a:rPr sz="2800" dirty="0" smtClean="0"/>
              <a:t> </a:t>
            </a:r>
            <a:r>
              <a:rPr sz="2800" dirty="0" err="1" smtClean="0"/>
              <a:t>ve</a:t>
            </a:r>
            <a:r>
              <a:rPr sz="2800" dirty="0" smtClean="0"/>
              <a:t> </a:t>
            </a:r>
            <a:r>
              <a:rPr sz="2800" dirty="0" err="1" smtClean="0"/>
              <a:t>yetenekleri</a:t>
            </a:r>
            <a:r>
              <a:rPr sz="2800" dirty="0" smtClean="0"/>
              <a:t> </a:t>
            </a:r>
            <a:r>
              <a:rPr sz="2800" dirty="0" err="1" smtClean="0"/>
              <a:t>doğrultusunda</a:t>
            </a:r>
            <a:r>
              <a:rPr sz="2800" dirty="0" smtClean="0"/>
              <a:t> </a:t>
            </a:r>
            <a:r>
              <a:rPr sz="2800" dirty="0" err="1" smtClean="0"/>
              <a:t>ve</a:t>
            </a:r>
            <a:r>
              <a:rPr sz="2800" dirty="0" smtClean="0"/>
              <a:t> </a:t>
            </a:r>
            <a:r>
              <a:rPr sz="2800" dirty="0" err="1" smtClean="0"/>
              <a:t>ölçüsünde</a:t>
            </a:r>
            <a:r>
              <a:rPr sz="2800" dirty="0" smtClean="0"/>
              <a:t> </a:t>
            </a:r>
            <a:r>
              <a:rPr sz="2800" dirty="0" err="1" smtClean="0"/>
              <a:t>özel</a:t>
            </a:r>
            <a:r>
              <a:rPr sz="2800" dirty="0" smtClean="0"/>
              <a:t> </a:t>
            </a:r>
            <a:r>
              <a:rPr sz="2800" dirty="0" err="1" smtClean="0"/>
              <a:t>eğitim</a:t>
            </a:r>
            <a:r>
              <a:rPr sz="2800" dirty="0" smtClean="0"/>
              <a:t> </a:t>
            </a:r>
            <a:r>
              <a:rPr sz="2800" dirty="0" err="1" smtClean="0"/>
              <a:t>hizmetlerinden</a:t>
            </a:r>
            <a:r>
              <a:rPr sz="2800" dirty="0" smtClean="0"/>
              <a:t> </a:t>
            </a:r>
            <a:r>
              <a:rPr sz="2800" dirty="0" err="1" smtClean="0"/>
              <a:t>yararlandırılır</a:t>
            </a:r>
            <a:r>
              <a:rPr sz="2800" dirty="0" smtClean="0"/>
              <a:t> </a:t>
            </a:r>
            <a:endParaRPr sz="2800" i="1" dirty="0" smtClean="0"/>
          </a:p>
          <a:p>
            <a:pPr lvl="0">
              <a:buFont typeface="Wingdings" panose="05000000000000000000" pitchFamily="2" charset="2"/>
              <a:buChar char="Ø"/>
            </a:pPr>
            <a:r>
              <a:rPr sz="2800" dirty="0" err="1" smtClean="0"/>
              <a:t>Özel</a:t>
            </a:r>
            <a:r>
              <a:rPr sz="2800" dirty="0" smtClean="0"/>
              <a:t> </a:t>
            </a:r>
            <a:r>
              <a:rPr sz="2800" dirty="0" err="1" smtClean="0"/>
              <a:t>eğitime</a:t>
            </a:r>
            <a:r>
              <a:rPr sz="2800" dirty="0" smtClean="0"/>
              <a:t> </a:t>
            </a:r>
            <a:r>
              <a:rPr sz="2800" dirty="0" err="1" smtClean="0"/>
              <a:t>erken</a:t>
            </a:r>
            <a:r>
              <a:rPr sz="2800" dirty="0" smtClean="0"/>
              <a:t> </a:t>
            </a:r>
            <a:r>
              <a:rPr sz="2800" dirty="0" err="1" smtClean="0"/>
              <a:t>başlamak</a:t>
            </a:r>
            <a:r>
              <a:rPr sz="2800" dirty="0" smtClean="0"/>
              <a:t> </a:t>
            </a:r>
            <a:r>
              <a:rPr sz="2800" dirty="0" err="1" smtClean="0"/>
              <a:t>esastır</a:t>
            </a:r>
            <a:r>
              <a:rPr sz="2800" dirty="0" smtClean="0"/>
              <a:t>. </a:t>
            </a:r>
            <a:r>
              <a:rPr sz="2800" dirty="0" err="1" smtClean="0"/>
              <a:t>Engelli</a:t>
            </a:r>
            <a:r>
              <a:rPr sz="2800" dirty="0" smtClean="0"/>
              <a:t> </a:t>
            </a:r>
            <a:r>
              <a:rPr sz="2800" dirty="0" err="1" smtClean="0"/>
              <a:t>bireylerin</a:t>
            </a:r>
            <a:r>
              <a:rPr sz="2800" dirty="0" smtClean="0"/>
              <a:t> </a:t>
            </a:r>
            <a:r>
              <a:rPr sz="2800" dirty="0" err="1" smtClean="0"/>
              <a:t>engelinin</a:t>
            </a:r>
            <a:r>
              <a:rPr sz="2800" dirty="0" smtClean="0"/>
              <a:t> </a:t>
            </a:r>
            <a:r>
              <a:rPr sz="2800" dirty="0" err="1" smtClean="0"/>
              <a:t>erken</a:t>
            </a:r>
            <a:r>
              <a:rPr sz="2800" dirty="0" smtClean="0"/>
              <a:t> </a:t>
            </a:r>
            <a:r>
              <a:rPr sz="2800" dirty="0" err="1" smtClean="0"/>
              <a:t>farkedilerek</a:t>
            </a:r>
            <a:r>
              <a:rPr sz="2800" dirty="0" smtClean="0"/>
              <a:t> </a:t>
            </a:r>
            <a:r>
              <a:rPr sz="2800" dirty="0" err="1" smtClean="0"/>
              <a:t>tanının</a:t>
            </a:r>
            <a:r>
              <a:rPr sz="2800" dirty="0" smtClean="0"/>
              <a:t> </a:t>
            </a:r>
            <a:r>
              <a:rPr sz="2800" dirty="0" err="1" smtClean="0"/>
              <a:t>erken</a:t>
            </a:r>
            <a:r>
              <a:rPr sz="2800" dirty="0" smtClean="0"/>
              <a:t> </a:t>
            </a:r>
            <a:r>
              <a:rPr sz="2800" dirty="0" err="1" smtClean="0"/>
              <a:t>konulması</a:t>
            </a:r>
            <a:r>
              <a:rPr sz="2800" dirty="0" smtClean="0"/>
              <a:t> </a:t>
            </a:r>
            <a:r>
              <a:rPr sz="2800" dirty="0" err="1" smtClean="0"/>
              <a:t>ve</a:t>
            </a:r>
            <a:r>
              <a:rPr sz="2800" dirty="0" smtClean="0"/>
              <a:t> </a:t>
            </a:r>
            <a:r>
              <a:rPr sz="2800" dirty="0" err="1" smtClean="0"/>
              <a:t>eğitime</a:t>
            </a:r>
            <a:r>
              <a:rPr sz="2800" dirty="0" smtClean="0"/>
              <a:t> </a:t>
            </a:r>
            <a:r>
              <a:rPr sz="2800" dirty="0" err="1" smtClean="0"/>
              <a:t>başlanması</a:t>
            </a:r>
            <a:r>
              <a:rPr sz="2800" dirty="0" smtClean="0"/>
              <a:t> </a:t>
            </a:r>
            <a:r>
              <a:rPr sz="2800" dirty="0" err="1" smtClean="0"/>
              <a:t>engelli</a:t>
            </a:r>
            <a:r>
              <a:rPr sz="2800" dirty="0" smtClean="0"/>
              <a:t> </a:t>
            </a:r>
            <a:r>
              <a:rPr sz="2800" dirty="0" err="1" smtClean="0"/>
              <a:t>bireyin</a:t>
            </a:r>
            <a:r>
              <a:rPr sz="2800" dirty="0" smtClean="0"/>
              <a:t> </a:t>
            </a:r>
            <a:r>
              <a:rPr sz="2800" dirty="0" err="1" smtClean="0"/>
              <a:t>gelişimi</a:t>
            </a:r>
            <a:r>
              <a:rPr sz="2800" dirty="0" smtClean="0"/>
              <a:t> </a:t>
            </a:r>
            <a:r>
              <a:rPr sz="2800" dirty="0" err="1" smtClean="0"/>
              <a:t>açısından</a:t>
            </a:r>
            <a:r>
              <a:rPr sz="2800" dirty="0" smtClean="0"/>
              <a:t> </a:t>
            </a:r>
            <a:r>
              <a:rPr sz="2800" dirty="0" err="1" smtClean="0"/>
              <a:t>önemlidir</a:t>
            </a:r>
            <a:r>
              <a:rPr sz="2800" dirty="0" smtClean="0"/>
              <a:t>. </a:t>
            </a:r>
            <a:endParaRPr lang="tr-TR" sz="2800" dirty="0"/>
          </a:p>
        </p:txBody>
      </p:sp>
      <p:sp>
        <p:nvSpPr>
          <p:cNvPr id="4" name="3 Metin Yer Tutucusu"/>
          <p:cNvSpPr>
            <a:spLocks noGrp="1"/>
          </p:cNvSpPr>
          <p:nvPr>
            <p:ph type="body" sz="quarter" idx="4294967295"/>
          </p:nvPr>
        </p:nvSpPr>
        <p:spPr>
          <a:xfrm>
            <a:off x="0" y="496888"/>
            <a:ext cx="7675563" cy="1204912"/>
          </a:xfrm>
        </p:spPr>
        <p:txBody>
          <a:bodyPr/>
          <a:lstStyle/>
          <a:p>
            <a:r>
              <a:rPr lang="tr-TR" dirty="0" smtClean="0"/>
              <a:t>Özel Eğitimin Temel İlkeleri</a:t>
            </a:r>
          </a:p>
          <a:p>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normAutofit/>
          </a:bodyPr>
          <a:lstStyle/>
          <a:p>
            <a:pPr lvl="0">
              <a:buFont typeface="Wingdings" panose="05000000000000000000" pitchFamily="2" charset="2"/>
              <a:buChar char="Ø"/>
            </a:pPr>
            <a:r>
              <a:rPr sz="2800" dirty="0" err="1" smtClean="0"/>
              <a:t>Özel</a:t>
            </a:r>
            <a:r>
              <a:rPr sz="2800" dirty="0" smtClean="0"/>
              <a:t> </a:t>
            </a:r>
            <a:r>
              <a:rPr sz="2800" dirty="0" err="1" smtClean="0"/>
              <a:t>eğitim</a:t>
            </a:r>
            <a:r>
              <a:rPr sz="2800" dirty="0" smtClean="0"/>
              <a:t> </a:t>
            </a:r>
            <a:r>
              <a:rPr sz="2800" dirty="0" err="1" smtClean="0"/>
              <a:t>hizmetleri</a:t>
            </a:r>
            <a:r>
              <a:rPr sz="2800" dirty="0" smtClean="0"/>
              <a:t>, </a:t>
            </a:r>
            <a:r>
              <a:rPr sz="2800" dirty="0" err="1" smtClean="0"/>
              <a:t>özel</a:t>
            </a:r>
            <a:r>
              <a:rPr sz="2800" dirty="0" smtClean="0"/>
              <a:t> </a:t>
            </a:r>
            <a:r>
              <a:rPr sz="2800" dirty="0" err="1" smtClean="0"/>
              <a:t>eğitim</a:t>
            </a:r>
            <a:r>
              <a:rPr sz="2800" dirty="0" smtClean="0"/>
              <a:t> </a:t>
            </a:r>
            <a:r>
              <a:rPr sz="2800" dirty="0" err="1" smtClean="0"/>
              <a:t>gerektiren</a:t>
            </a:r>
            <a:r>
              <a:rPr sz="2800" dirty="0" smtClean="0"/>
              <a:t> </a:t>
            </a:r>
            <a:r>
              <a:rPr sz="2800" dirty="0" err="1" smtClean="0"/>
              <a:t>bireyleri</a:t>
            </a:r>
            <a:r>
              <a:rPr sz="2800" dirty="0" smtClean="0"/>
              <a:t> </a:t>
            </a:r>
            <a:r>
              <a:rPr sz="2800" dirty="0" err="1" smtClean="0"/>
              <a:t>sosyal</a:t>
            </a:r>
            <a:r>
              <a:rPr sz="2800" dirty="0" smtClean="0"/>
              <a:t> </a:t>
            </a:r>
            <a:r>
              <a:rPr sz="2800" dirty="0" err="1" smtClean="0"/>
              <a:t>ve</a:t>
            </a:r>
            <a:r>
              <a:rPr sz="2800" dirty="0" smtClean="0"/>
              <a:t> </a:t>
            </a:r>
            <a:r>
              <a:rPr sz="2800" dirty="0" err="1" smtClean="0"/>
              <a:t>fiziksel</a:t>
            </a:r>
            <a:r>
              <a:rPr sz="2800" dirty="0" smtClean="0"/>
              <a:t> </a:t>
            </a:r>
            <a:r>
              <a:rPr sz="2800" dirty="0" err="1" smtClean="0"/>
              <a:t>çevrelerinden</a:t>
            </a:r>
            <a:r>
              <a:rPr sz="2800" dirty="0" smtClean="0"/>
              <a:t> </a:t>
            </a:r>
            <a:r>
              <a:rPr sz="2800" dirty="0" err="1" smtClean="0"/>
              <a:t>mümkün</a:t>
            </a:r>
            <a:r>
              <a:rPr sz="2800" dirty="0" smtClean="0"/>
              <a:t> </a:t>
            </a:r>
            <a:r>
              <a:rPr sz="2800" dirty="0" err="1" smtClean="0"/>
              <a:t>olduğu</a:t>
            </a:r>
            <a:r>
              <a:rPr sz="2800" dirty="0" smtClean="0"/>
              <a:t> </a:t>
            </a:r>
            <a:r>
              <a:rPr sz="2800" dirty="0" err="1" smtClean="0"/>
              <a:t>kadar</a:t>
            </a:r>
            <a:r>
              <a:rPr sz="2800" dirty="0" smtClean="0"/>
              <a:t> </a:t>
            </a:r>
            <a:r>
              <a:rPr sz="2800" dirty="0" err="1" smtClean="0"/>
              <a:t>ayırmadan</a:t>
            </a:r>
            <a:r>
              <a:rPr sz="2800" dirty="0" smtClean="0"/>
              <a:t> </a:t>
            </a:r>
            <a:r>
              <a:rPr sz="2800" dirty="0" err="1" smtClean="0"/>
              <a:t>planlanır</a:t>
            </a:r>
            <a:r>
              <a:rPr sz="2800" dirty="0" smtClean="0"/>
              <a:t> </a:t>
            </a:r>
            <a:r>
              <a:rPr sz="2800" dirty="0" err="1" smtClean="0"/>
              <a:t>ve</a:t>
            </a:r>
            <a:r>
              <a:rPr sz="2800" dirty="0" smtClean="0"/>
              <a:t> </a:t>
            </a:r>
            <a:r>
              <a:rPr sz="2800" dirty="0" err="1" smtClean="0"/>
              <a:t>yürütülür</a:t>
            </a:r>
            <a:r>
              <a:rPr sz="2800" dirty="0" smtClean="0"/>
              <a:t>.</a:t>
            </a:r>
            <a:endParaRPr sz="2800" i="1" dirty="0" smtClean="0"/>
          </a:p>
          <a:p>
            <a:pPr lvl="0">
              <a:buFont typeface="Wingdings" panose="05000000000000000000" pitchFamily="2" charset="2"/>
              <a:buChar char="Ø"/>
            </a:pPr>
            <a:r>
              <a:rPr sz="2800" dirty="0" err="1" smtClean="0"/>
              <a:t>Özel</a:t>
            </a:r>
            <a:r>
              <a:rPr sz="2800" dirty="0" smtClean="0"/>
              <a:t> </a:t>
            </a:r>
            <a:r>
              <a:rPr sz="2800" dirty="0" err="1" smtClean="0"/>
              <a:t>eğitim</a:t>
            </a:r>
            <a:r>
              <a:rPr sz="2800" dirty="0" smtClean="0"/>
              <a:t> </a:t>
            </a:r>
            <a:r>
              <a:rPr sz="2800" dirty="0" err="1" smtClean="0"/>
              <a:t>gerektiren</a:t>
            </a:r>
            <a:r>
              <a:rPr sz="2800" dirty="0" smtClean="0"/>
              <a:t> </a:t>
            </a:r>
            <a:r>
              <a:rPr sz="2800" dirty="0" err="1" smtClean="0"/>
              <a:t>bireylerin</a:t>
            </a:r>
            <a:r>
              <a:rPr sz="2800" dirty="0" smtClean="0"/>
              <a:t> </a:t>
            </a:r>
            <a:r>
              <a:rPr sz="2800" dirty="0" err="1" smtClean="0"/>
              <a:t>eğitim</a:t>
            </a:r>
            <a:r>
              <a:rPr sz="2800" dirty="0" smtClean="0"/>
              <a:t> </a:t>
            </a:r>
            <a:r>
              <a:rPr sz="2800" dirty="0" err="1" smtClean="0"/>
              <a:t>performansları</a:t>
            </a:r>
            <a:r>
              <a:rPr sz="2800" dirty="0" smtClean="0"/>
              <a:t> </a:t>
            </a:r>
            <a:r>
              <a:rPr sz="2800" dirty="0" err="1" smtClean="0"/>
              <a:t>dikkate</a:t>
            </a:r>
            <a:r>
              <a:rPr sz="2800" dirty="0" smtClean="0"/>
              <a:t> </a:t>
            </a:r>
            <a:r>
              <a:rPr sz="2800" dirty="0" err="1" smtClean="0"/>
              <a:t>alınarak</a:t>
            </a:r>
            <a:r>
              <a:rPr sz="2800" dirty="0" smtClean="0"/>
              <a:t> </a:t>
            </a:r>
            <a:r>
              <a:rPr sz="2800" dirty="0" err="1" smtClean="0"/>
              <a:t>amaç</a:t>
            </a:r>
            <a:r>
              <a:rPr sz="2800" dirty="0" smtClean="0"/>
              <a:t>, </a:t>
            </a:r>
            <a:r>
              <a:rPr sz="2800" dirty="0" err="1" smtClean="0"/>
              <a:t>muhteva</a:t>
            </a:r>
            <a:r>
              <a:rPr sz="2800" dirty="0" smtClean="0"/>
              <a:t> </a:t>
            </a:r>
            <a:r>
              <a:rPr sz="2800" dirty="0" err="1" smtClean="0"/>
              <a:t>ve</a:t>
            </a:r>
            <a:r>
              <a:rPr sz="2800" dirty="0" smtClean="0"/>
              <a:t> </a:t>
            </a:r>
            <a:r>
              <a:rPr sz="2800" dirty="0" err="1" smtClean="0"/>
              <a:t>öğretim</a:t>
            </a:r>
            <a:r>
              <a:rPr sz="2800" dirty="0" smtClean="0"/>
              <a:t> </a:t>
            </a:r>
            <a:r>
              <a:rPr sz="2800" dirty="0" err="1" smtClean="0"/>
              <a:t>süreçlerinde</a:t>
            </a:r>
            <a:r>
              <a:rPr sz="2800" dirty="0" smtClean="0"/>
              <a:t> </a:t>
            </a:r>
            <a:r>
              <a:rPr sz="2800" dirty="0" err="1" smtClean="0"/>
              <a:t>uyarlamalar</a:t>
            </a:r>
            <a:r>
              <a:rPr sz="2800" dirty="0" smtClean="0"/>
              <a:t> </a:t>
            </a:r>
            <a:r>
              <a:rPr sz="2800" dirty="0" err="1" smtClean="0"/>
              <a:t>yapılarak</a:t>
            </a:r>
            <a:r>
              <a:rPr sz="2800" dirty="0" smtClean="0"/>
              <a:t> </a:t>
            </a:r>
            <a:r>
              <a:rPr sz="2800" dirty="0" err="1" smtClean="0"/>
              <a:t>diğer</a:t>
            </a:r>
            <a:r>
              <a:rPr sz="2800" dirty="0" smtClean="0"/>
              <a:t> </a:t>
            </a:r>
            <a:r>
              <a:rPr sz="2800" dirty="0" err="1" smtClean="0"/>
              <a:t>bireylerle</a:t>
            </a:r>
            <a:r>
              <a:rPr sz="2800" dirty="0" smtClean="0"/>
              <a:t> </a:t>
            </a:r>
            <a:r>
              <a:rPr sz="2800" dirty="0" err="1" smtClean="0"/>
              <a:t>birlikte</a:t>
            </a:r>
            <a:r>
              <a:rPr sz="2800" dirty="0" smtClean="0"/>
              <a:t> </a:t>
            </a:r>
            <a:r>
              <a:rPr sz="2800" dirty="0" err="1" smtClean="0"/>
              <a:t>eğitilmelerine</a:t>
            </a:r>
            <a:r>
              <a:rPr sz="2800" dirty="0" smtClean="0"/>
              <a:t> </a:t>
            </a:r>
            <a:r>
              <a:rPr sz="2800" dirty="0" err="1" smtClean="0"/>
              <a:t>öncelik</a:t>
            </a:r>
            <a:r>
              <a:rPr sz="2800" dirty="0" smtClean="0"/>
              <a:t> </a:t>
            </a:r>
            <a:r>
              <a:rPr sz="2800" dirty="0" err="1" smtClean="0"/>
              <a:t>verilir</a:t>
            </a:r>
            <a:r>
              <a:rPr sz="2800" dirty="0" smtClean="0"/>
              <a:t>. </a:t>
            </a:r>
            <a:endParaRPr lang="tr-TR" sz="2800" dirty="0"/>
          </a:p>
        </p:txBody>
      </p:sp>
      <p:sp>
        <p:nvSpPr>
          <p:cNvPr id="4" name="3 Metin Yer Tutucusu"/>
          <p:cNvSpPr>
            <a:spLocks noGrp="1"/>
          </p:cNvSpPr>
          <p:nvPr>
            <p:ph type="body" sz="quarter" idx="4294967295"/>
          </p:nvPr>
        </p:nvSpPr>
        <p:spPr>
          <a:xfrm>
            <a:off x="0" y="496888"/>
            <a:ext cx="7675563" cy="582612"/>
          </a:xfrm>
        </p:spPr>
        <p:txBody>
          <a:bodyPr/>
          <a:lstStyle/>
          <a:p>
            <a:r>
              <a:rPr lang="tr-TR" dirty="0" smtClean="0"/>
              <a:t>Özel Eğitimin Temel İlkeleri</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normAutofit/>
          </a:bodyPr>
          <a:lstStyle/>
          <a:p>
            <a:pPr lvl="0">
              <a:buFont typeface="Wingdings" panose="05000000000000000000" pitchFamily="2" charset="2"/>
              <a:buChar char="Ø"/>
            </a:pPr>
            <a:endParaRPr lang="tr-TR" sz="3200" dirty="0" smtClean="0"/>
          </a:p>
          <a:p>
            <a:pPr lvl="0">
              <a:buFont typeface="Wingdings" panose="05000000000000000000" pitchFamily="2" charset="2"/>
              <a:buChar char="Ø"/>
            </a:pPr>
            <a:r>
              <a:rPr sz="3200" dirty="0" err="1" smtClean="0"/>
              <a:t>Özel</a:t>
            </a:r>
            <a:r>
              <a:rPr sz="3200" dirty="0" smtClean="0"/>
              <a:t> </a:t>
            </a:r>
            <a:r>
              <a:rPr sz="3200" dirty="0" err="1" smtClean="0"/>
              <a:t>eğitim</a:t>
            </a:r>
            <a:r>
              <a:rPr sz="3200" dirty="0" smtClean="0"/>
              <a:t> </a:t>
            </a:r>
            <a:r>
              <a:rPr sz="3200" dirty="0" err="1" smtClean="0"/>
              <a:t>gerektiren</a:t>
            </a:r>
            <a:r>
              <a:rPr sz="3200" dirty="0" smtClean="0"/>
              <a:t> her </a:t>
            </a:r>
            <a:r>
              <a:rPr sz="3200" dirty="0" err="1" smtClean="0"/>
              <a:t>tür</a:t>
            </a:r>
            <a:r>
              <a:rPr sz="3200" dirty="0" smtClean="0"/>
              <a:t> </a:t>
            </a:r>
            <a:r>
              <a:rPr sz="3200" dirty="0" err="1" smtClean="0"/>
              <a:t>ve</a:t>
            </a:r>
            <a:r>
              <a:rPr sz="3200" dirty="0" smtClean="0"/>
              <a:t> </a:t>
            </a:r>
            <a:r>
              <a:rPr sz="3200" dirty="0" err="1" smtClean="0"/>
              <a:t>kademedeki</a:t>
            </a:r>
            <a:r>
              <a:rPr sz="3200" dirty="0" smtClean="0"/>
              <a:t> </a:t>
            </a:r>
            <a:r>
              <a:rPr sz="3200" dirty="0" err="1" smtClean="0"/>
              <a:t>eğitimlerin</a:t>
            </a:r>
            <a:r>
              <a:rPr sz="3200" dirty="0" smtClean="0"/>
              <a:t> </a:t>
            </a:r>
            <a:r>
              <a:rPr sz="3200" dirty="0" err="1" smtClean="0"/>
              <a:t>kesintisiz</a:t>
            </a:r>
            <a:r>
              <a:rPr sz="3200" dirty="0" smtClean="0"/>
              <a:t> </a:t>
            </a:r>
            <a:r>
              <a:rPr sz="3200" dirty="0" err="1" smtClean="0"/>
              <a:t>sürdürülebilmesi</a:t>
            </a:r>
            <a:r>
              <a:rPr sz="3200" dirty="0" smtClean="0"/>
              <a:t> </a:t>
            </a:r>
            <a:r>
              <a:rPr sz="3200" dirty="0" err="1" smtClean="0"/>
              <a:t>için</a:t>
            </a:r>
            <a:r>
              <a:rPr sz="3200" dirty="0" smtClean="0"/>
              <a:t> her </a:t>
            </a:r>
            <a:r>
              <a:rPr sz="3200" dirty="0" err="1" smtClean="0"/>
              <a:t>türlü</a:t>
            </a:r>
            <a:r>
              <a:rPr sz="3200" dirty="0" smtClean="0"/>
              <a:t> </a:t>
            </a:r>
            <a:r>
              <a:rPr sz="3200" dirty="0" err="1" smtClean="0"/>
              <a:t>rehabilitasyonlarını</a:t>
            </a:r>
            <a:r>
              <a:rPr sz="3200" dirty="0" smtClean="0"/>
              <a:t> </a:t>
            </a:r>
            <a:r>
              <a:rPr sz="3200" dirty="0" err="1" smtClean="0"/>
              <a:t>sağlayacak</a:t>
            </a:r>
            <a:r>
              <a:rPr sz="3200" dirty="0" smtClean="0"/>
              <a:t> </a:t>
            </a:r>
            <a:r>
              <a:rPr sz="3200" dirty="0" err="1" smtClean="0"/>
              <a:t>kurum</a:t>
            </a:r>
            <a:r>
              <a:rPr sz="3200" dirty="0" smtClean="0"/>
              <a:t> </a:t>
            </a:r>
            <a:r>
              <a:rPr sz="3200" dirty="0" err="1" smtClean="0"/>
              <a:t>ve</a:t>
            </a:r>
            <a:r>
              <a:rPr sz="3200" dirty="0" smtClean="0"/>
              <a:t> </a:t>
            </a:r>
            <a:r>
              <a:rPr sz="3200" dirty="0" err="1" smtClean="0"/>
              <a:t>kuruluşlarla</a:t>
            </a:r>
            <a:r>
              <a:rPr sz="3200" dirty="0" smtClean="0"/>
              <a:t> </a:t>
            </a:r>
            <a:r>
              <a:rPr sz="3200" dirty="0" err="1" smtClean="0"/>
              <a:t>işbirliği</a:t>
            </a:r>
            <a:r>
              <a:rPr sz="3200" dirty="0" smtClean="0"/>
              <a:t> </a:t>
            </a:r>
            <a:r>
              <a:rPr sz="3200" dirty="0" err="1" smtClean="0"/>
              <a:t>yapılır</a:t>
            </a:r>
            <a:r>
              <a:rPr sz="3200" dirty="0" smtClean="0"/>
              <a:t>. </a:t>
            </a:r>
            <a:endParaRPr sz="3200" i="1" dirty="0"/>
          </a:p>
        </p:txBody>
      </p:sp>
      <p:sp>
        <p:nvSpPr>
          <p:cNvPr id="4" name="3 Metin Yer Tutucusu"/>
          <p:cNvSpPr>
            <a:spLocks noGrp="1"/>
          </p:cNvSpPr>
          <p:nvPr>
            <p:ph type="body" sz="quarter" idx="4294967295"/>
          </p:nvPr>
        </p:nvSpPr>
        <p:spPr>
          <a:xfrm>
            <a:off x="0" y="496888"/>
            <a:ext cx="7675563" cy="582612"/>
          </a:xfrm>
        </p:spPr>
        <p:txBody>
          <a:bodyPr/>
          <a:lstStyle/>
          <a:p>
            <a:r>
              <a:rPr lang="tr-TR" dirty="0" smtClean="0"/>
              <a:t>Özel Eğitimin Temel İlkeleri</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normAutofit/>
          </a:bodyPr>
          <a:lstStyle/>
          <a:p>
            <a:pPr>
              <a:buFont typeface="Wingdings" panose="05000000000000000000" pitchFamily="2" charset="2"/>
              <a:buChar char="Ø"/>
            </a:pPr>
            <a:r>
              <a:rPr sz="2800" dirty="0" err="1" smtClean="0"/>
              <a:t>Özel</a:t>
            </a:r>
            <a:r>
              <a:rPr sz="2800" dirty="0" smtClean="0"/>
              <a:t> </a:t>
            </a:r>
            <a:r>
              <a:rPr sz="2800" dirty="0" err="1" smtClean="0"/>
              <a:t>eğitim</a:t>
            </a:r>
            <a:r>
              <a:rPr sz="2800" dirty="0" smtClean="0"/>
              <a:t> </a:t>
            </a:r>
            <a:r>
              <a:rPr sz="2800" dirty="0" err="1" smtClean="0"/>
              <a:t>gerektiren</a:t>
            </a:r>
            <a:r>
              <a:rPr sz="2800" dirty="0" smtClean="0"/>
              <a:t> </a:t>
            </a:r>
            <a:r>
              <a:rPr sz="2800" dirty="0" err="1" smtClean="0"/>
              <a:t>bireyler</a:t>
            </a:r>
            <a:r>
              <a:rPr sz="2800" dirty="0" smtClean="0"/>
              <a:t> </a:t>
            </a:r>
            <a:r>
              <a:rPr sz="2800" dirty="0" err="1" smtClean="0"/>
              <a:t>için</a:t>
            </a:r>
            <a:r>
              <a:rPr sz="2800" dirty="0" smtClean="0"/>
              <a:t> </a:t>
            </a:r>
            <a:r>
              <a:rPr sz="2800" dirty="0" err="1" smtClean="0"/>
              <a:t>bireyselleştirilmiş</a:t>
            </a:r>
            <a:r>
              <a:rPr sz="2800" dirty="0" smtClean="0"/>
              <a:t> </a:t>
            </a:r>
            <a:r>
              <a:rPr sz="2800" dirty="0" err="1" smtClean="0"/>
              <a:t>eğitim</a:t>
            </a:r>
            <a:r>
              <a:rPr sz="2800" dirty="0" smtClean="0"/>
              <a:t> </a:t>
            </a:r>
            <a:r>
              <a:rPr sz="2800" dirty="0" err="1" smtClean="0"/>
              <a:t>planı</a:t>
            </a:r>
            <a:r>
              <a:rPr sz="2800" dirty="0" smtClean="0"/>
              <a:t> </a:t>
            </a:r>
            <a:r>
              <a:rPr sz="2800" dirty="0" err="1" smtClean="0"/>
              <a:t>geliştirilmesi</a:t>
            </a:r>
            <a:r>
              <a:rPr sz="2800" dirty="0" smtClean="0"/>
              <a:t> </a:t>
            </a:r>
            <a:r>
              <a:rPr sz="2800" dirty="0" err="1" smtClean="0"/>
              <a:t>ve</a:t>
            </a:r>
            <a:r>
              <a:rPr sz="2800" dirty="0" smtClean="0"/>
              <a:t> </a:t>
            </a:r>
            <a:r>
              <a:rPr sz="2800" dirty="0" err="1" smtClean="0"/>
              <a:t>eğitim</a:t>
            </a:r>
            <a:r>
              <a:rPr sz="2800" dirty="0" smtClean="0"/>
              <a:t> </a:t>
            </a:r>
            <a:r>
              <a:rPr sz="2800" dirty="0" err="1" smtClean="0"/>
              <a:t>programlarının</a:t>
            </a:r>
            <a:r>
              <a:rPr sz="2800" dirty="0" smtClean="0"/>
              <a:t> </a:t>
            </a:r>
            <a:r>
              <a:rPr sz="2800" dirty="0" err="1" smtClean="0"/>
              <a:t>bireyselleştirilerek</a:t>
            </a:r>
            <a:r>
              <a:rPr sz="2800" dirty="0" smtClean="0"/>
              <a:t> </a:t>
            </a:r>
            <a:r>
              <a:rPr sz="2800" dirty="0" err="1" smtClean="0"/>
              <a:t>uygulanması</a:t>
            </a:r>
            <a:r>
              <a:rPr sz="2800" dirty="0" smtClean="0"/>
              <a:t> </a:t>
            </a:r>
            <a:r>
              <a:rPr sz="2800" dirty="0" err="1" smtClean="0"/>
              <a:t>esastır</a:t>
            </a:r>
            <a:r>
              <a:rPr sz="2800" dirty="0" smtClean="0"/>
              <a:t>. Bu </a:t>
            </a:r>
            <a:r>
              <a:rPr sz="2800" dirty="0" err="1" smtClean="0"/>
              <a:t>ilke</a:t>
            </a:r>
            <a:r>
              <a:rPr sz="2800" dirty="0" smtClean="0"/>
              <a:t> </a:t>
            </a:r>
            <a:r>
              <a:rPr sz="2800" dirty="0" err="1" smtClean="0"/>
              <a:t>özel</a:t>
            </a:r>
            <a:r>
              <a:rPr sz="2800" dirty="0" smtClean="0"/>
              <a:t> </a:t>
            </a:r>
            <a:r>
              <a:rPr sz="2800" dirty="0" err="1" smtClean="0"/>
              <a:t>eğitimin</a:t>
            </a:r>
            <a:r>
              <a:rPr sz="2800" dirty="0" smtClean="0"/>
              <a:t> </a:t>
            </a:r>
            <a:r>
              <a:rPr sz="2800" dirty="0" err="1" smtClean="0"/>
              <a:t>bireyin</a:t>
            </a:r>
            <a:r>
              <a:rPr sz="2800" dirty="0" smtClean="0"/>
              <a:t> </a:t>
            </a:r>
            <a:r>
              <a:rPr sz="2800" dirty="0" err="1" smtClean="0"/>
              <a:t>ihtiyaçlarından</a:t>
            </a:r>
            <a:r>
              <a:rPr sz="2800" dirty="0" smtClean="0"/>
              <a:t> </a:t>
            </a:r>
            <a:r>
              <a:rPr sz="2800" dirty="0" err="1" smtClean="0"/>
              <a:t>hareketle</a:t>
            </a:r>
            <a:r>
              <a:rPr sz="2800" dirty="0" smtClean="0"/>
              <a:t> </a:t>
            </a:r>
            <a:r>
              <a:rPr sz="2800" dirty="0" err="1" smtClean="0"/>
              <a:t>planlanarak</a:t>
            </a:r>
            <a:r>
              <a:rPr sz="2800" dirty="0" smtClean="0"/>
              <a:t> </a:t>
            </a:r>
            <a:r>
              <a:rPr sz="2800" dirty="0" err="1" smtClean="0"/>
              <a:t>yürütülmesini</a:t>
            </a:r>
            <a:r>
              <a:rPr sz="2800" dirty="0" smtClean="0"/>
              <a:t> </a:t>
            </a:r>
            <a:r>
              <a:rPr sz="2800" dirty="0" err="1" smtClean="0"/>
              <a:t>öngörmekte</a:t>
            </a:r>
            <a:r>
              <a:rPr sz="2800" dirty="0" smtClean="0"/>
              <a:t>, </a:t>
            </a:r>
            <a:r>
              <a:rPr sz="2800" dirty="0" err="1" smtClean="0"/>
              <a:t>bu</a:t>
            </a:r>
            <a:r>
              <a:rPr sz="2800" dirty="0" smtClean="0"/>
              <a:t> </a:t>
            </a:r>
            <a:r>
              <a:rPr sz="2800" dirty="0" err="1" smtClean="0"/>
              <a:t>amaçla</a:t>
            </a:r>
            <a:r>
              <a:rPr sz="2800" dirty="0" smtClean="0"/>
              <a:t> her </a:t>
            </a:r>
            <a:r>
              <a:rPr sz="2800" dirty="0" err="1" smtClean="0"/>
              <a:t>birey</a:t>
            </a:r>
            <a:r>
              <a:rPr sz="2800" dirty="0" smtClean="0"/>
              <a:t> </a:t>
            </a:r>
            <a:r>
              <a:rPr sz="2800" dirty="0" err="1" smtClean="0"/>
              <a:t>için</a:t>
            </a:r>
            <a:r>
              <a:rPr sz="2800" dirty="0" smtClean="0"/>
              <a:t> </a:t>
            </a:r>
            <a:r>
              <a:rPr sz="2800" dirty="0" err="1" smtClean="0"/>
              <a:t>ayrı</a:t>
            </a:r>
            <a:r>
              <a:rPr sz="2800" dirty="0" smtClean="0"/>
              <a:t> </a:t>
            </a:r>
            <a:r>
              <a:rPr sz="2800" dirty="0" err="1" smtClean="0"/>
              <a:t>ayrı</a:t>
            </a:r>
            <a:r>
              <a:rPr sz="2800" dirty="0" smtClean="0"/>
              <a:t> </a:t>
            </a:r>
            <a:r>
              <a:rPr sz="2800" dirty="0" err="1" smtClean="0"/>
              <a:t>bireyselleştirilmiş</a:t>
            </a:r>
            <a:r>
              <a:rPr sz="2800" dirty="0" smtClean="0"/>
              <a:t> </a:t>
            </a:r>
            <a:r>
              <a:rPr sz="2800" dirty="0" err="1" smtClean="0"/>
              <a:t>eğitim</a:t>
            </a:r>
            <a:r>
              <a:rPr sz="2800" dirty="0" smtClean="0"/>
              <a:t> </a:t>
            </a:r>
            <a:r>
              <a:rPr sz="2800" dirty="0" err="1" smtClean="0"/>
              <a:t>planı</a:t>
            </a:r>
            <a:r>
              <a:rPr sz="2800" dirty="0" smtClean="0"/>
              <a:t> </a:t>
            </a:r>
            <a:r>
              <a:rPr sz="2800" dirty="0" err="1" smtClean="0"/>
              <a:t>yapılmasını</a:t>
            </a:r>
            <a:r>
              <a:rPr sz="2800" dirty="0" smtClean="0"/>
              <a:t> </a:t>
            </a:r>
            <a:r>
              <a:rPr sz="2800" dirty="0" err="1" smtClean="0"/>
              <a:t>ve</a:t>
            </a:r>
            <a:r>
              <a:rPr sz="2800" dirty="0" smtClean="0"/>
              <a:t> </a:t>
            </a:r>
            <a:r>
              <a:rPr sz="2800" dirty="0" err="1" smtClean="0"/>
              <a:t>çerçeve</a:t>
            </a:r>
            <a:r>
              <a:rPr sz="2800" dirty="0" smtClean="0"/>
              <a:t> </a:t>
            </a:r>
            <a:r>
              <a:rPr sz="2800" dirty="0" err="1" smtClean="0"/>
              <a:t>programların</a:t>
            </a:r>
            <a:r>
              <a:rPr sz="2800" dirty="0" smtClean="0"/>
              <a:t> </a:t>
            </a:r>
            <a:r>
              <a:rPr sz="2800" dirty="0" err="1" smtClean="0"/>
              <a:t>bireyselleştirilerek</a:t>
            </a:r>
            <a:r>
              <a:rPr sz="2800" dirty="0" smtClean="0"/>
              <a:t> </a:t>
            </a:r>
            <a:r>
              <a:rPr sz="2800" dirty="0" err="1" smtClean="0"/>
              <a:t>uygulanmasını</a:t>
            </a:r>
            <a:r>
              <a:rPr sz="2800" dirty="0" smtClean="0"/>
              <a:t> </a:t>
            </a:r>
            <a:r>
              <a:rPr sz="2800" dirty="0" err="1" smtClean="0"/>
              <a:t>esas</a:t>
            </a:r>
            <a:r>
              <a:rPr sz="2800" dirty="0" smtClean="0"/>
              <a:t> </a:t>
            </a:r>
            <a:r>
              <a:rPr sz="2800" dirty="0" err="1" smtClean="0"/>
              <a:t>kabul</a:t>
            </a:r>
            <a:r>
              <a:rPr sz="2800" dirty="0" smtClean="0"/>
              <a:t> </a:t>
            </a:r>
            <a:r>
              <a:rPr sz="2800" dirty="0" err="1" smtClean="0"/>
              <a:t>etmektedir</a:t>
            </a:r>
            <a:r>
              <a:rPr sz="2800" dirty="0" smtClean="0"/>
              <a:t>.</a:t>
            </a:r>
            <a:endParaRPr lang="tr-TR" sz="2800" dirty="0"/>
          </a:p>
        </p:txBody>
      </p:sp>
      <p:sp>
        <p:nvSpPr>
          <p:cNvPr id="4" name="3 Metin Yer Tutucusu"/>
          <p:cNvSpPr>
            <a:spLocks noGrp="1"/>
          </p:cNvSpPr>
          <p:nvPr>
            <p:ph type="body" sz="quarter" idx="4294967295"/>
          </p:nvPr>
        </p:nvSpPr>
        <p:spPr>
          <a:xfrm>
            <a:off x="0" y="496888"/>
            <a:ext cx="7675563" cy="1204912"/>
          </a:xfrm>
        </p:spPr>
        <p:txBody>
          <a:bodyPr/>
          <a:lstStyle/>
          <a:p>
            <a:r>
              <a:rPr lang="tr-TR" dirty="0" smtClean="0"/>
              <a:t>Özel Eğitimin Temel İlkeleri</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normAutofit/>
          </a:bodyPr>
          <a:lstStyle/>
          <a:p>
            <a:pPr lvl="0">
              <a:buFont typeface="Wingdings" panose="05000000000000000000" pitchFamily="2" charset="2"/>
              <a:buChar char="Ø"/>
            </a:pPr>
            <a:r>
              <a:rPr sz="3200" dirty="0" err="1" smtClean="0"/>
              <a:t>Ailelerin</a:t>
            </a:r>
            <a:r>
              <a:rPr sz="3200" dirty="0" smtClean="0"/>
              <a:t> </a:t>
            </a:r>
            <a:r>
              <a:rPr sz="3200" dirty="0" err="1" smtClean="0"/>
              <a:t>özel</a:t>
            </a:r>
            <a:r>
              <a:rPr sz="3200" dirty="0" smtClean="0"/>
              <a:t> </a:t>
            </a:r>
            <a:r>
              <a:rPr sz="3200" dirty="0" err="1" smtClean="0"/>
              <a:t>eğitim</a:t>
            </a:r>
            <a:r>
              <a:rPr sz="3200" dirty="0" smtClean="0"/>
              <a:t> </a:t>
            </a:r>
            <a:r>
              <a:rPr sz="3200" dirty="0" err="1" smtClean="0"/>
              <a:t>sürecinin</a:t>
            </a:r>
            <a:r>
              <a:rPr sz="3200" dirty="0" smtClean="0"/>
              <a:t> her </a:t>
            </a:r>
            <a:r>
              <a:rPr sz="3200" dirty="0" err="1" smtClean="0"/>
              <a:t>boyutuna</a:t>
            </a:r>
            <a:r>
              <a:rPr sz="3200" dirty="0" smtClean="0"/>
              <a:t> </a:t>
            </a:r>
            <a:r>
              <a:rPr sz="3200" dirty="0" err="1" smtClean="0"/>
              <a:t>aktif</a:t>
            </a:r>
            <a:r>
              <a:rPr sz="3200" dirty="0" smtClean="0"/>
              <a:t> </a:t>
            </a:r>
            <a:r>
              <a:rPr sz="3200" dirty="0" err="1" smtClean="0"/>
              <a:t>katılımının</a:t>
            </a:r>
            <a:r>
              <a:rPr sz="3200" dirty="0" smtClean="0"/>
              <a:t> </a:t>
            </a:r>
            <a:r>
              <a:rPr sz="3200" dirty="0" err="1" smtClean="0"/>
              <a:t>sağlanması</a:t>
            </a:r>
            <a:r>
              <a:rPr sz="3200" dirty="0" smtClean="0"/>
              <a:t> </a:t>
            </a:r>
            <a:r>
              <a:rPr sz="3200" dirty="0" err="1" smtClean="0"/>
              <a:t>esastır</a:t>
            </a:r>
            <a:r>
              <a:rPr sz="3200" dirty="0" smtClean="0"/>
              <a:t>. Bu </a:t>
            </a:r>
            <a:r>
              <a:rPr sz="3200" dirty="0" err="1" smtClean="0"/>
              <a:t>ilkede</a:t>
            </a:r>
            <a:r>
              <a:rPr sz="3200" dirty="0" smtClean="0"/>
              <a:t> </a:t>
            </a:r>
            <a:r>
              <a:rPr sz="3200" dirty="0" err="1" smtClean="0"/>
              <a:t>ailelerin</a:t>
            </a:r>
            <a:r>
              <a:rPr sz="3200" dirty="0" smtClean="0"/>
              <a:t> </a:t>
            </a:r>
            <a:r>
              <a:rPr sz="3200" dirty="0" err="1" smtClean="0"/>
              <a:t>rolü</a:t>
            </a:r>
            <a:r>
              <a:rPr sz="3200" dirty="0" smtClean="0"/>
              <a:t> </a:t>
            </a:r>
            <a:r>
              <a:rPr sz="3200" dirty="0" err="1" smtClean="0"/>
              <a:t>vurgulanmakta</a:t>
            </a:r>
            <a:r>
              <a:rPr sz="3200" dirty="0" smtClean="0"/>
              <a:t> </a:t>
            </a:r>
            <a:r>
              <a:rPr sz="3200" dirty="0" err="1" smtClean="0"/>
              <a:t>ve</a:t>
            </a:r>
            <a:r>
              <a:rPr sz="3200" dirty="0" smtClean="0"/>
              <a:t> </a:t>
            </a:r>
            <a:r>
              <a:rPr sz="3200" dirty="0" err="1" smtClean="0"/>
              <a:t>ailelerin</a:t>
            </a:r>
            <a:r>
              <a:rPr sz="3200" dirty="0" smtClean="0"/>
              <a:t> </a:t>
            </a:r>
            <a:r>
              <a:rPr sz="3200" dirty="0" err="1" smtClean="0"/>
              <a:t>tanılama</a:t>
            </a:r>
            <a:r>
              <a:rPr sz="3200" dirty="0" smtClean="0"/>
              <a:t> </a:t>
            </a:r>
            <a:r>
              <a:rPr sz="3200" dirty="0" err="1" smtClean="0"/>
              <a:t>dahil</a:t>
            </a:r>
            <a:r>
              <a:rPr sz="3200" dirty="0" smtClean="0"/>
              <a:t>, </a:t>
            </a:r>
            <a:r>
              <a:rPr sz="3200" dirty="0" err="1" smtClean="0"/>
              <a:t>özel</a:t>
            </a:r>
            <a:r>
              <a:rPr sz="3200" dirty="0" smtClean="0"/>
              <a:t> </a:t>
            </a:r>
            <a:r>
              <a:rPr sz="3200" dirty="0" err="1" smtClean="0"/>
              <a:t>eğitim</a:t>
            </a:r>
            <a:r>
              <a:rPr sz="3200" dirty="0" smtClean="0"/>
              <a:t> </a:t>
            </a:r>
            <a:r>
              <a:rPr sz="3200" dirty="0" err="1" smtClean="0"/>
              <a:t>gerektiren</a:t>
            </a:r>
            <a:r>
              <a:rPr sz="3200" dirty="0" smtClean="0"/>
              <a:t> </a:t>
            </a:r>
            <a:r>
              <a:rPr sz="3200" dirty="0" err="1" smtClean="0"/>
              <a:t>bireylerin</a:t>
            </a:r>
            <a:r>
              <a:rPr sz="3200" dirty="0" smtClean="0"/>
              <a:t> </a:t>
            </a:r>
            <a:r>
              <a:rPr sz="3200" dirty="0" err="1" smtClean="0"/>
              <a:t>eğitiminin</a:t>
            </a:r>
            <a:r>
              <a:rPr sz="3200" dirty="0" smtClean="0"/>
              <a:t> her </a:t>
            </a:r>
            <a:r>
              <a:rPr sz="3200" dirty="0" err="1" smtClean="0"/>
              <a:t>aşamasına</a:t>
            </a:r>
            <a:r>
              <a:rPr sz="3200" dirty="0" smtClean="0"/>
              <a:t> </a:t>
            </a:r>
            <a:r>
              <a:rPr sz="3200" dirty="0" err="1" smtClean="0"/>
              <a:t>aktif</a:t>
            </a:r>
            <a:r>
              <a:rPr sz="3200" dirty="0" smtClean="0"/>
              <a:t> </a:t>
            </a:r>
            <a:r>
              <a:rPr sz="3200" dirty="0" err="1" smtClean="0"/>
              <a:t>katılımı</a:t>
            </a:r>
            <a:r>
              <a:rPr sz="3200" dirty="0" smtClean="0"/>
              <a:t> </a:t>
            </a:r>
            <a:r>
              <a:rPr sz="3200" dirty="0" err="1" smtClean="0"/>
              <a:t>ve</a:t>
            </a:r>
            <a:r>
              <a:rPr sz="3200" dirty="0" smtClean="0"/>
              <a:t> </a:t>
            </a:r>
            <a:r>
              <a:rPr sz="3200" dirty="0" err="1" smtClean="0"/>
              <a:t>söz</a:t>
            </a:r>
            <a:r>
              <a:rPr sz="3200" dirty="0" smtClean="0"/>
              <a:t> </a:t>
            </a:r>
            <a:r>
              <a:rPr sz="3200" dirty="0" err="1" smtClean="0"/>
              <a:t>sahibi</a:t>
            </a:r>
            <a:r>
              <a:rPr sz="3200" dirty="0" smtClean="0"/>
              <a:t> </a:t>
            </a:r>
            <a:r>
              <a:rPr sz="3200" dirty="0" err="1" smtClean="0"/>
              <a:t>olması</a:t>
            </a:r>
            <a:r>
              <a:rPr sz="3200" dirty="0" smtClean="0"/>
              <a:t> </a:t>
            </a:r>
            <a:r>
              <a:rPr sz="3200" dirty="0" err="1" smtClean="0"/>
              <a:t>gerekli</a:t>
            </a:r>
            <a:r>
              <a:rPr sz="3200" dirty="0" smtClean="0"/>
              <a:t> </a:t>
            </a:r>
            <a:r>
              <a:rPr sz="3200" dirty="0" err="1" smtClean="0"/>
              <a:t>görülmektedir</a:t>
            </a:r>
            <a:r>
              <a:rPr sz="3200" dirty="0" smtClean="0"/>
              <a:t>.</a:t>
            </a:r>
            <a:endParaRPr sz="3200" i="1" dirty="0" smtClean="0"/>
          </a:p>
          <a:p>
            <a:endParaRPr lang="tr-TR" sz="3200" dirty="0"/>
          </a:p>
        </p:txBody>
      </p:sp>
      <p:sp>
        <p:nvSpPr>
          <p:cNvPr id="4" name="3 Metin Yer Tutucusu"/>
          <p:cNvSpPr>
            <a:spLocks noGrp="1"/>
          </p:cNvSpPr>
          <p:nvPr>
            <p:ph type="body" sz="quarter" idx="4294967295"/>
          </p:nvPr>
        </p:nvSpPr>
        <p:spPr>
          <a:xfrm>
            <a:off x="0" y="496888"/>
            <a:ext cx="7675563" cy="1204912"/>
          </a:xfrm>
        </p:spPr>
        <p:txBody>
          <a:bodyPr/>
          <a:lstStyle/>
          <a:p>
            <a:r>
              <a:rPr lang="tr-TR" dirty="0" smtClean="0"/>
              <a:t>Özel Eğitimin Temel İlkeleri</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normAutofit/>
          </a:bodyPr>
          <a:lstStyle/>
          <a:p>
            <a:pPr lvl="0">
              <a:buFont typeface="Wingdings" panose="05000000000000000000" pitchFamily="2" charset="2"/>
              <a:buChar char="Ø"/>
            </a:pPr>
            <a:r>
              <a:rPr sz="3200" dirty="0" err="1" smtClean="0"/>
              <a:t>Özel</a:t>
            </a:r>
            <a:r>
              <a:rPr sz="3200" dirty="0" smtClean="0"/>
              <a:t> </a:t>
            </a:r>
            <a:r>
              <a:rPr sz="3200" dirty="0" err="1" smtClean="0"/>
              <a:t>eğitim</a:t>
            </a:r>
            <a:r>
              <a:rPr sz="3200" dirty="0" smtClean="0"/>
              <a:t> </a:t>
            </a:r>
            <a:r>
              <a:rPr sz="3200" dirty="0" err="1" smtClean="0"/>
              <a:t>politikalarının</a:t>
            </a:r>
            <a:r>
              <a:rPr sz="3200" dirty="0" smtClean="0"/>
              <a:t> </a:t>
            </a:r>
            <a:r>
              <a:rPr sz="3200" dirty="0" err="1" smtClean="0"/>
              <a:t>geliştirilmesinde</a:t>
            </a:r>
            <a:r>
              <a:rPr sz="3200" dirty="0" smtClean="0"/>
              <a:t>, </a:t>
            </a:r>
            <a:r>
              <a:rPr sz="3200" dirty="0" err="1" smtClean="0"/>
              <a:t>özel</a:t>
            </a:r>
            <a:r>
              <a:rPr sz="3200" dirty="0" smtClean="0"/>
              <a:t> </a:t>
            </a:r>
            <a:r>
              <a:rPr sz="3200" dirty="0" err="1" smtClean="0"/>
              <a:t>eğitim</a:t>
            </a:r>
            <a:r>
              <a:rPr sz="3200" dirty="0" smtClean="0"/>
              <a:t> </a:t>
            </a:r>
            <a:r>
              <a:rPr sz="3200" dirty="0" err="1" smtClean="0"/>
              <a:t>gerektiren</a:t>
            </a:r>
            <a:r>
              <a:rPr sz="3200" dirty="0" smtClean="0"/>
              <a:t> </a:t>
            </a:r>
            <a:r>
              <a:rPr sz="3200" dirty="0" err="1" smtClean="0"/>
              <a:t>bireylerin</a:t>
            </a:r>
            <a:r>
              <a:rPr sz="3200" dirty="0" smtClean="0"/>
              <a:t> </a:t>
            </a:r>
            <a:r>
              <a:rPr sz="3200" dirty="0" err="1" smtClean="0"/>
              <a:t>örgütlerinin</a:t>
            </a:r>
            <a:r>
              <a:rPr sz="3200" dirty="0" smtClean="0"/>
              <a:t> </a:t>
            </a:r>
            <a:r>
              <a:rPr sz="3200" dirty="0" err="1" smtClean="0"/>
              <a:t>görüşlerine</a:t>
            </a:r>
            <a:r>
              <a:rPr sz="3200" dirty="0" smtClean="0"/>
              <a:t> </a:t>
            </a:r>
            <a:r>
              <a:rPr sz="3200" dirty="0" err="1" smtClean="0"/>
              <a:t>önem</a:t>
            </a:r>
            <a:r>
              <a:rPr sz="3200" dirty="0" smtClean="0"/>
              <a:t> </a:t>
            </a:r>
            <a:r>
              <a:rPr sz="3200" dirty="0" err="1" smtClean="0"/>
              <a:t>verilir</a:t>
            </a:r>
            <a:r>
              <a:rPr sz="3200" dirty="0" smtClean="0"/>
              <a:t>. </a:t>
            </a:r>
            <a:r>
              <a:rPr sz="3200" dirty="0" err="1" smtClean="0"/>
              <a:t>Gönüllü</a:t>
            </a:r>
            <a:r>
              <a:rPr sz="3200" dirty="0" smtClean="0"/>
              <a:t> </a:t>
            </a:r>
            <a:r>
              <a:rPr sz="3200" dirty="0" err="1" smtClean="0"/>
              <a:t>kuruluşların</a:t>
            </a:r>
            <a:r>
              <a:rPr sz="3200" dirty="0" smtClean="0"/>
              <a:t> </a:t>
            </a:r>
            <a:r>
              <a:rPr sz="3200" dirty="0" err="1" smtClean="0"/>
              <a:t>eğitimdeki</a:t>
            </a:r>
            <a:r>
              <a:rPr sz="3200" dirty="0" smtClean="0"/>
              <a:t> </a:t>
            </a:r>
            <a:r>
              <a:rPr sz="3200" dirty="0" err="1" smtClean="0"/>
              <a:t>rolünün</a:t>
            </a:r>
            <a:r>
              <a:rPr sz="3200" dirty="0" smtClean="0"/>
              <a:t> </a:t>
            </a:r>
            <a:r>
              <a:rPr sz="3200" dirty="0" err="1" smtClean="0"/>
              <a:t>giderek</a:t>
            </a:r>
            <a:r>
              <a:rPr sz="3200" dirty="0" smtClean="0"/>
              <a:t> </a:t>
            </a:r>
            <a:r>
              <a:rPr sz="3200" dirty="0" err="1" smtClean="0"/>
              <a:t>artma</a:t>
            </a:r>
            <a:r>
              <a:rPr sz="3200" dirty="0" smtClean="0"/>
              <a:t> </a:t>
            </a:r>
            <a:r>
              <a:rPr sz="3200" dirty="0" err="1" smtClean="0"/>
              <a:t>eğilimin</a:t>
            </a:r>
            <a:r>
              <a:rPr sz="3200" dirty="0" smtClean="0"/>
              <a:t> </a:t>
            </a:r>
            <a:r>
              <a:rPr sz="3200" dirty="0" err="1" smtClean="0"/>
              <a:t>göstermesinin</a:t>
            </a:r>
            <a:r>
              <a:rPr sz="3200" dirty="0" smtClean="0"/>
              <a:t> </a:t>
            </a:r>
            <a:r>
              <a:rPr sz="3200" dirty="0" err="1" smtClean="0"/>
              <a:t>bir</a:t>
            </a:r>
            <a:r>
              <a:rPr sz="3200" dirty="0" smtClean="0"/>
              <a:t> </a:t>
            </a:r>
            <a:r>
              <a:rPr sz="3200" dirty="0" err="1" smtClean="0"/>
              <a:t>yansıması</a:t>
            </a:r>
            <a:r>
              <a:rPr sz="3200" dirty="0" smtClean="0"/>
              <a:t> </a:t>
            </a:r>
            <a:r>
              <a:rPr sz="3200" dirty="0" err="1" smtClean="0"/>
              <a:t>olarak</a:t>
            </a:r>
            <a:r>
              <a:rPr sz="3200" dirty="0" smtClean="0"/>
              <a:t> </a:t>
            </a:r>
            <a:r>
              <a:rPr sz="3200" dirty="0" err="1" smtClean="0"/>
              <a:t>özel</a:t>
            </a:r>
            <a:r>
              <a:rPr sz="3200" dirty="0" smtClean="0"/>
              <a:t> </a:t>
            </a:r>
            <a:r>
              <a:rPr sz="3200" dirty="0" err="1" smtClean="0"/>
              <a:t>eğitim</a:t>
            </a:r>
            <a:r>
              <a:rPr sz="3200" dirty="0" smtClean="0"/>
              <a:t> </a:t>
            </a:r>
            <a:r>
              <a:rPr sz="3200" dirty="0" err="1" smtClean="0"/>
              <a:t>politikalarının</a:t>
            </a:r>
            <a:r>
              <a:rPr sz="3200" dirty="0" smtClean="0"/>
              <a:t> </a:t>
            </a:r>
            <a:r>
              <a:rPr sz="3200" dirty="0" err="1" smtClean="0"/>
              <a:t>geliştirilmesinde</a:t>
            </a:r>
            <a:r>
              <a:rPr sz="3200" dirty="0" smtClean="0"/>
              <a:t> </a:t>
            </a:r>
            <a:r>
              <a:rPr sz="3200" dirty="0" err="1" smtClean="0"/>
              <a:t>gönüllü</a:t>
            </a:r>
            <a:r>
              <a:rPr sz="3200" dirty="0" smtClean="0"/>
              <a:t> </a:t>
            </a:r>
            <a:r>
              <a:rPr sz="3200" dirty="0" err="1" smtClean="0"/>
              <a:t>kuruluşların</a:t>
            </a:r>
            <a:r>
              <a:rPr sz="3200" dirty="0" smtClean="0"/>
              <a:t> </a:t>
            </a:r>
            <a:r>
              <a:rPr sz="3200" dirty="0" err="1" smtClean="0"/>
              <a:t>katılımı</a:t>
            </a:r>
            <a:r>
              <a:rPr sz="3200" dirty="0" smtClean="0"/>
              <a:t> </a:t>
            </a:r>
            <a:r>
              <a:rPr sz="3200" dirty="0" err="1" smtClean="0"/>
              <a:t>sağlanmaktadır</a:t>
            </a:r>
            <a:r>
              <a:rPr lang="tr-TR" sz="3200" dirty="0" smtClean="0"/>
              <a:t>.</a:t>
            </a:r>
            <a:endParaRPr sz="3200" i="1" dirty="0" smtClean="0"/>
          </a:p>
          <a:p>
            <a:endParaRPr lang="tr-TR" sz="3200" dirty="0"/>
          </a:p>
        </p:txBody>
      </p:sp>
      <p:sp>
        <p:nvSpPr>
          <p:cNvPr id="4" name="3 Metin Yer Tutucusu"/>
          <p:cNvSpPr>
            <a:spLocks noGrp="1"/>
          </p:cNvSpPr>
          <p:nvPr>
            <p:ph type="body" sz="quarter" idx="4294967295"/>
          </p:nvPr>
        </p:nvSpPr>
        <p:spPr>
          <a:xfrm>
            <a:off x="0" y="496888"/>
            <a:ext cx="7675563" cy="1204912"/>
          </a:xfrm>
        </p:spPr>
        <p:txBody>
          <a:bodyPr/>
          <a:lstStyle/>
          <a:p>
            <a:r>
              <a:rPr lang="tr-TR" dirty="0" smtClean="0"/>
              <a:t>Özel Eğitimin Temel İlkeleri</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normAutofit/>
          </a:bodyPr>
          <a:lstStyle/>
          <a:p>
            <a:pPr>
              <a:buFont typeface="Wingdings" panose="05000000000000000000" pitchFamily="2" charset="2"/>
              <a:buChar char="Ø"/>
            </a:pPr>
            <a:r>
              <a:rPr sz="3200" dirty="0" err="1" smtClean="0"/>
              <a:t>Özel</a:t>
            </a:r>
            <a:r>
              <a:rPr sz="3200" dirty="0" smtClean="0"/>
              <a:t> </a:t>
            </a:r>
            <a:r>
              <a:rPr sz="3200" dirty="0" err="1" smtClean="0"/>
              <a:t>eğitim</a:t>
            </a:r>
            <a:r>
              <a:rPr sz="3200" dirty="0" smtClean="0"/>
              <a:t> </a:t>
            </a:r>
            <a:r>
              <a:rPr sz="3200" dirty="0" err="1" smtClean="0"/>
              <a:t>hizmetleri</a:t>
            </a:r>
            <a:r>
              <a:rPr sz="3200" dirty="0" smtClean="0"/>
              <a:t> </a:t>
            </a:r>
            <a:r>
              <a:rPr sz="3200" dirty="0" err="1" smtClean="0"/>
              <a:t>özel</a:t>
            </a:r>
            <a:r>
              <a:rPr sz="3200" dirty="0" smtClean="0"/>
              <a:t> </a:t>
            </a:r>
            <a:r>
              <a:rPr sz="3200" dirty="0" err="1" smtClean="0"/>
              <a:t>eğitim</a:t>
            </a:r>
            <a:r>
              <a:rPr sz="3200" dirty="0" smtClean="0"/>
              <a:t> </a:t>
            </a:r>
            <a:r>
              <a:rPr sz="3200" dirty="0" err="1" smtClean="0"/>
              <a:t>gerektiren</a:t>
            </a:r>
            <a:r>
              <a:rPr sz="3200" dirty="0" smtClean="0"/>
              <a:t> </a:t>
            </a:r>
            <a:r>
              <a:rPr sz="3200" dirty="0" err="1" smtClean="0"/>
              <a:t>bireylerin</a:t>
            </a:r>
            <a:r>
              <a:rPr sz="3200" dirty="0" smtClean="0"/>
              <a:t> </a:t>
            </a:r>
            <a:r>
              <a:rPr sz="3200" dirty="0" err="1" smtClean="0"/>
              <a:t>toplumla</a:t>
            </a:r>
            <a:r>
              <a:rPr sz="3200" dirty="0" smtClean="0"/>
              <a:t> </a:t>
            </a:r>
            <a:r>
              <a:rPr sz="3200" dirty="0" err="1" smtClean="0"/>
              <a:t>etkileşim</a:t>
            </a:r>
            <a:r>
              <a:rPr sz="3200" dirty="0" smtClean="0"/>
              <a:t> </a:t>
            </a:r>
            <a:r>
              <a:rPr sz="3200" dirty="0" err="1" smtClean="0"/>
              <a:t>ve</a:t>
            </a:r>
            <a:r>
              <a:rPr sz="3200" dirty="0" smtClean="0"/>
              <a:t> </a:t>
            </a:r>
            <a:r>
              <a:rPr sz="3200" dirty="0" err="1" smtClean="0"/>
              <a:t>karşılıklı</a:t>
            </a:r>
            <a:r>
              <a:rPr sz="3200" dirty="0" smtClean="0"/>
              <a:t> </a:t>
            </a:r>
            <a:r>
              <a:rPr sz="3200" dirty="0" err="1" smtClean="0"/>
              <a:t>uyum</a:t>
            </a:r>
            <a:r>
              <a:rPr sz="3200" dirty="0" smtClean="0"/>
              <a:t> </a:t>
            </a:r>
            <a:r>
              <a:rPr sz="3200" dirty="0" err="1" smtClean="0"/>
              <a:t>sağlama</a:t>
            </a:r>
            <a:r>
              <a:rPr sz="3200" dirty="0" smtClean="0"/>
              <a:t> </a:t>
            </a:r>
            <a:r>
              <a:rPr sz="3200" dirty="0" err="1" smtClean="0"/>
              <a:t>sürecini</a:t>
            </a:r>
            <a:r>
              <a:rPr sz="3200" dirty="0" smtClean="0"/>
              <a:t> </a:t>
            </a:r>
            <a:r>
              <a:rPr sz="3200" dirty="0" err="1" smtClean="0"/>
              <a:t>kapsayacak</a:t>
            </a:r>
            <a:r>
              <a:rPr sz="3200" dirty="0" smtClean="0"/>
              <a:t> </a:t>
            </a:r>
            <a:r>
              <a:rPr sz="3200" dirty="0" err="1" smtClean="0"/>
              <a:t>şekilde</a:t>
            </a:r>
            <a:r>
              <a:rPr sz="3200" dirty="0" smtClean="0"/>
              <a:t> </a:t>
            </a:r>
            <a:r>
              <a:rPr sz="3200" dirty="0" err="1" smtClean="0"/>
              <a:t>planlanır</a:t>
            </a:r>
            <a:r>
              <a:rPr lang="tr-TR" sz="3200" dirty="0" smtClean="0"/>
              <a:t>.</a:t>
            </a:r>
            <a:r>
              <a:rPr sz="3200" dirty="0" smtClean="0"/>
              <a:t> </a:t>
            </a:r>
            <a:endParaRPr lang="tr-TR" sz="3200" dirty="0"/>
          </a:p>
        </p:txBody>
      </p:sp>
      <p:sp>
        <p:nvSpPr>
          <p:cNvPr id="4" name="3 Metin Yer Tutucusu"/>
          <p:cNvSpPr>
            <a:spLocks noGrp="1"/>
          </p:cNvSpPr>
          <p:nvPr>
            <p:ph type="body" sz="quarter" idx="4294967295"/>
          </p:nvPr>
        </p:nvSpPr>
        <p:spPr>
          <a:xfrm>
            <a:off x="0" y="496888"/>
            <a:ext cx="7675563" cy="582612"/>
          </a:xfrm>
        </p:spPr>
        <p:txBody>
          <a:bodyPr/>
          <a:lstStyle/>
          <a:p>
            <a:r>
              <a:rPr lang="tr-TR" dirty="0" smtClean="0"/>
              <a:t>Özel Eğitimin Temel İlkeleri</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700" b="1" i="1" dirty="0"/>
              <a:t>ÖZEL EĞİTİMİN TARİHÇESİ</a:t>
            </a:r>
          </a:p>
          <a:p>
            <a:r>
              <a:rPr lang="tr-TR" sz="2700" b="1" i="1" dirty="0"/>
              <a:t>ÖZEL EĞİTİMİN NEDENLERİ</a:t>
            </a:r>
          </a:p>
          <a:p>
            <a:r>
              <a:rPr lang="tr-TR" sz="2700" b="1" i="1" dirty="0"/>
              <a:t>SINIFLANDIRILMASI</a:t>
            </a:r>
            <a:endParaRPr lang="tr-TR" sz="2700" b="1" i="1" dirty="0"/>
          </a:p>
        </p:txBody>
      </p:sp>
    </p:spTree>
    <p:extLst>
      <p:ext uri="{BB962C8B-B14F-4D97-AF65-F5344CB8AC3E}">
        <p14:creationId xmlns:p14="http://schemas.microsoft.com/office/powerpoint/2010/main" val="38948443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72268" y="2743201"/>
            <a:ext cx="7070600" cy="448286"/>
          </a:xfrm>
        </p:spPr>
        <p:txBody>
          <a:bodyPr>
            <a:normAutofit fontScale="90000"/>
          </a:bodyPr>
          <a:lstStyle/>
          <a:p>
            <a:r>
              <a:rPr lang="tr-TR" sz="2700" b="1" i="1" dirty="0"/>
              <a:t>ÖZEL EĞİTİMİN TARİHÇESİ</a:t>
            </a:r>
            <a:endParaRPr lang="tr-TR" sz="2700" b="1" i="1" dirty="0"/>
          </a:p>
        </p:txBody>
      </p:sp>
      <p:sp>
        <p:nvSpPr>
          <p:cNvPr id="3" name="Alt Başlık 2"/>
          <p:cNvSpPr>
            <a:spLocks noGrp="1"/>
          </p:cNvSpPr>
          <p:nvPr>
            <p:ph type="subTitle" idx="1"/>
          </p:nvPr>
        </p:nvSpPr>
        <p:spPr>
          <a:xfrm>
            <a:off x="748717" y="2042469"/>
            <a:ext cx="7128545" cy="2470285"/>
          </a:xfrm>
        </p:spPr>
        <p:txBody>
          <a:bodyPr/>
          <a:lstStyle/>
          <a:p>
            <a:endParaRPr lang="tr-TR" dirty="0"/>
          </a:p>
        </p:txBody>
      </p:sp>
    </p:spTree>
    <p:extLst>
      <p:ext uri="{BB962C8B-B14F-4D97-AF65-F5344CB8AC3E}">
        <p14:creationId xmlns:p14="http://schemas.microsoft.com/office/powerpoint/2010/main" val="1648391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4" name="Başlık 1"/>
          <p:cNvSpPr>
            <a:spLocks noGrp="1"/>
          </p:cNvSpPr>
          <p:nvPr>
            <p:ph idx="1"/>
          </p:nvPr>
        </p:nvSpPr>
        <p:spPr>
          <a:xfrm>
            <a:off x="457200" y="2204864"/>
            <a:ext cx="8435280" cy="1512168"/>
          </a:xfrm>
          <a:noFill/>
        </p:spPr>
        <p:txBody>
          <a:bodyPr>
            <a:normAutofit fontScale="97500"/>
          </a:bodyPr>
          <a:lstStyle/>
          <a:p>
            <a:pPr marL="0" indent="0">
              <a:buNone/>
            </a:pPr>
            <a:r>
              <a:rPr lang="tr-TR" sz="3200" dirty="0" smtClean="0">
                <a:solidFill>
                  <a:schemeClr val="accent4">
                    <a:lumMod val="20000"/>
                    <a:lumOff val="80000"/>
                  </a:schemeClr>
                </a:solidFill>
              </a:rPr>
              <a:t>         </a:t>
            </a:r>
          </a:p>
        </p:txBody>
      </p:sp>
      <p:sp>
        <p:nvSpPr>
          <p:cNvPr id="5" name="Oval 4"/>
          <p:cNvSpPr/>
          <p:nvPr/>
        </p:nvSpPr>
        <p:spPr>
          <a:xfrm>
            <a:off x="576064" y="2348880"/>
            <a:ext cx="8100392" cy="2016224"/>
          </a:xfrm>
          <a:prstGeom prst="ellipse">
            <a:avLst/>
          </a:prstGeom>
          <a:solidFill>
            <a:srgbClr val="FCAA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white"/>
                </a:solidFill>
                <a:effectLst/>
                <a:uLnTx/>
                <a:uFillTx/>
                <a:latin typeface="Constantia"/>
                <a:ea typeface="+mn-ea"/>
                <a:cs typeface="+mn-cs"/>
              </a:rPr>
              <a:t> </a:t>
            </a:r>
            <a:r>
              <a:rPr kumimoji="0" lang="tr-TR" sz="3200" b="0" i="0" u="none" strike="noStrike" kern="1200" cap="none" spc="0" normalizeH="0" baseline="0" noProof="0" dirty="0">
                <a:ln>
                  <a:noFill/>
                </a:ln>
                <a:solidFill>
                  <a:srgbClr val="FFFF00"/>
                </a:solidFill>
                <a:effectLst/>
                <a:uLnTx/>
                <a:uFillTx/>
                <a:latin typeface="Constantia"/>
                <a:ea typeface="+mn-ea"/>
                <a:cs typeface="+mn-cs"/>
              </a:rPr>
              <a:t>ÖZEL EĞİTİM İLE İLGİLİ KAVRAMLAR</a:t>
            </a:r>
          </a:p>
        </p:txBody>
      </p:sp>
    </p:spTree>
    <p:extLst>
      <p:ext uri="{BB962C8B-B14F-4D97-AF65-F5344CB8AC3E}">
        <p14:creationId xmlns:p14="http://schemas.microsoft.com/office/powerpoint/2010/main" val="26909221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endParaRPr lang="tr-TR" sz="1500" i="1" dirty="0"/>
          </a:p>
          <a:p>
            <a:r>
              <a:rPr lang="tr-TR" sz="1800" b="1" i="1" dirty="0"/>
              <a:t>Özel Eğitimimin Tarihçesi  Bölümü </a:t>
            </a:r>
          </a:p>
          <a:p>
            <a:r>
              <a:rPr lang="tr-TR" sz="1800" b="1" i="1" dirty="0"/>
              <a:t>YÜKSEKÖĞRETİM KURUMLARI (YÖK) DERSLERİ PLATFORMUNDA  YER ALAN ATATÜRK ÜNİVERSİTESİ TARAFINDAN HAZIRLANAN N. ARAL TARAFINDAN EDİTÖRLÜĞÜ YAPILAN ‘ÇOCUK GELİŞİMİ UYGULAMALARI’ KİTABININ ÖZEL GEREKSİNİMLİ ÇOCUKLAR BÖLÜMÜNDEN  YARARLANILMŞTIR.</a:t>
            </a:r>
          </a:p>
          <a:p>
            <a:endParaRPr lang="tr-TR" sz="1800" b="1" dirty="0">
              <a:latin typeface="Times New Roman" panose="02020603050405020304" pitchFamily="18" charset="0"/>
              <a:cs typeface="Times New Roman" panose="02020603050405020304" pitchFamily="18" charset="0"/>
            </a:endParaRPr>
          </a:p>
          <a:p>
            <a:r>
              <a:rPr lang="tr-TR" sz="1800" b="1" dirty="0">
                <a:latin typeface="Times New Roman" panose="02020603050405020304" pitchFamily="18" charset="0"/>
                <a:cs typeface="Times New Roman" panose="02020603050405020304" pitchFamily="18" charset="0"/>
              </a:rPr>
              <a:t>Gürsoy, F. 2020.</a:t>
            </a:r>
            <a:r>
              <a:rPr lang="tr-TR" sz="1800" b="1" dirty="0">
                <a:solidFill>
                  <a:prstClr val="black"/>
                </a:solidFill>
                <a:latin typeface="Times New Roman" panose="02020603050405020304" pitchFamily="18" charset="0"/>
                <a:cs typeface="Times New Roman" panose="02020603050405020304" pitchFamily="18" charset="0"/>
              </a:rPr>
              <a:t> Özel </a:t>
            </a:r>
            <a:r>
              <a:rPr lang="tr-TR" sz="1800" b="1" dirty="0" err="1">
                <a:solidFill>
                  <a:prstClr val="black"/>
                </a:solidFill>
                <a:latin typeface="Times New Roman" panose="02020603050405020304" pitchFamily="18" charset="0"/>
                <a:cs typeface="Times New Roman" panose="02020603050405020304" pitchFamily="18" charset="0"/>
              </a:rPr>
              <a:t>Gereksinimli</a:t>
            </a:r>
            <a:r>
              <a:rPr lang="tr-TR" sz="1800" b="1" dirty="0">
                <a:solidFill>
                  <a:prstClr val="black"/>
                </a:solidFill>
                <a:latin typeface="Times New Roman" panose="02020603050405020304" pitchFamily="18" charset="0"/>
                <a:cs typeface="Times New Roman" panose="02020603050405020304" pitchFamily="18" charset="0"/>
              </a:rPr>
              <a:t> </a:t>
            </a:r>
            <a:r>
              <a:rPr lang="tr-TR" sz="1800" b="1" dirty="0">
                <a:solidFill>
                  <a:prstClr val="black"/>
                </a:solidFill>
                <a:latin typeface="Times New Roman" panose="02020603050405020304" pitchFamily="18" charset="0"/>
                <a:cs typeface="Times New Roman" panose="02020603050405020304" pitchFamily="18" charset="0"/>
              </a:rPr>
              <a:t>Çocuklar. </a:t>
            </a:r>
            <a:r>
              <a:rPr lang="tr-TR" sz="1800" b="1" dirty="0">
                <a:latin typeface="Times New Roman" panose="02020603050405020304" pitchFamily="18" charset="0"/>
                <a:cs typeface="Times New Roman" panose="02020603050405020304" pitchFamily="18" charset="0"/>
              </a:rPr>
              <a:t>Çocuk Gelişimi Uygulamaları. Ed. </a:t>
            </a:r>
            <a:r>
              <a:rPr lang="tr-TR" sz="1800" b="1" dirty="0" err="1">
                <a:latin typeface="Times New Roman" panose="02020603050405020304" pitchFamily="18" charset="0"/>
                <a:cs typeface="Times New Roman" panose="02020603050405020304" pitchFamily="18" charset="0"/>
              </a:rPr>
              <a:t>N.Aral</a:t>
            </a:r>
            <a:r>
              <a:rPr lang="tr-TR" sz="1800" b="1" dirty="0">
                <a:latin typeface="Times New Roman" panose="02020603050405020304" pitchFamily="18" charset="0"/>
                <a:cs typeface="Times New Roman" panose="02020603050405020304" pitchFamily="18" charset="0"/>
              </a:rPr>
              <a:t> Atatürk Üniversitesi </a:t>
            </a:r>
            <a:r>
              <a:rPr lang="tr-TR" sz="1800" b="1" dirty="0" err="1">
                <a:latin typeface="Times New Roman" panose="02020603050405020304" pitchFamily="18" charset="0"/>
                <a:cs typeface="Times New Roman" panose="02020603050405020304" pitchFamily="18" charset="0"/>
              </a:rPr>
              <a:t>Açıköğretim</a:t>
            </a:r>
            <a:r>
              <a:rPr lang="tr-TR" sz="1800" b="1" dirty="0">
                <a:latin typeface="Times New Roman" panose="02020603050405020304" pitchFamily="18" charset="0"/>
                <a:cs typeface="Times New Roman" panose="02020603050405020304" pitchFamily="18" charset="0"/>
              </a:rPr>
              <a:t> Fakültesi </a:t>
            </a:r>
            <a:r>
              <a:rPr lang="tr-TR" sz="1800" b="1" dirty="0" err="1">
                <a:latin typeface="Times New Roman" panose="02020603050405020304" pitchFamily="18" charset="0"/>
                <a:cs typeface="Times New Roman" panose="02020603050405020304" pitchFamily="18" charset="0"/>
              </a:rPr>
              <a:t>Yayını.Erzurum</a:t>
            </a:r>
            <a:endParaRPr lang="tr-TR" sz="1800" b="1" dirty="0">
              <a:latin typeface="Times New Roman" panose="02020603050405020304" pitchFamily="18" charset="0"/>
              <a:cs typeface="Times New Roman" panose="02020603050405020304" pitchFamily="18" charset="0"/>
            </a:endParaRPr>
          </a:p>
          <a:p>
            <a:endParaRPr lang="tr-TR"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5120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marL="171450" indent="-171450">
              <a:spcBef>
                <a:spcPts val="750"/>
              </a:spcBef>
            </a:pPr>
            <a:r>
              <a:rPr lang="tr-TR" sz="2100" dirty="0">
                <a:solidFill>
                  <a:prstClr val="black"/>
                </a:solidFill>
                <a:latin typeface="Calibri" panose="020F0502020204030204" pitchFamily="34" charset="0"/>
                <a:ea typeface="Calibri" panose="020F0502020204030204" pitchFamily="34" charset="0"/>
                <a:cs typeface="Times New Roman" panose="02020603050405020304" pitchFamily="18" charset="0"/>
              </a:rPr>
              <a:t/>
            </a:r>
            <a:br>
              <a:rPr lang="tr-TR" sz="2100" dirty="0">
                <a:solidFill>
                  <a:prstClr val="black"/>
                </a:solidFill>
                <a:latin typeface="Calibri" panose="020F0502020204030204" pitchFamily="34" charset="0"/>
                <a:ea typeface="Calibri" panose="020F0502020204030204" pitchFamily="34" charset="0"/>
                <a:cs typeface="Times New Roman" panose="02020603050405020304" pitchFamily="18" charset="0"/>
              </a:rPr>
            </a:br>
            <a:r>
              <a:rPr lang="tr-TR" sz="2100" dirty="0">
                <a:solidFill>
                  <a:prstClr val="black"/>
                </a:solidFill>
                <a:latin typeface="Calibri" panose="020F0502020204030204" pitchFamily="34" charset="0"/>
                <a:ea typeface="Calibri" panose="020F0502020204030204" pitchFamily="34" charset="0"/>
                <a:cs typeface="Times New Roman" panose="02020603050405020304" pitchFamily="18" charset="0"/>
              </a:rPr>
              <a:t/>
            </a:r>
            <a:br>
              <a:rPr lang="tr-TR" sz="2100" dirty="0">
                <a:solidFill>
                  <a:prstClr val="black"/>
                </a:solidFill>
                <a:latin typeface="Calibri" panose="020F0502020204030204" pitchFamily="34" charset="0"/>
                <a:ea typeface="Calibri" panose="020F0502020204030204" pitchFamily="34" charset="0"/>
                <a:cs typeface="Times New Roman" panose="02020603050405020304" pitchFamily="18" charset="0"/>
              </a:rPr>
            </a:br>
            <a:r>
              <a:rPr lang="tr-TR" b="1" dirty="0">
                <a:solidFill>
                  <a:prstClr val="black"/>
                </a:solidFill>
                <a:latin typeface="Calibri" panose="020F0502020204030204" pitchFamily="34" charset="0"/>
                <a:ea typeface="Calibri" panose="020F0502020204030204" pitchFamily="34" charset="0"/>
                <a:cs typeface="Times New Roman" panose="02020603050405020304" pitchFamily="18" charset="0"/>
              </a:rPr>
              <a:t>DÜNYADA ÖZEL EĞİTİM</a:t>
            </a:r>
            <a:br>
              <a:rPr lang="tr-TR" b="1" dirty="0">
                <a:solidFill>
                  <a:prstClr val="black"/>
                </a:solidFill>
                <a:latin typeface="Calibri" panose="020F0502020204030204" pitchFamily="34" charset="0"/>
                <a:ea typeface="Calibri" panose="020F0502020204030204" pitchFamily="34" charset="0"/>
                <a:cs typeface="Times New Roman" panose="02020603050405020304" pitchFamily="18" charset="0"/>
              </a:rPr>
            </a:br>
            <a:endParaRPr lang="tr-TR" b="1" dirty="0"/>
          </a:p>
        </p:txBody>
      </p:sp>
      <p:sp>
        <p:nvSpPr>
          <p:cNvPr id="3" name="İçerik Yer Tutucusu 2"/>
          <p:cNvSpPr>
            <a:spLocks noGrp="1"/>
          </p:cNvSpPr>
          <p:nvPr>
            <p:ph idx="1"/>
          </p:nvPr>
        </p:nvSpPr>
        <p:spPr/>
        <p:txBody>
          <a:bodyPr>
            <a:normAutofit/>
          </a:bodyPr>
          <a:lstStyle/>
          <a:p>
            <a:r>
              <a:rPr lang="tr-T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Dünya’da </a:t>
            </a:r>
            <a:r>
              <a:rPr lang="tr-T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özel </a:t>
            </a:r>
            <a:r>
              <a:rPr lang="tr-T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eğitim kavramı 18. ve 19. Yüzyılda oluşmaya başlamıştır. </a:t>
            </a:r>
            <a:endParaRPr lang="tr-TR" sz="2400" dirty="0">
              <a:latin typeface="Calibri" panose="020F0502020204030204" pitchFamily="34" charset="0"/>
              <a:ea typeface="Calibri" panose="020F0502020204030204" pitchFamily="34" charset="0"/>
              <a:cs typeface="Times New Roman" panose="02020603050405020304" pitchFamily="18" charset="0"/>
            </a:endParaRPr>
          </a:p>
          <a:p>
            <a:r>
              <a:rPr lang="tr-TR" sz="2400" dirty="0">
                <a:latin typeface="Calibri" panose="020F0502020204030204" pitchFamily="34" charset="0"/>
                <a:ea typeface="Calibri" panose="020F0502020204030204" pitchFamily="34" charset="0"/>
                <a:cs typeface="Times New Roman" panose="02020603050405020304" pitchFamily="18" charset="0"/>
              </a:rPr>
              <a:t>Antik </a:t>
            </a:r>
            <a:r>
              <a:rPr lang="tr-TR" sz="2400" dirty="0">
                <a:latin typeface="Calibri" panose="020F0502020204030204" pitchFamily="34" charset="0"/>
                <a:ea typeface="Calibri" panose="020F0502020204030204" pitchFamily="34" charset="0"/>
                <a:cs typeface="Times New Roman" panose="02020603050405020304" pitchFamily="18" charset="0"/>
              </a:rPr>
              <a:t>çağlarda çocukların öldürüldükleri, ihmal ve istismara uğratıldıkları belirtilmiştir. Göçebe Kızılderili kabilelerin göç dönemine geldiğinde kabilelerin yaşlı ve bakıma muhtaç kişileri çadırlarına yiyecek ve yakacak bırakarak onları son konaklama yerlerinde </a:t>
            </a:r>
            <a:r>
              <a:rPr lang="tr-TR" sz="2400" dirty="0">
                <a:latin typeface="Calibri" panose="020F0502020204030204" pitchFamily="34" charset="0"/>
                <a:ea typeface="Calibri" panose="020F0502020204030204" pitchFamily="34" charset="0"/>
                <a:cs typeface="Times New Roman" panose="02020603050405020304" pitchFamily="18" charset="0"/>
              </a:rPr>
              <a:t>terk </a:t>
            </a:r>
            <a:r>
              <a:rPr lang="tr-TR" sz="2400" dirty="0">
                <a:latin typeface="Calibri" panose="020F0502020204030204" pitchFamily="34" charset="0"/>
                <a:ea typeface="Calibri" panose="020F0502020204030204" pitchFamily="34" charset="0"/>
                <a:cs typeface="Times New Roman" panose="02020603050405020304" pitchFamily="18" charset="0"/>
              </a:rPr>
              <a:t>ettikleri vurgulanmaktadır. </a:t>
            </a:r>
            <a:endParaRPr lang="tr-TR" sz="2400" dirty="0"/>
          </a:p>
        </p:txBody>
      </p:sp>
    </p:spTree>
    <p:extLst>
      <p:ext uri="{BB962C8B-B14F-4D97-AF65-F5344CB8AC3E}">
        <p14:creationId xmlns:p14="http://schemas.microsoft.com/office/powerpoint/2010/main" val="1481663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r>
              <a:rPr lang="tr-TR" sz="2700" dirty="0">
                <a:solidFill>
                  <a:prstClr val="black"/>
                </a:solidFill>
                <a:latin typeface="Calibri" panose="020F0502020204030204" pitchFamily="34" charset="0"/>
                <a:ea typeface="Calibri" panose="020F0502020204030204" pitchFamily="34" charset="0"/>
                <a:cs typeface="Times New Roman" panose="02020603050405020304" pitchFamily="18" charset="0"/>
              </a:rPr>
              <a:t>Bazı Eskimo kabilelerinde ise yaşlılar ve bakıma muhtaç bireyler yakın akrabalarınca soyularak köyden uzak bir yerde buzların üstünde donmaya bırakıldığı bilinmektedir. </a:t>
            </a:r>
            <a:endParaRPr lang="tr-TR" sz="2700" dirty="0">
              <a:solidFill>
                <a:prstClr val="black"/>
              </a:solidFill>
            </a:endParaRPr>
          </a:p>
          <a:p>
            <a:endParaRPr lang="tr-TR" sz="2700" dirty="0"/>
          </a:p>
        </p:txBody>
      </p:sp>
    </p:spTree>
    <p:extLst>
      <p:ext uri="{BB962C8B-B14F-4D97-AF65-F5344CB8AC3E}">
        <p14:creationId xmlns:p14="http://schemas.microsoft.com/office/powerpoint/2010/main" val="214378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latin typeface="Calibri" panose="020F0502020204030204" pitchFamily="34" charset="0"/>
                <a:ea typeface="Calibri" panose="020F0502020204030204" pitchFamily="34" charset="0"/>
                <a:cs typeface="Times New Roman" panose="02020603050405020304" pitchFamily="18" charset="0"/>
              </a:rPr>
              <a:t>Eski Mısır gibi bazı toplumlarda engelli olarak dünyaya gelen veya sonradan engelli olan bireylerin, anne ve babaların işledikleri bir günahın cezası olduğuna inanılırdı. Bu bireylere yardım eden veya koruyan kişilerin Tanrı tarafından cezalandırılacağı korkusu yaygındı. </a:t>
            </a:r>
            <a:endParaRPr lang="tr-TR" sz="2400" dirty="0">
              <a:latin typeface="Calibri" panose="020F0502020204030204" pitchFamily="34" charset="0"/>
              <a:ea typeface="Calibri" panose="020F0502020204030204" pitchFamily="34" charset="0"/>
              <a:cs typeface="Times New Roman" panose="02020603050405020304" pitchFamily="18" charset="0"/>
            </a:endParaRPr>
          </a:p>
          <a:p>
            <a:r>
              <a:rPr lang="tr-TR" sz="2400" dirty="0">
                <a:latin typeface="Calibri" panose="020F0502020204030204" pitchFamily="34" charset="0"/>
                <a:ea typeface="Calibri" panose="020F0502020204030204" pitchFamily="34" charset="0"/>
                <a:cs typeface="Times New Roman" panose="02020603050405020304" pitchFamily="18" charset="0"/>
              </a:rPr>
              <a:t>Tanırının </a:t>
            </a:r>
            <a:r>
              <a:rPr lang="tr-TR" sz="2400" dirty="0">
                <a:latin typeface="Calibri" panose="020F0502020204030204" pitchFamily="34" charset="0"/>
                <a:ea typeface="Calibri" panose="020F0502020204030204" pitchFamily="34" charset="0"/>
                <a:cs typeface="Times New Roman" panose="02020603050405020304" pitchFamily="18" charset="0"/>
              </a:rPr>
              <a:t>takdir ve sevgisini kazanmada engelli bireyleri ortadan kaldırmanın veya onlara eziyet etmenin etkili olacağına </a:t>
            </a:r>
            <a:r>
              <a:rPr lang="tr-TR" sz="2400" dirty="0">
                <a:latin typeface="Calibri" panose="020F0502020204030204" pitchFamily="34" charset="0"/>
                <a:ea typeface="Calibri" panose="020F0502020204030204" pitchFamily="34" charset="0"/>
                <a:cs typeface="Times New Roman" panose="02020603050405020304" pitchFamily="18" charset="0"/>
              </a:rPr>
              <a:t>inanılırdı</a:t>
            </a:r>
            <a:endParaRPr lang="tr-TR" sz="2400" dirty="0"/>
          </a:p>
        </p:txBody>
      </p:sp>
    </p:spTree>
    <p:extLst>
      <p:ext uri="{BB962C8B-B14F-4D97-AF65-F5344CB8AC3E}">
        <p14:creationId xmlns:p14="http://schemas.microsoft.com/office/powerpoint/2010/main" val="12394233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latin typeface="Calibri" panose="020F0502020204030204" pitchFamily="34" charset="0"/>
                <a:ea typeface="Calibri" panose="020F0502020204030204" pitchFamily="34" charset="0"/>
                <a:cs typeface="Times New Roman" panose="02020603050405020304" pitchFamily="18" charset="0"/>
              </a:rPr>
              <a:t>Büyük dinlerin ortaya çıkması ile birlikte özel </a:t>
            </a:r>
            <a:r>
              <a:rPr lang="tr-TR" sz="2400" dirty="0" err="1">
                <a:latin typeface="Calibri" panose="020F0502020204030204" pitchFamily="34" charset="0"/>
                <a:ea typeface="Calibri" panose="020F0502020204030204" pitchFamily="34" charset="0"/>
                <a:cs typeface="Times New Roman" panose="02020603050405020304" pitchFamily="18" charset="0"/>
              </a:rPr>
              <a:t>gereksinimli</a:t>
            </a:r>
            <a:r>
              <a:rPr lang="tr-TR" sz="2400" dirty="0">
                <a:latin typeface="Calibri" panose="020F0502020204030204" pitchFamily="34" charset="0"/>
                <a:ea typeface="Calibri" panose="020F0502020204030204" pitchFamily="34" charset="0"/>
                <a:cs typeface="Times New Roman" panose="02020603050405020304" pitchFamily="18" charset="0"/>
              </a:rPr>
              <a:t> bireylere yapılan kötü davranışlar günah işleme veya sevap kazanma amacıyla yerini koruma ve merhamete bırakmıştır. Bu </a:t>
            </a:r>
            <a:r>
              <a:rPr lang="tr-TR" sz="2400" dirty="0">
                <a:latin typeface="Calibri" panose="020F0502020204030204" pitchFamily="34" charset="0"/>
                <a:ea typeface="Calibri" panose="020F0502020204030204" pitchFamily="34" charset="0"/>
                <a:cs typeface="Times New Roman" panose="02020603050405020304" pitchFamily="18" charset="0"/>
              </a:rPr>
              <a:t>alandaki 1789 yılında </a:t>
            </a:r>
            <a:r>
              <a:rPr lang="tr-TR" sz="2400" dirty="0" err="1">
                <a:latin typeface="Calibri" panose="020F0502020204030204" pitchFamily="34" charset="0"/>
                <a:ea typeface="Calibri" panose="020F0502020204030204" pitchFamily="34" charset="0"/>
                <a:cs typeface="Times New Roman" panose="02020603050405020304" pitchFamily="18" charset="0"/>
              </a:rPr>
              <a:t>Itard</a:t>
            </a:r>
            <a:r>
              <a:rPr lang="tr-TR" sz="2400" dirty="0">
                <a:latin typeface="Calibri" panose="020F0502020204030204" pitchFamily="34" charset="0"/>
                <a:ea typeface="Calibri" panose="020F0502020204030204" pitchFamily="34" charset="0"/>
                <a:cs typeface="Times New Roman" panose="02020603050405020304" pitchFamily="18" charset="0"/>
              </a:rPr>
              <a:t> ‘</a:t>
            </a:r>
            <a:r>
              <a:rPr lang="tr-TR" sz="2400" dirty="0" err="1">
                <a:latin typeface="Calibri" panose="020F0502020204030204" pitchFamily="34" charset="0"/>
                <a:ea typeface="Calibri" panose="020F0502020204030204" pitchFamily="34" charset="0"/>
                <a:cs typeface="Times New Roman" panose="02020603050405020304" pitchFamily="18" charset="0"/>
              </a:rPr>
              <a:t>ın</a:t>
            </a:r>
            <a:r>
              <a:rPr lang="tr-TR" sz="2400" dirty="0">
                <a:latin typeface="Calibri" panose="020F0502020204030204" pitchFamily="34" charset="0"/>
                <a:ea typeface="Calibri" panose="020F0502020204030204" pitchFamily="34" charset="0"/>
                <a:cs typeface="Times New Roman" panose="02020603050405020304" pitchFamily="18" charset="0"/>
              </a:rPr>
              <a:t> </a:t>
            </a:r>
            <a:r>
              <a:rPr lang="tr-TR" sz="2400" dirty="0">
                <a:latin typeface="Calibri" panose="020F0502020204030204" pitchFamily="34" charset="0"/>
                <a:ea typeface="Calibri" panose="020F0502020204030204" pitchFamily="34" charset="0"/>
                <a:cs typeface="Times New Roman" panose="02020603050405020304" pitchFamily="18" charset="0"/>
              </a:rPr>
              <a:t>Fransa’nın </a:t>
            </a:r>
            <a:r>
              <a:rPr lang="tr-TR" sz="2400" dirty="0" err="1">
                <a:latin typeface="Calibri" panose="020F0502020204030204" pitchFamily="34" charset="0"/>
                <a:ea typeface="Calibri" panose="020F0502020204030204" pitchFamily="34" charset="0"/>
                <a:cs typeface="Times New Roman" panose="02020603050405020304" pitchFamily="18" charset="0"/>
              </a:rPr>
              <a:t>Aveyron</a:t>
            </a:r>
            <a:r>
              <a:rPr lang="tr-TR" sz="2400" dirty="0">
                <a:latin typeface="Calibri" panose="020F0502020204030204" pitchFamily="34" charset="0"/>
                <a:ea typeface="Calibri" panose="020F0502020204030204" pitchFamily="34" charset="0"/>
                <a:cs typeface="Times New Roman" panose="02020603050405020304" pitchFamily="18" charset="0"/>
              </a:rPr>
              <a:t> </a:t>
            </a:r>
            <a:r>
              <a:rPr lang="tr-TR" sz="2400" dirty="0">
                <a:latin typeface="Calibri" panose="020F0502020204030204" pitchFamily="34" charset="0"/>
                <a:ea typeface="Calibri" panose="020F0502020204030204" pitchFamily="34" charset="0"/>
                <a:cs typeface="Times New Roman" panose="02020603050405020304" pitchFamily="18" charset="0"/>
              </a:rPr>
              <a:t>ormanlarında bulunan 12 yaşındaki zihinsel engelli </a:t>
            </a:r>
            <a:r>
              <a:rPr lang="tr-TR" sz="2400" dirty="0">
                <a:latin typeface="Calibri" panose="020F0502020204030204" pitchFamily="34" charset="0"/>
                <a:ea typeface="Calibri" panose="020F0502020204030204" pitchFamily="34" charset="0"/>
                <a:cs typeface="Times New Roman" panose="02020603050405020304" pitchFamily="18" charset="0"/>
              </a:rPr>
              <a:t>Victor isimli </a:t>
            </a:r>
            <a:r>
              <a:rPr lang="tr-TR" sz="2400" dirty="0">
                <a:latin typeface="Calibri" panose="020F0502020204030204" pitchFamily="34" charset="0"/>
                <a:ea typeface="Calibri" panose="020F0502020204030204" pitchFamily="34" charset="0"/>
                <a:cs typeface="Times New Roman" panose="02020603050405020304" pitchFamily="18" charset="0"/>
              </a:rPr>
              <a:t>çocuğunu eğitmeye başlaması özel eğitim alanındaki ilk bireysel çalışma olarak kabul </a:t>
            </a:r>
            <a:r>
              <a:rPr lang="tr-TR" sz="2400" dirty="0">
                <a:latin typeface="Calibri" panose="020F0502020204030204" pitchFamily="34" charset="0"/>
                <a:ea typeface="Calibri" panose="020F0502020204030204" pitchFamily="34" charset="0"/>
                <a:cs typeface="Times New Roman" panose="02020603050405020304" pitchFamily="18" charset="0"/>
              </a:rPr>
              <a:t>edilmektedir. </a:t>
            </a:r>
            <a:endParaRPr lang="tr-TR" sz="2400" dirty="0"/>
          </a:p>
        </p:txBody>
      </p:sp>
    </p:spTree>
    <p:extLst>
      <p:ext uri="{BB962C8B-B14F-4D97-AF65-F5344CB8AC3E}">
        <p14:creationId xmlns:p14="http://schemas.microsoft.com/office/powerpoint/2010/main" val="19638354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latin typeface="Calibri" panose="020F0502020204030204" pitchFamily="34" charset="0"/>
                <a:ea typeface="Calibri" panose="020F0502020204030204" pitchFamily="34" charset="0"/>
                <a:cs typeface="Times New Roman" panose="02020603050405020304" pitchFamily="18" charset="0"/>
              </a:rPr>
              <a:t>İlk körler okulu Fransa’da 18. Yüzyılda </a:t>
            </a:r>
            <a:r>
              <a:rPr lang="tr-TR" sz="2400" dirty="0">
                <a:latin typeface="Calibri" panose="020F0502020204030204" pitchFamily="34" charset="0"/>
                <a:ea typeface="Calibri" panose="020F0502020204030204" pitchFamily="34" charset="0"/>
                <a:cs typeface="Times New Roman" panose="02020603050405020304" pitchFamily="18" charset="0"/>
              </a:rPr>
              <a:t>açılmıştır</a:t>
            </a:r>
            <a:r>
              <a:rPr lang="tr-TR" sz="2400" dirty="0">
                <a:latin typeface="Calibri" panose="020F0502020204030204" pitchFamily="34" charset="0"/>
                <a:ea typeface="Calibri" panose="020F0502020204030204" pitchFamily="34" charset="0"/>
                <a:cs typeface="Times New Roman" panose="02020603050405020304" pitchFamily="18" charset="0"/>
              </a:rPr>
              <a:t>. Bunu İngiltere, Almanya ve Rusya’da açılan görme engelliler </a:t>
            </a:r>
            <a:r>
              <a:rPr lang="tr-TR" sz="2400" dirty="0">
                <a:latin typeface="Calibri" panose="020F0502020204030204" pitchFamily="34" charset="0"/>
                <a:ea typeface="Calibri" panose="020F0502020204030204" pitchFamily="34" charset="0"/>
                <a:cs typeface="Times New Roman" panose="02020603050405020304" pitchFamily="18" charset="0"/>
              </a:rPr>
              <a:t>okulları </a:t>
            </a:r>
            <a:r>
              <a:rPr lang="tr-TR" sz="2400" dirty="0">
                <a:latin typeface="Calibri" panose="020F0502020204030204" pitchFamily="34" charset="0"/>
                <a:ea typeface="Calibri" panose="020F0502020204030204" pitchFamily="34" charset="0"/>
                <a:cs typeface="Times New Roman" panose="02020603050405020304" pitchFamily="18" charset="0"/>
              </a:rPr>
              <a:t>izlemiştir. Görme engelli Louis Braille (1809-1852) kendisi gibi görme engelli insanların kullanabilecekleri, kabartılmış altı nokra esasına dayanan, </a:t>
            </a:r>
            <a:r>
              <a:rPr lang="tr-TR" sz="2400" dirty="0">
                <a:latin typeface="Calibri" panose="020F0502020204030204" pitchFamily="34" charset="0"/>
                <a:ea typeface="Calibri" panose="020F0502020204030204" pitchFamily="34" charset="0"/>
                <a:cs typeface="Times New Roman" panose="02020603050405020304" pitchFamily="18" charset="0"/>
              </a:rPr>
              <a:t>dokunma duyusuyla algılanan </a:t>
            </a:r>
            <a:r>
              <a:rPr lang="tr-TR" sz="2400" dirty="0">
                <a:latin typeface="Calibri" panose="020F0502020204030204" pitchFamily="34" charset="0"/>
                <a:ea typeface="Calibri" panose="020F0502020204030204" pitchFamily="34" charset="0"/>
                <a:cs typeface="Times New Roman" panose="02020603050405020304" pitchFamily="18" charset="0"/>
              </a:rPr>
              <a:t>bir </a:t>
            </a:r>
            <a:r>
              <a:rPr lang="tr-TR" sz="2400" dirty="0">
                <a:latin typeface="Calibri" panose="020F0502020204030204" pitchFamily="34" charset="0"/>
                <a:ea typeface="Calibri" panose="020F0502020204030204" pitchFamily="34" charset="0"/>
                <a:cs typeface="Times New Roman" panose="02020603050405020304" pitchFamily="18" charset="0"/>
              </a:rPr>
              <a:t>sistem geliştirmiştir. Altı kabartmalı nokta esasına dayanan sistem bugün hala kullanılmaktadır.</a:t>
            </a:r>
            <a:endParaRPr lang="tr-TR" sz="2400" dirty="0"/>
          </a:p>
        </p:txBody>
      </p:sp>
    </p:spTree>
    <p:extLst>
      <p:ext uri="{BB962C8B-B14F-4D97-AF65-F5344CB8AC3E}">
        <p14:creationId xmlns:p14="http://schemas.microsoft.com/office/powerpoint/2010/main" val="26594718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700" dirty="0">
                <a:latin typeface="Calibri" panose="020F0502020204030204" pitchFamily="34" charset="0"/>
                <a:cs typeface="Calibri" panose="020F0502020204030204" pitchFamily="34" charset="0"/>
              </a:rPr>
              <a:t>1800’lü yıllarda psikiyatri kliniğinde doktor olarak çalışan Maria </a:t>
            </a:r>
            <a:r>
              <a:rPr lang="tr-TR" sz="2700" dirty="0" err="1">
                <a:latin typeface="Calibri" panose="020F0502020204030204" pitchFamily="34" charset="0"/>
                <a:cs typeface="Calibri" panose="020F0502020204030204" pitchFamily="34" charset="0"/>
              </a:rPr>
              <a:t>Montessori</a:t>
            </a:r>
            <a:r>
              <a:rPr lang="tr-TR" sz="2700" dirty="0">
                <a:latin typeface="Calibri" panose="020F0502020204030204" pitchFamily="34" charset="0"/>
                <a:cs typeface="Calibri" panose="020F0502020204030204" pitchFamily="34" charset="0"/>
              </a:rPr>
              <a:t> zihinsel yetersizliği olan çocuklar için eğitimsel müdahalenin tıbbi tedaviden daha etkili olabileceği sonucuna varmıştır. Çocukların çevrelerindeki uyaranları artırmak için duyulara dayalı eğitim programı geliştirmiştir</a:t>
            </a:r>
            <a:r>
              <a:rPr lang="tr-TR" sz="2700" dirty="0"/>
              <a:t>.</a:t>
            </a:r>
            <a:endParaRPr lang="tr-TR" sz="2700" dirty="0"/>
          </a:p>
        </p:txBody>
      </p:sp>
    </p:spTree>
    <p:extLst>
      <p:ext uri="{BB962C8B-B14F-4D97-AF65-F5344CB8AC3E}">
        <p14:creationId xmlns:p14="http://schemas.microsoft.com/office/powerpoint/2010/main" val="29955606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1800" dirty="0" err="1">
                <a:latin typeface="Calibri" panose="020F0502020204030204" pitchFamily="34" charset="0"/>
                <a:cs typeface="Calibri" panose="020F0502020204030204" pitchFamily="34" charset="0"/>
              </a:rPr>
              <a:t>Avrupada</a:t>
            </a:r>
            <a:r>
              <a:rPr lang="tr-TR" sz="1800" dirty="0">
                <a:latin typeface="Calibri" panose="020F0502020204030204" pitchFamily="34" charset="0"/>
                <a:cs typeface="Calibri" panose="020F0502020204030204" pitchFamily="34" charset="0"/>
              </a:rPr>
              <a:t> 18. yüzyılın başlarında ortaya çıkan özel eğitim çalışmaları ABD’de 19. yüzyılda görülmüştür.</a:t>
            </a:r>
          </a:p>
          <a:p>
            <a:r>
              <a:rPr lang="tr-TR" sz="1800" dirty="0">
                <a:latin typeface="Calibri" panose="020F0502020204030204" pitchFamily="34" charset="0"/>
                <a:cs typeface="Calibri" panose="020F0502020204030204" pitchFamily="34" charset="0"/>
              </a:rPr>
              <a:t>ABD de önceler hayırseverlik üzerine kurdukları kurumlar 1817 yılından itibaren kendi ihtiyaçlarını karşılama üzerine tasarlanmış ve bu kurumların amacı bakım ve koruma olmuştur. Ödeneklerin çoğu özel kurum veya kişiler tarafından karşılanmıştır.</a:t>
            </a:r>
          </a:p>
          <a:p>
            <a:r>
              <a:rPr lang="tr-TR" sz="1800" dirty="0">
                <a:latin typeface="Calibri" panose="020F0502020204030204" pitchFamily="34" charset="0"/>
                <a:cs typeface="Calibri" panose="020F0502020204030204" pitchFamily="34" charset="0"/>
              </a:rPr>
              <a:t>Devlet okulları 20. yüzyılın başlangıcında özel </a:t>
            </a:r>
            <a:r>
              <a:rPr lang="tr-TR" sz="1800" dirty="0" err="1">
                <a:latin typeface="Calibri" panose="020F0502020204030204" pitchFamily="34" charset="0"/>
                <a:cs typeface="Calibri" panose="020F0502020204030204" pitchFamily="34" charset="0"/>
              </a:rPr>
              <a:t>gereksinimli</a:t>
            </a:r>
            <a:r>
              <a:rPr lang="tr-TR" sz="1800" dirty="0">
                <a:latin typeface="Calibri" panose="020F0502020204030204" pitchFamily="34" charset="0"/>
                <a:cs typeface="Calibri" panose="020F0502020204030204" pitchFamily="34" charset="0"/>
              </a:rPr>
              <a:t> çocuklar için çalışmalara başlamıştır.  </a:t>
            </a:r>
            <a:endParaRPr lang="tr-TR"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019927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700" dirty="0">
                <a:latin typeface="Calibri" panose="020F0502020204030204" pitchFamily="34" charset="0"/>
                <a:cs typeface="Calibri" panose="020F0502020204030204" pitchFamily="34" charset="0"/>
              </a:rPr>
              <a:t>ABD de 1960 </a:t>
            </a:r>
            <a:r>
              <a:rPr lang="tr-TR" sz="2700" dirty="0" err="1">
                <a:latin typeface="Calibri" panose="020F0502020204030204" pitchFamily="34" charset="0"/>
                <a:cs typeface="Calibri" panose="020F0502020204030204" pitchFamily="34" charset="0"/>
              </a:rPr>
              <a:t>lı</a:t>
            </a:r>
            <a:r>
              <a:rPr lang="tr-TR" sz="2700" dirty="0">
                <a:latin typeface="Calibri" panose="020F0502020204030204" pitchFamily="34" charset="0"/>
                <a:cs typeface="Calibri" panose="020F0502020204030204" pitchFamily="34" charset="0"/>
              </a:rPr>
              <a:t> yıllarda özel </a:t>
            </a:r>
            <a:r>
              <a:rPr lang="tr-TR" sz="2700" dirty="0" err="1">
                <a:latin typeface="Calibri" panose="020F0502020204030204" pitchFamily="34" charset="0"/>
                <a:cs typeface="Calibri" panose="020F0502020204030204" pitchFamily="34" charset="0"/>
              </a:rPr>
              <a:t>gereksinimli</a:t>
            </a:r>
            <a:r>
              <a:rPr lang="tr-TR" sz="2700" dirty="0">
                <a:latin typeface="Calibri" panose="020F0502020204030204" pitchFamily="34" charset="0"/>
                <a:cs typeface="Calibri" panose="020F0502020204030204" pitchFamily="34" charset="0"/>
              </a:rPr>
              <a:t> çocukları diğer çocuklardan ayrı sınıflarda  veya bireysel eğitim alacakları sınıflarda program uygulamaya başlamışlardır. </a:t>
            </a:r>
          </a:p>
          <a:p>
            <a:r>
              <a:rPr lang="tr-TR" sz="2700" dirty="0">
                <a:latin typeface="Calibri" panose="020F0502020204030204" pitchFamily="34" charset="0"/>
                <a:cs typeface="Calibri" panose="020F0502020204030204" pitchFamily="34" charset="0"/>
              </a:rPr>
              <a:t>Kaynaştırma açısından da 1960 yılından sonra gelişmeler hızlanmış ve 1970 yılından itibaren pek çok ülkenin yasalarında yer almıştır. </a:t>
            </a:r>
            <a:endParaRPr lang="tr-TR" sz="27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108316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sz="2400" dirty="0">
                <a:latin typeface="Calibri" panose="020F0502020204030204" pitchFamily="34" charset="0"/>
                <a:ea typeface="Calibri" panose="020F0502020204030204" pitchFamily="34" charset="0"/>
                <a:cs typeface="Times New Roman" panose="02020603050405020304" pitchFamily="18" charset="0"/>
              </a:rPr>
              <a:t>Amerika’da engelli çocuk ve gençlere 1960 yılından sonra yasalarla yurttaşlık haklarının tanındığı ve eğitim kurumlarına çeşitli sorumluluk yüklendiği görülmektedir</a:t>
            </a:r>
            <a:r>
              <a:rPr lang="tr-TR" sz="2400" dirty="0">
                <a:latin typeface="Calibri" panose="020F0502020204030204" pitchFamily="34" charset="0"/>
                <a:ea typeface="Calibri" panose="020F0502020204030204" pitchFamily="34" charset="0"/>
                <a:cs typeface="Times New Roman" panose="02020603050405020304" pitchFamily="18" charset="0"/>
              </a:rPr>
              <a:t>.</a:t>
            </a:r>
          </a:p>
          <a:p>
            <a:r>
              <a:rPr lang="tr-TR" sz="2400" dirty="0">
                <a:latin typeface="Calibri" panose="020F0502020204030204" pitchFamily="34" charset="0"/>
                <a:ea typeface="Calibri" panose="020F0502020204030204" pitchFamily="34" charset="0"/>
                <a:cs typeface="Times New Roman" panose="02020603050405020304" pitchFamily="18" charset="0"/>
              </a:rPr>
              <a:t> </a:t>
            </a:r>
            <a:r>
              <a:rPr lang="tr-TR" sz="2400" dirty="0">
                <a:latin typeface="Calibri" panose="020F0502020204030204" pitchFamily="34" charset="0"/>
                <a:ea typeface="Calibri" panose="020F0502020204030204" pitchFamily="34" charset="0"/>
                <a:cs typeface="Times New Roman" panose="02020603050405020304" pitchFamily="18" charset="0"/>
              </a:rPr>
              <a:t>Engelli bireylerinin yakınlarının gösterdiği çabalar yasaların çıkmasında ve toplumun engelli bireylere yönelik tutumların değişmesinde etkili olmuştur. Daha sonraki yıllarda çıkarılan yasalarla, engelli çocuk ve gençler ayrımcılıktan korunmaya çalışılmış ve eğitimde fırsat eşitliğini sağlamak için fonlar </a:t>
            </a:r>
            <a:r>
              <a:rPr lang="tr-TR" sz="2400" dirty="0">
                <a:latin typeface="Calibri" panose="020F0502020204030204" pitchFamily="34" charset="0"/>
                <a:ea typeface="Calibri" panose="020F0502020204030204" pitchFamily="34" charset="0"/>
                <a:cs typeface="Times New Roman" panose="02020603050405020304" pitchFamily="18" charset="0"/>
              </a:rPr>
              <a:t>oluşturulmuştur.</a:t>
            </a:r>
            <a:endParaRPr lang="tr-TR" sz="2400" dirty="0"/>
          </a:p>
        </p:txBody>
      </p:sp>
    </p:spTree>
    <p:extLst>
      <p:ext uri="{BB962C8B-B14F-4D97-AF65-F5344CB8AC3E}">
        <p14:creationId xmlns:p14="http://schemas.microsoft.com/office/powerpoint/2010/main" val="3135511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normAutofit/>
          </a:bodyPr>
          <a:lstStyle/>
          <a:p>
            <a:r>
              <a:rPr sz="3200" smtClean="0"/>
              <a:t>Her çocuğun benzer özelliklerinin yanı sıra kendine özgü farklı özellikleri de bulunmaktadır. Bazı çocuklar çeşitli özellikleri nedeniyle daha fazla dikkat çekerken, bazı çocuklar engelleri nedeniyle zıplamakta, koşmakta hatta oyun oynamakta zorlanabilmektedirler. </a:t>
            </a:r>
            <a:endParaRPr lang="tr-TR" sz="3200" dirty="0"/>
          </a:p>
        </p:txBody>
      </p:sp>
      <p:sp>
        <p:nvSpPr>
          <p:cNvPr id="4" name="3 Metin Yer Tutucusu"/>
          <p:cNvSpPr>
            <a:spLocks noGrp="1"/>
          </p:cNvSpPr>
          <p:nvPr>
            <p:ph type="body" sz="quarter" idx="4294967295"/>
          </p:nvPr>
        </p:nvSpPr>
        <p:spPr>
          <a:xfrm>
            <a:off x="0" y="496888"/>
            <a:ext cx="7675563" cy="584200"/>
          </a:xfrm>
        </p:spPr>
        <p:txBody>
          <a:bodyPr>
            <a:normAutofit/>
          </a:bodyPr>
          <a:lstStyle/>
          <a:p>
            <a:r>
              <a:rPr lang="tr-TR" sz="2800" b="1" dirty="0" smtClean="0"/>
              <a:t>Özel Eğitim Gerektiren Çocuk</a:t>
            </a:r>
            <a:endParaRPr lang="tr-TR" sz="2800" i="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100" dirty="0">
                <a:latin typeface="Calibri" panose="020F0502020204030204" pitchFamily="34" charset="0"/>
                <a:ea typeface="Calibri" panose="020F0502020204030204" pitchFamily="34" charset="0"/>
                <a:cs typeface="Times New Roman" panose="02020603050405020304" pitchFamily="18" charset="0"/>
              </a:rPr>
              <a:t>İşitme </a:t>
            </a:r>
            <a:r>
              <a:rPr lang="tr-TR" sz="2100" dirty="0">
                <a:latin typeface="Calibri" panose="020F0502020204030204" pitchFamily="34" charset="0"/>
                <a:ea typeface="Calibri" panose="020F0502020204030204" pitchFamily="34" charset="0"/>
                <a:cs typeface="Times New Roman" panose="02020603050405020304" pitchFamily="18" charset="0"/>
              </a:rPr>
              <a:t>engelli çocuklar için önceleri Fransa’da 1755 yılında ilk işitme engelliler okulu açılmış, bu okulu İngiltere, Almanya, Amerika’da açılan işitme engelliler okulu takip etmiştir. </a:t>
            </a:r>
            <a:endParaRPr lang="tr-TR" sz="2100" dirty="0">
              <a:latin typeface="Calibri" panose="020F0502020204030204" pitchFamily="34" charset="0"/>
              <a:ea typeface="Calibri" panose="020F0502020204030204" pitchFamily="34" charset="0"/>
              <a:cs typeface="Times New Roman" panose="02020603050405020304" pitchFamily="18" charset="0"/>
            </a:endParaRPr>
          </a:p>
          <a:p>
            <a:r>
              <a:rPr lang="tr-TR" sz="2100" dirty="0">
                <a:latin typeface="Calibri" panose="020F0502020204030204" pitchFamily="34" charset="0"/>
                <a:ea typeface="Calibri" panose="020F0502020204030204" pitchFamily="34" charset="0"/>
                <a:cs typeface="Times New Roman" panose="02020603050405020304" pitchFamily="18" charset="0"/>
              </a:rPr>
              <a:t>A</a:t>
            </a:r>
            <a:r>
              <a:rPr lang="tr-TR" sz="2100" dirty="0">
                <a:latin typeface="Calibri" panose="020F0502020204030204" pitchFamily="34" charset="0"/>
                <a:ea typeface="Calibri" panose="020F0502020204030204" pitchFamily="34" charset="0"/>
                <a:cs typeface="Times New Roman" panose="02020603050405020304" pitchFamily="18" charset="0"/>
              </a:rPr>
              <a:t>. </a:t>
            </a:r>
            <a:r>
              <a:rPr lang="tr-TR" sz="2100" dirty="0" err="1">
                <a:latin typeface="Calibri" panose="020F0502020204030204" pitchFamily="34" charset="0"/>
                <a:ea typeface="Calibri" panose="020F0502020204030204" pitchFamily="34" charset="0"/>
                <a:cs typeface="Times New Roman" panose="02020603050405020304" pitchFamily="18" charset="0"/>
              </a:rPr>
              <a:t>Graham</a:t>
            </a:r>
            <a:r>
              <a:rPr lang="tr-TR" sz="2100" dirty="0">
                <a:latin typeface="Calibri" panose="020F0502020204030204" pitchFamily="34" charset="0"/>
                <a:ea typeface="Calibri" panose="020F0502020204030204" pitchFamily="34" charset="0"/>
                <a:cs typeface="Times New Roman" panose="02020603050405020304" pitchFamily="18" charset="0"/>
              </a:rPr>
              <a:t> </a:t>
            </a:r>
            <a:r>
              <a:rPr lang="tr-TR" sz="2100" dirty="0" err="1">
                <a:latin typeface="Calibri" panose="020F0502020204030204" pitchFamily="34" charset="0"/>
                <a:ea typeface="Calibri" panose="020F0502020204030204" pitchFamily="34" charset="0"/>
                <a:cs typeface="Times New Roman" panose="02020603050405020304" pitchFamily="18" charset="0"/>
              </a:rPr>
              <a:t>Bell’in</a:t>
            </a:r>
            <a:r>
              <a:rPr lang="tr-TR" sz="2100" dirty="0">
                <a:latin typeface="Calibri" panose="020F0502020204030204" pitchFamily="34" charset="0"/>
                <a:ea typeface="Calibri" panose="020F0502020204030204" pitchFamily="34" charset="0"/>
                <a:cs typeface="Times New Roman" panose="02020603050405020304" pitchFamily="18" charset="0"/>
              </a:rPr>
              <a:t> 1876 yılında telefonu icat etmesi, işitme engellilerin eğitimde işitme araçlarını kullanmaya başlamasını sağlamıştır. </a:t>
            </a:r>
            <a:endParaRPr lang="tr-TR" sz="2100" dirty="0"/>
          </a:p>
        </p:txBody>
      </p:sp>
    </p:spTree>
    <p:extLst>
      <p:ext uri="{BB962C8B-B14F-4D97-AF65-F5344CB8AC3E}">
        <p14:creationId xmlns:p14="http://schemas.microsoft.com/office/powerpoint/2010/main" val="31968740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sz="2700" dirty="0">
                <a:latin typeface="Calibri" panose="020F0502020204030204" pitchFamily="34" charset="0"/>
                <a:ea typeface="Calibri" panose="020F0502020204030204" pitchFamily="34" charset="0"/>
                <a:cs typeface="Times New Roman" panose="02020603050405020304" pitchFamily="18" charset="0"/>
              </a:rPr>
              <a:t>Özel </a:t>
            </a:r>
            <a:r>
              <a:rPr lang="tr-TR" sz="2700" dirty="0" err="1">
                <a:latin typeface="Calibri" panose="020F0502020204030204" pitchFamily="34" charset="0"/>
                <a:ea typeface="Calibri" panose="020F0502020204030204" pitchFamily="34" charset="0"/>
                <a:cs typeface="Times New Roman" panose="02020603050405020304" pitchFamily="18" charset="0"/>
              </a:rPr>
              <a:t>gereksinimli</a:t>
            </a:r>
            <a:r>
              <a:rPr lang="tr-TR" sz="2700" dirty="0">
                <a:latin typeface="Calibri" panose="020F0502020204030204" pitchFamily="34" charset="0"/>
                <a:ea typeface="Calibri" panose="020F0502020204030204" pitchFamily="34" charset="0"/>
                <a:cs typeface="Times New Roman" panose="02020603050405020304" pitchFamily="18" charset="0"/>
              </a:rPr>
              <a:t> çocukların örgün eğitimlerine 18. yüzyılda başlanmasına rağmen, üstün yetenekli çocuklarla yapılan ilk çalışma 14. yüzyılda sadece Türklerde görülmüştür. </a:t>
            </a:r>
            <a:endParaRPr lang="tr-TR" sz="2700" dirty="0">
              <a:latin typeface="Calibri" panose="020F0502020204030204" pitchFamily="34" charset="0"/>
              <a:ea typeface="Calibri" panose="020F0502020204030204" pitchFamily="34" charset="0"/>
              <a:cs typeface="Times New Roman" panose="02020603050405020304" pitchFamily="18" charset="0"/>
            </a:endParaRPr>
          </a:p>
          <a:p>
            <a:r>
              <a:rPr lang="tr-TR" sz="2700" dirty="0">
                <a:latin typeface="Calibri" panose="020F0502020204030204" pitchFamily="34" charset="0"/>
                <a:ea typeface="Calibri" panose="020F0502020204030204" pitchFamily="34" charset="0"/>
                <a:cs typeface="Times New Roman" panose="02020603050405020304" pitchFamily="18" charset="0"/>
              </a:rPr>
              <a:t>İngiltere</a:t>
            </a:r>
            <a:r>
              <a:rPr lang="tr-TR" sz="2700" dirty="0">
                <a:latin typeface="Calibri" panose="020F0502020204030204" pitchFamily="34" charset="0"/>
                <a:ea typeface="Calibri" panose="020F0502020204030204" pitchFamily="34" charset="0"/>
                <a:cs typeface="Times New Roman" panose="02020603050405020304" pitchFamily="18" charset="0"/>
              </a:rPr>
              <a:t>, Fransa ve Almanya’da üstün yeteneklilerin değerlendirilmesine yönelik tedbirler 1918 yılından sonra alınmaya başlamış ve bu çocuklar için 1918 yılında </a:t>
            </a:r>
            <a:r>
              <a:rPr lang="tr-TR" sz="2700" dirty="0" err="1">
                <a:latin typeface="Calibri" panose="020F0502020204030204" pitchFamily="34" charset="0"/>
                <a:ea typeface="Calibri" panose="020F0502020204030204" pitchFamily="34" charset="0"/>
                <a:cs typeface="Times New Roman" panose="02020603050405020304" pitchFamily="18" charset="0"/>
              </a:rPr>
              <a:t>Lousville</a:t>
            </a:r>
            <a:r>
              <a:rPr lang="tr-TR" sz="2700" dirty="0">
                <a:latin typeface="Calibri" panose="020F0502020204030204" pitchFamily="34" charset="0"/>
                <a:ea typeface="Calibri" panose="020F0502020204030204" pitchFamily="34" charset="0"/>
                <a:cs typeface="Times New Roman" panose="02020603050405020304" pitchFamily="18" charset="0"/>
              </a:rPr>
              <a:t> kentinde özel bir sınıf </a:t>
            </a:r>
            <a:r>
              <a:rPr lang="tr-TR" sz="2700" dirty="0">
                <a:latin typeface="Calibri" panose="020F0502020204030204" pitchFamily="34" charset="0"/>
                <a:ea typeface="Calibri" panose="020F0502020204030204" pitchFamily="34" charset="0"/>
                <a:cs typeface="Times New Roman" panose="02020603050405020304" pitchFamily="18" charset="0"/>
              </a:rPr>
              <a:t>açılmıştır.</a:t>
            </a:r>
            <a:endParaRPr lang="tr-TR" sz="2700" dirty="0"/>
          </a:p>
        </p:txBody>
      </p:sp>
    </p:spTree>
    <p:extLst>
      <p:ext uri="{BB962C8B-B14F-4D97-AF65-F5344CB8AC3E}">
        <p14:creationId xmlns:p14="http://schemas.microsoft.com/office/powerpoint/2010/main" val="42914473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sz="2400" dirty="0">
                <a:latin typeface="Calibri" panose="020F0502020204030204" pitchFamily="34" charset="0"/>
                <a:ea typeface="Calibri" panose="020F0502020204030204" pitchFamily="34" charset="0"/>
                <a:cs typeface="Times New Roman" panose="02020603050405020304" pitchFamily="18" charset="0"/>
              </a:rPr>
              <a:t>Diğer ülkelerde de benzeri yasal düzenlemeler yapıldığı gözlenmektedir. Yasal düzenlemeler çerçevesinde özel </a:t>
            </a:r>
            <a:r>
              <a:rPr lang="tr-TR" sz="2400" dirty="0" err="1">
                <a:latin typeface="Calibri" panose="020F0502020204030204" pitchFamily="34" charset="0"/>
                <a:ea typeface="Calibri" panose="020F0502020204030204" pitchFamily="34" charset="0"/>
                <a:cs typeface="Times New Roman" panose="02020603050405020304" pitchFamily="18" charset="0"/>
              </a:rPr>
              <a:t>gereksinimli</a:t>
            </a:r>
            <a:r>
              <a:rPr lang="tr-TR" sz="2400" dirty="0">
                <a:latin typeface="Calibri" panose="020F0502020204030204" pitchFamily="34" charset="0"/>
                <a:ea typeface="Calibri" panose="020F0502020204030204" pitchFamily="34" charset="0"/>
                <a:cs typeface="Times New Roman" panose="02020603050405020304" pitchFamily="18" charset="0"/>
              </a:rPr>
              <a:t> çocuklar 1963 yılından itibaren koruma altına alınmış, mesleki eğitimleri, mesleğe uyumları ile ilgili önlemler alınmaya başlanmıştır. </a:t>
            </a:r>
            <a:endParaRPr lang="tr-TR" sz="2400" dirty="0">
              <a:latin typeface="Calibri" panose="020F0502020204030204" pitchFamily="34" charset="0"/>
              <a:ea typeface="Calibri" panose="020F0502020204030204" pitchFamily="34" charset="0"/>
              <a:cs typeface="Times New Roman" panose="02020603050405020304" pitchFamily="18" charset="0"/>
            </a:endParaRPr>
          </a:p>
          <a:p>
            <a:r>
              <a:rPr lang="tr-TR" sz="2400" dirty="0">
                <a:latin typeface="Calibri" panose="020F0502020204030204" pitchFamily="34" charset="0"/>
                <a:ea typeface="Calibri" panose="020F0502020204030204" pitchFamily="34" charset="0"/>
                <a:cs typeface="Times New Roman" panose="02020603050405020304" pitchFamily="18" charset="0"/>
              </a:rPr>
              <a:t>Danimarka</a:t>
            </a:r>
            <a:r>
              <a:rPr lang="tr-TR" sz="2400" dirty="0">
                <a:latin typeface="Calibri" panose="020F0502020204030204" pitchFamily="34" charset="0"/>
                <a:ea typeface="Calibri" panose="020F0502020204030204" pitchFamily="34" charset="0"/>
                <a:cs typeface="Times New Roman" panose="02020603050405020304" pitchFamily="18" charset="0"/>
              </a:rPr>
              <a:t>, Hollanda, İtalya, İrlanda, Lüksemburg, Portekiz ve İspanya’da engellilerin istihdamları, rehabilitasyonlarına yönelik yasalar bulunmaktadır. </a:t>
            </a:r>
            <a:endParaRPr lang="tr-TR" sz="2400" dirty="0"/>
          </a:p>
        </p:txBody>
      </p:sp>
    </p:spTree>
    <p:extLst>
      <p:ext uri="{BB962C8B-B14F-4D97-AF65-F5344CB8AC3E}">
        <p14:creationId xmlns:p14="http://schemas.microsoft.com/office/powerpoint/2010/main" val="3312016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700" dirty="0">
                <a:latin typeface="Calibri" panose="020F0502020204030204" pitchFamily="34" charset="0"/>
                <a:ea typeface="Calibri" panose="020F0502020204030204" pitchFamily="34" charset="0"/>
                <a:cs typeface="Times New Roman" panose="02020603050405020304" pitchFamily="18" charset="0"/>
              </a:rPr>
              <a:t>Fransa’da 1975 yılında çıkarılan yasa, engellilere yönelik düzenlemeleri, çocuk ve yetişkin olmak üzere iki şekilde ele almış ve engelli bireylerin eğitim ve sosyal entegrasyonları için maddi yardımlar sağlanmasında sorumluluk devlete verilmiştir. </a:t>
            </a:r>
            <a:endParaRPr lang="tr-TR" sz="2700" dirty="0"/>
          </a:p>
        </p:txBody>
      </p:sp>
    </p:spTree>
    <p:extLst>
      <p:ext uri="{BB962C8B-B14F-4D97-AF65-F5344CB8AC3E}">
        <p14:creationId xmlns:p14="http://schemas.microsoft.com/office/powerpoint/2010/main" val="24660157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r>
              <a:rPr lang="tr-TR" sz="2700" dirty="0">
                <a:solidFill>
                  <a:prstClr val="black"/>
                </a:solidFill>
                <a:latin typeface="Calibri" panose="020F0502020204030204" pitchFamily="34" charset="0"/>
                <a:ea typeface="Calibri" panose="020F0502020204030204" pitchFamily="34" charset="0"/>
                <a:cs typeface="Times New Roman" panose="02020603050405020304" pitchFamily="18" charset="0"/>
              </a:rPr>
              <a:t>Almanya’da 1974’te engellilerin korunmasına yönelik yasal düzenlemeler yapılmıştır. İngiltere’de engellilerin tedavi, bakım, eğitim ve rehabilitasyon hizmetlerinin yanı sıra işe yerleştirme, mesleki eğitim gibi yardım hizmetlerini sağlayan yasal düzenlemeler bulunmaktadır. </a:t>
            </a:r>
            <a:endParaRPr lang="tr-TR" sz="2700" dirty="0">
              <a:solidFill>
                <a:prstClr val="black"/>
              </a:solidFill>
            </a:endParaRPr>
          </a:p>
          <a:p>
            <a:endParaRPr lang="tr-TR" dirty="0"/>
          </a:p>
        </p:txBody>
      </p:sp>
    </p:spTree>
    <p:extLst>
      <p:ext uri="{BB962C8B-B14F-4D97-AF65-F5344CB8AC3E}">
        <p14:creationId xmlns:p14="http://schemas.microsoft.com/office/powerpoint/2010/main" val="6270502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latin typeface="Calibri" panose="020F0502020204030204" pitchFamily="34" charset="0"/>
                <a:ea typeface="Calibri" panose="020F0502020204030204" pitchFamily="34" charset="0"/>
                <a:cs typeface="Times New Roman" panose="02020603050405020304" pitchFamily="18" charset="0"/>
              </a:rPr>
              <a:t>Birleşmiş Milletler Genel Kurulunun 20 Aralık 1993 tarihinde yapılan toplantısında ‘Engelliler İçin Fırsat Eşitliği’ konusunda ‘Standart Kurallar’ başlığıyla kapsamlı ve ayrıntılı haklar bildirgesi onaylanmıştır. </a:t>
            </a:r>
            <a:endParaRPr lang="tr-TR" sz="2400" dirty="0">
              <a:latin typeface="Calibri" panose="020F0502020204030204" pitchFamily="34" charset="0"/>
              <a:ea typeface="Calibri" panose="020F0502020204030204" pitchFamily="34" charset="0"/>
              <a:cs typeface="Times New Roman" panose="02020603050405020304" pitchFamily="18" charset="0"/>
            </a:endParaRPr>
          </a:p>
          <a:p>
            <a:r>
              <a:rPr lang="tr-TR" sz="2400" dirty="0">
                <a:latin typeface="Calibri" panose="020F0502020204030204" pitchFamily="34" charset="0"/>
                <a:ea typeface="Calibri" panose="020F0502020204030204" pitchFamily="34" charset="0"/>
                <a:cs typeface="Times New Roman" panose="02020603050405020304" pitchFamily="18" charset="0"/>
              </a:rPr>
              <a:t>Dünyadaki </a:t>
            </a:r>
            <a:r>
              <a:rPr lang="tr-TR" sz="2400" dirty="0">
                <a:latin typeface="Calibri" panose="020F0502020204030204" pitchFamily="34" charset="0"/>
                <a:ea typeface="Calibri" panose="020F0502020204030204" pitchFamily="34" charset="0"/>
                <a:cs typeface="Times New Roman" panose="02020603050405020304" pitchFamily="18" charset="0"/>
              </a:rPr>
              <a:t>birçok ülke özel </a:t>
            </a:r>
            <a:r>
              <a:rPr lang="tr-TR" sz="2400" dirty="0" err="1">
                <a:latin typeface="Calibri" panose="020F0502020204030204" pitchFamily="34" charset="0"/>
                <a:ea typeface="Calibri" panose="020F0502020204030204" pitchFamily="34" charset="0"/>
                <a:cs typeface="Times New Roman" panose="02020603050405020304" pitchFamily="18" charset="0"/>
              </a:rPr>
              <a:t>gereksinimli</a:t>
            </a:r>
            <a:r>
              <a:rPr lang="tr-TR" sz="2400" dirty="0">
                <a:latin typeface="Calibri" panose="020F0502020204030204" pitchFamily="34" charset="0"/>
                <a:ea typeface="Calibri" panose="020F0502020204030204" pitchFamily="34" charset="0"/>
                <a:cs typeface="Times New Roman" panose="02020603050405020304" pitchFamily="18" charset="0"/>
              </a:rPr>
              <a:t> çocukların kaynaştırma aracılığıyla eğitilebilmeleri için yasalarında düzenlemeler yapmıştır. </a:t>
            </a:r>
            <a:endParaRPr lang="tr-TR" sz="2400" dirty="0"/>
          </a:p>
        </p:txBody>
      </p:sp>
    </p:spTree>
    <p:extLst>
      <p:ext uri="{BB962C8B-B14F-4D97-AF65-F5344CB8AC3E}">
        <p14:creationId xmlns:p14="http://schemas.microsoft.com/office/powerpoint/2010/main" val="2212638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07000"/>
              </a:lnSpc>
              <a:spcAft>
                <a:spcPts val="600"/>
              </a:spcAft>
            </a:pPr>
            <a:r>
              <a:rPr lang="tr-TR" sz="1800" dirty="0">
                <a:latin typeface="Calibri" panose="020F0502020204030204" pitchFamily="34" charset="0"/>
                <a:ea typeface="Calibri" panose="020F0502020204030204" pitchFamily="34" charset="0"/>
                <a:cs typeface="Times New Roman" panose="02020603050405020304" pitchFamily="18" charset="0"/>
              </a:rPr>
              <a:t>İlk kaynaştırma çalışmaları bilinçli bir entegrasyon anlayışına dayanarak yapılmamış devlet okulları içinde açılan özel sınıflar şeklinde olmuş,  1960’lardan sonraki dönemde de çok önemli gelişmeler yaşanmıştır. İtalya’da 1971 yılında, Norveç’te 1976 yılında, İngiltere’de 1974 yılında, Amerika’da ve Fransa’da 1975 yılında çıkarılan yasalarla özel </a:t>
            </a:r>
            <a:r>
              <a:rPr lang="tr-TR" sz="1800" dirty="0" err="1">
                <a:latin typeface="Calibri" panose="020F0502020204030204" pitchFamily="34" charset="0"/>
                <a:ea typeface="Calibri" panose="020F0502020204030204" pitchFamily="34" charset="0"/>
                <a:cs typeface="Times New Roman" panose="02020603050405020304" pitchFamily="18" charset="0"/>
              </a:rPr>
              <a:t>gereksinimli</a:t>
            </a:r>
            <a:r>
              <a:rPr lang="tr-TR" sz="1800" dirty="0">
                <a:latin typeface="Calibri" panose="020F0502020204030204" pitchFamily="34" charset="0"/>
                <a:ea typeface="Calibri" panose="020F0502020204030204" pitchFamily="34" charset="0"/>
                <a:cs typeface="Times New Roman" panose="02020603050405020304" pitchFamily="18" charset="0"/>
              </a:rPr>
              <a:t> çocukların akranları ile birlikte genel eğitim sınıflarında eğitim görmeleri yasal olarak kabul görmüştür. </a:t>
            </a:r>
          </a:p>
          <a:p>
            <a:endParaRPr lang="tr-TR" dirty="0"/>
          </a:p>
        </p:txBody>
      </p:sp>
    </p:spTree>
    <p:extLst>
      <p:ext uri="{BB962C8B-B14F-4D97-AF65-F5344CB8AC3E}">
        <p14:creationId xmlns:p14="http://schemas.microsoft.com/office/powerpoint/2010/main" val="21556128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latin typeface="Calibri" panose="020F0502020204030204" pitchFamily="34" charset="0"/>
                <a:ea typeface="Calibri" panose="020F0502020204030204" pitchFamily="34" charset="0"/>
                <a:cs typeface="Times New Roman" panose="02020603050405020304" pitchFamily="18" charset="0"/>
              </a:rPr>
              <a:t>Amerika Birleşik Devletlerinde 1975 yılında kabul edilen Tüm Engelli Çocukların Eğitimi Yasası okul çağındaki özel </a:t>
            </a:r>
            <a:r>
              <a:rPr lang="tr-TR" sz="2400" dirty="0" err="1">
                <a:latin typeface="Calibri" panose="020F0502020204030204" pitchFamily="34" charset="0"/>
                <a:ea typeface="Calibri" panose="020F0502020204030204" pitchFamily="34" charset="0"/>
                <a:cs typeface="Times New Roman" panose="02020603050405020304" pitchFamily="18" charset="0"/>
              </a:rPr>
              <a:t>gereksinimli</a:t>
            </a:r>
            <a:r>
              <a:rPr lang="tr-TR" sz="2400" dirty="0">
                <a:latin typeface="Calibri" panose="020F0502020204030204" pitchFamily="34" charset="0"/>
                <a:ea typeface="Calibri" panose="020F0502020204030204" pitchFamily="34" charset="0"/>
                <a:cs typeface="Times New Roman" panose="02020603050405020304" pitchFamily="18" charset="0"/>
              </a:rPr>
              <a:t> çocukların eğitim hizmetlerinden yararlanmasını amaçlayan kapsamlı bir yasadır. Bu yasada en az kısıtlayıcı ortamlardan söz edilmiş, bireysel eğitim programının hazırlanması yasal olarak güvence altına alınmıştır. Bu yasada 1990 yılında değişiklik yapılmış ve bu yasa Özürlü Bireylerin Eğitimi Yasası adını almıştır. </a:t>
            </a:r>
            <a:endParaRPr lang="tr-TR" sz="2400" dirty="0"/>
          </a:p>
        </p:txBody>
      </p:sp>
    </p:spTree>
    <p:extLst>
      <p:ext uri="{BB962C8B-B14F-4D97-AF65-F5344CB8AC3E}">
        <p14:creationId xmlns:p14="http://schemas.microsoft.com/office/powerpoint/2010/main" val="23222259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300"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Türkiye’de </a:t>
            </a:r>
            <a:r>
              <a:rPr lang="tr-TR" sz="3300"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özel eğitim </a:t>
            </a:r>
            <a:r>
              <a:rPr lang="tr-TR" sz="3300" dirty="0">
                <a:latin typeface="Calibri" panose="020F0502020204030204" pitchFamily="34" charset="0"/>
                <a:ea typeface="Calibri" panose="020F0502020204030204" pitchFamily="34" charset="0"/>
                <a:cs typeface="Times New Roman" panose="02020603050405020304" pitchFamily="18" charset="0"/>
              </a:rPr>
              <a:t>Osmanlı döneminde başlamış ve özel </a:t>
            </a:r>
            <a:r>
              <a:rPr lang="tr-TR" sz="3300" dirty="0" err="1">
                <a:latin typeface="Calibri" panose="020F0502020204030204" pitchFamily="34" charset="0"/>
                <a:ea typeface="Calibri" panose="020F0502020204030204" pitchFamily="34" charset="0"/>
                <a:cs typeface="Times New Roman" panose="02020603050405020304" pitchFamily="18" charset="0"/>
              </a:rPr>
              <a:t>gereksinimli</a:t>
            </a:r>
            <a:r>
              <a:rPr lang="tr-TR" sz="3300" dirty="0">
                <a:latin typeface="Calibri" panose="020F0502020204030204" pitchFamily="34" charset="0"/>
                <a:ea typeface="Calibri" panose="020F0502020204030204" pitchFamily="34" charset="0"/>
                <a:cs typeface="Times New Roman" panose="02020603050405020304" pitchFamily="18" charset="0"/>
              </a:rPr>
              <a:t> bireyler, yaşlılar evinde koruma altına alınarak becerilerine uygun işlerde </a:t>
            </a:r>
            <a:r>
              <a:rPr lang="tr-TR" sz="3300" dirty="0" err="1">
                <a:latin typeface="Calibri" panose="020F0502020204030204" pitchFamily="34" charset="0"/>
                <a:ea typeface="Calibri" panose="020F0502020204030204" pitchFamily="34" charset="0"/>
                <a:cs typeface="Times New Roman" panose="02020603050405020304" pitchFamily="18" charset="0"/>
              </a:rPr>
              <a:t>çalıştırılmışdır</a:t>
            </a:r>
            <a:endParaRPr lang="tr-TR" sz="3300" dirty="0"/>
          </a:p>
        </p:txBody>
      </p:sp>
    </p:spTree>
    <p:extLst>
      <p:ext uri="{BB962C8B-B14F-4D97-AF65-F5344CB8AC3E}">
        <p14:creationId xmlns:p14="http://schemas.microsoft.com/office/powerpoint/2010/main" val="41913822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sz="3000" dirty="0">
                <a:latin typeface="Calibri" panose="020F0502020204030204" pitchFamily="34" charset="0"/>
                <a:ea typeface="Calibri" panose="020F0502020204030204" pitchFamily="34" charset="0"/>
                <a:cs typeface="Times New Roman" panose="02020603050405020304" pitchFamily="18" charset="0"/>
              </a:rPr>
              <a:t>Enderun mektepleri Osmanlı devleti döneminde </a:t>
            </a:r>
            <a:r>
              <a:rPr lang="tr-TR" sz="3000" dirty="0">
                <a:latin typeface="Calibri" panose="020F0502020204030204" pitchFamily="34" charset="0"/>
                <a:ea typeface="Calibri" panose="020F0502020204030204" pitchFamily="34" charset="0"/>
                <a:cs typeface="Times New Roman" panose="02020603050405020304" pitchFamily="18" charset="0"/>
              </a:rPr>
              <a:t>kurulmuştur. Enderun mekteplerinin üstün yetenekli </a:t>
            </a:r>
            <a:r>
              <a:rPr lang="tr-TR" sz="3000" dirty="0">
                <a:latin typeface="Calibri" panose="020F0502020204030204" pitchFamily="34" charset="0"/>
                <a:ea typeface="Calibri" panose="020F0502020204030204" pitchFamily="34" charset="0"/>
                <a:cs typeface="Times New Roman" panose="02020603050405020304" pitchFamily="18" charset="0"/>
              </a:rPr>
              <a:t>çocukların eğitiminde öncü olduğu </a:t>
            </a:r>
            <a:r>
              <a:rPr lang="tr-TR" sz="3000" dirty="0">
                <a:latin typeface="Calibri" panose="020F0502020204030204" pitchFamily="34" charset="0"/>
                <a:ea typeface="Calibri" panose="020F0502020204030204" pitchFamily="34" charset="0"/>
                <a:cs typeface="Times New Roman" panose="02020603050405020304" pitchFamily="18" charset="0"/>
              </a:rPr>
              <a:t>söylenebilir.</a:t>
            </a:r>
          </a:p>
          <a:p>
            <a:r>
              <a:rPr lang="tr-TR" sz="3000" dirty="0">
                <a:latin typeface="Calibri" panose="020F0502020204030204" pitchFamily="34" charset="0"/>
                <a:ea typeface="Calibri" panose="020F0502020204030204" pitchFamily="34" charset="0"/>
                <a:cs typeface="Times New Roman" panose="02020603050405020304" pitchFamily="18" charset="0"/>
              </a:rPr>
              <a:t>İstanbul </a:t>
            </a:r>
            <a:r>
              <a:rPr lang="tr-TR" sz="3000" dirty="0">
                <a:latin typeface="Calibri" panose="020F0502020204030204" pitchFamily="34" charset="0"/>
                <a:ea typeface="Calibri" panose="020F0502020204030204" pitchFamily="34" charset="0"/>
                <a:cs typeface="Times New Roman" panose="02020603050405020304" pitchFamily="18" charset="0"/>
              </a:rPr>
              <a:t>Sultanahmet’te 1889 yılında </a:t>
            </a:r>
            <a:r>
              <a:rPr lang="tr-TR" sz="3000" dirty="0" err="1">
                <a:latin typeface="Calibri" panose="020F0502020204030204" pitchFamily="34" charset="0"/>
                <a:ea typeface="Calibri" panose="020F0502020204030204" pitchFamily="34" charset="0"/>
                <a:cs typeface="Times New Roman" panose="02020603050405020304" pitchFamily="18" charset="0"/>
              </a:rPr>
              <a:t>Grati</a:t>
            </a:r>
            <a:r>
              <a:rPr lang="tr-TR" sz="3000" dirty="0">
                <a:latin typeface="Calibri" panose="020F0502020204030204" pitchFamily="34" charset="0"/>
                <a:ea typeface="Calibri" panose="020F0502020204030204" pitchFamily="34" charset="0"/>
                <a:cs typeface="Times New Roman" panose="02020603050405020304" pitchFamily="18" charset="0"/>
              </a:rPr>
              <a:t> Efendi’nin İstanbul Ticaret Mektebinin bir bölümünde sağırlar okulunu açmasıyla sistemli ilk özel eğitim </a:t>
            </a:r>
            <a:r>
              <a:rPr lang="tr-TR" sz="3000" dirty="0">
                <a:latin typeface="Calibri" panose="020F0502020204030204" pitchFamily="34" charset="0"/>
                <a:ea typeface="Calibri" panose="020F0502020204030204" pitchFamily="34" charset="0"/>
                <a:cs typeface="Times New Roman" panose="02020603050405020304" pitchFamily="18" charset="0"/>
              </a:rPr>
              <a:t>çalışmalarına başlanmıştır. </a:t>
            </a:r>
            <a:endParaRPr lang="tr-TR" sz="3000" dirty="0"/>
          </a:p>
        </p:txBody>
      </p:sp>
    </p:spTree>
    <p:extLst>
      <p:ext uri="{BB962C8B-B14F-4D97-AF65-F5344CB8AC3E}">
        <p14:creationId xmlns:p14="http://schemas.microsoft.com/office/powerpoint/2010/main" val="431051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normAutofit/>
          </a:bodyPr>
          <a:lstStyle/>
          <a:p>
            <a:endParaRPr lang="tr-TR" sz="3200" dirty="0" smtClean="0"/>
          </a:p>
          <a:p>
            <a:r>
              <a:rPr sz="3200" dirty="0" err="1" smtClean="0"/>
              <a:t>Akranlarından</a:t>
            </a:r>
            <a:r>
              <a:rPr sz="3200" dirty="0" smtClean="0"/>
              <a:t> </a:t>
            </a:r>
            <a:r>
              <a:rPr sz="3200" dirty="0" err="1" smtClean="0"/>
              <a:t>beklenen</a:t>
            </a:r>
            <a:r>
              <a:rPr sz="3200" dirty="0" smtClean="0"/>
              <a:t> </a:t>
            </a:r>
            <a:r>
              <a:rPr sz="3200" dirty="0" err="1" smtClean="0"/>
              <a:t>düzeyde</a:t>
            </a:r>
            <a:r>
              <a:rPr sz="3200" dirty="0" smtClean="0"/>
              <a:t> </a:t>
            </a:r>
            <a:r>
              <a:rPr sz="3200" dirty="0" err="1" smtClean="0"/>
              <a:t>anlamlı</a:t>
            </a:r>
            <a:r>
              <a:rPr sz="3200" dirty="0" smtClean="0"/>
              <a:t> </a:t>
            </a:r>
            <a:r>
              <a:rPr sz="3200" dirty="0" err="1" smtClean="0"/>
              <a:t>farklılık</a:t>
            </a:r>
            <a:r>
              <a:rPr sz="3200" dirty="0" smtClean="0"/>
              <a:t> </a:t>
            </a:r>
            <a:r>
              <a:rPr sz="3200" dirty="0" err="1" smtClean="0"/>
              <a:t>gösteren</a:t>
            </a:r>
            <a:r>
              <a:rPr sz="3200" dirty="0" smtClean="0"/>
              <a:t> </a:t>
            </a:r>
            <a:r>
              <a:rPr sz="3200" dirty="0" err="1" smtClean="0"/>
              <a:t>çocuklar</a:t>
            </a:r>
            <a:r>
              <a:rPr sz="3200" dirty="0" smtClean="0"/>
              <a:t>, </a:t>
            </a:r>
            <a:r>
              <a:rPr sz="3200" dirty="0" err="1" smtClean="0"/>
              <a:t>özel</a:t>
            </a:r>
            <a:r>
              <a:rPr sz="3200" dirty="0" smtClean="0"/>
              <a:t> </a:t>
            </a:r>
            <a:r>
              <a:rPr sz="3200" dirty="0" err="1" smtClean="0"/>
              <a:t>eğitim</a:t>
            </a:r>
            <a:r>
              <a:rPr sz="3200" dirty="0" smtClean="0"/>
              <a:t> </a:t>
            </a:r>
            <a:r>
              <a:rPr sz="3200" dirty="0" err="1" smtClean="0"/>
              <a:t>gerektiren</a:t>
            </a:r>
            <a:r>
              <a:rPr sz="3200" dirty="0" smtClean="0"/>
              <a:t> </a:t>
            </a:r>
            <a:r>
              <a:rPr sz="3200" dirty="0" err="1" smtClean="0"/>
              <a:t>çocuklar</a:t>
            </a:r>
            <a:r>
              <a:rPr sz="3200" dirty="0" smtClean="0"/>
              <a:t> </a:t>
            </a:r>
            <a:r>
              <a:rPr sz="3200" dirty="0" err="1" smtClean="0"/>
              <a:t>olarak</a:t>
            </a:r>
            <a:r>
              <a:rPr sz="3200" dirty="0" smtClean="0"/>
              <a:t> </a:t>
            </a:r>
            <a:r>
              <a:rPr sz="3200" dirty="0" err="1" smtClean="0"/>
              <a:t>nitelendirilmektedir</a:t>
            </a:r>
            <a:r>
              <a:rPr sz="3200" dirty="0" smtClean="0"/>
              <a:t>. </a:t>
            </a:r>
            <a:endParaRPr sz="3200" i="1"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r>
              <a:rPr lang="tr-TR" sz="2700" dirty="0">
                <a:solidFill>
                  <a:prstClr val="black"/>
                </a:solidFill>
                <a:latin typeface="Calibri" panose="020F0502020204030204" pitchFamily="34" charset="0"/>
                <a:ea typeface="Calibri" panose="020F0502020204030204" pitchFamily="34" charset="0"/>
                <a:cs typeface="Times New Roman" panose="02020603050405020304" pitchFamily="18" charset="0"/>
              </a:rPr>
              <a:t>Okulun öğrenci sayısı başlangıçta 25-30 civarındayken, bir yıl sonra 45’e </a:t>
            </a:r>
            <a:r>
              <a:rPr lang="tr-TR" sz="2700" dirty="0">
                <a:solidFill>
                  <a:prstClr val="black"/>
                </a:solidFill>
                <a:latin typeface="Calibri" panose="020F0502020204030204" pitchFamily="34" charset="0"/>
                <a:ea typeface="Calibri" panose="020F0502020204030204" pitchFamily="34" charset="0"/>
                <a:cs typeface="Times New Roman" panose="02020603050405020304" pitchFamily="18" charset="0"/>
              </a:rPr>
              <a:t>ulaşmıştır. Bir </a:t>
            </a:r>
            <a:r>
              <a:rPr lang="tr-TR" sz="2700" dirty="0">
                <a:solidFill>
                  <a:prstClr val="black"/>
                </a:solidFill>
                <a:latin typeface="Calibri" panose="020F0502020204030204" pitchFamily="34" charset="0"/>
                <a:ea typeface="Calibri" panose="020F0502020204030204" pitchFamily="34" charset="0"/>
                <a:cs typeface="Times New Roman" panose="02020603050405020304" pitchFamily="18" charset="0"/>
              </a:rPr>
              <a:t>yıl sonra görme yetersizliği olan bireyler için bir sınıf açılmış ve bu bireylere müzik ve kabartma alfabesi öğretilmiştir. </a:t>
            </a:r>
            <a:endParaRPr lang="tr-TR" sz="2700" dirty="0">
              <a:solidFill>
                <a:prstClr val="black"/>
              </a:solidFill>
            </a:endParaRPr>
          </a:p>
          <a:p>
            <a:endParaRPr lang="tr-TR" sz="2700" dirty="0"/>
          </a:p>
        </p:txBody>
      </p:sp>
    </p:spTree>
    <p:extLst>
      <p:ext uri="{BB962C8B-B14F-4D97-AF65-F5344CB8AC3E}">
        <p14:creationId xmlns:p14="http://schemas.microsoft.com/office/powerpoint/2010/main" val="37522569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945202" y="2457450"/>
            <a:ext cx="6589199" cy="3332527"/>
          </a:xfrm>
        </p:spPr>
        <p:txBody>
          <a:bodyPr>
            <a:noAutofit/>
          </a:bodyPr>
          <a:lstStyle/>
          <a:p>
            <a:r>
              <a:rPr lang="tr-TR" sz="2100" dirty="0">
                <a:latin typeface="Calibri" panose="020F0502020204030204" pitchFamily="34" charset="0"/>
                <a:ea typeface="Calibri" panose="020F0502020204030204" pitchFamily="34" charset="0"/>
                <a:cs typeface="Times New Roman" panose="02020603050405020304" pitchFamily="18" charset="0"/>
              </a:rPr>
              <a:t>Okul 30 yıl eğitim ve öğretime devam ettikten sonra 1919 yılında </a:t>
            </a:r>
            <a:r>
              <a:rPr lang="tr-TR" sz="2100" dirty="0">
                <a:latin typeface="Calibri" panose="020F0502020204030204" pitchFamily="34" charset="0"/>
                <a:ea typeface="Calibri" panose="020F0502020204030204" pitchFamily="34" charset="0"/>
                <a:cs typeface="Times New Roman" panose="02020603050405020304" pitchFamily="18" charset="0"/>
              </a:rPr>
              <a:t>kapatılmıştır. Daha </a:t>
            </a:r>
            <a:r>
              <a:rPr lang="tr-TR" sz="2100" dirty="0">
                <a:latin typeface="Calibri" panose="020F0502020204030204" pitchFamily="34" charset="0"/>
                <a:ea typeface="Calibri" panose="020F0502020204030204" pitchFamily="34" charset="0"/>
                <a:cs typeface="Times New Roman" panose="02020603050405020304" pitchFamily="18" charset="0"/>
              </a:rPr>
              <a:t>sonra İzmir’de 1921 yılında körler okulu kurulmuş ve bunu 1923 yılında kurulan sağırlar okulu izlemiştir. Önceleri Sağlık ve Sosyal Yardım Bakanlığına bağlı olan bu okullar 1950 yılında Milli Eğitim Bakanlığına bağlanmıştır </a:t>
            </a:r>
            <a:r>
              <a:rPr lang="tr-TR" sz="2100" dirty="0">
                <a:latin typeface="Calibri" panose="020F0502020204030204" pitchFamily="34" charset="0"/>
                <a:ea typeface="Calibri" panose="020F0502020204030204" pitchFamily="34" charset="0"/>
                <a:cs typeface="Times New Roman" panose="02020603050405020304" pitchFamily="18" charset="0"/>
              </a:rPr>
              <a:t>.</a:t>
            </a:r>
          </a:p>
          <a:p>
            <a:r>
              <a:rPr lang="tr-TR" sz="2100" dirty="0">
                <a:latin typeface="Calibri" panose="020F0502020204030204" pitchFamily="34" charset="0"/>
                <a:ea typeface="Calibri" panose="020F0502020204030204" pitchFamily="34" charset="0"/>
                <a:cs typeface="Times New Roman" panose="02020603050405020304" pitchFamily="18" charset="0"/>
              </a:rPr>
              <a:t>Özel </a:t>
            </a:r>
            <a:r>
              <a:rPr lang="tr-TR" sz="2100" dirty="0">
                <a:latin typeface="Calibri" panose="020F0502020204030204" pitchFamily="34" charset="0"/>
                <a:ea typeface="Calibri" panose="020F0502020204030204" pitchFamily="34" charset="0"/>
                <a:cs typeface="Times New Roman" panose="02020603050405020304" pitchFamily="18" charset="0"/>
              </a:rPr>
              <a:t>Eğitim Hizmetlerinin Sağlık ve Sosyal Yardım Bakanlığından Milli Eğitim Bakanlığına devredilmesi, özel eğitimin sağlık konusu olarak değil eğitim konusu olarak değerlendirilmesi açısından </a:t>
            </a:r>
            <a:r>
              <a:rPr lang="tr-TR" sz="2100" dirty="0">
                <a:latin typeface="Calibri" panose="020F0502020204030204" pitchFamily="34" charset="0"/>
                <a:ea typeface="Calibri" panose="020F0502020204030204" pitchFamily="34" charset="0"/>
                <a:cs typeface="Times New Roman" panose="02020603050405020304" pitchFamily="18" charset="0"/>
              </a:rPr>
              <a:t>önemlidir.</a:t>
            </a:r>
            <a:endParaRPr lang="tr-TR" sz="2100" dirty="0"/>
          </a:p>
        </p:txBody>
      </p:sp>
    </p:spTree>
    <p:extLst>
      <p:ext uri="{BB962C8B-B14F-4D97-AF65-F5344CB8AC3E}">
        <p14:creationId xmlns:p14="http://schemas.microsoft.com/office/powerpoint/2010/main" val="29432487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r>
              <a:rPr lang="tr-TR" sz="2700" dirty="0">
                <a:solidFill>
                  <a:prstClr val="black"/>
                </a:solidFill>
                <a:latin typeface="Calibri" panose="020F0502020204030204" pitchFamily="34" charset="0"/>
                <a:ea typeface="Calibri" panose="020F0502020204030204" pitchFamily="34" charset="0"/>
                <a:cs typeface="Times New Roman" panose="02020603050405020304" pitchFamily="18" charset="0"/>
              </a:rPr>
              <a:t>Özel Eğitim Hizmetlerinin Sağlık ve Sosyal Yardım Bakanlığından Milli Eğitim Bakanlığına devredilmesi, özel eğitimin sağlık konusu olarak değil eğitim konusu olarak değerlendirilmesi açısından </a:t>
            </a:r>
            <a:r>
              <a:rPr lang="tr-TR" sz="2700" dirty="0">
                <a:solidFill>
                  <a:prstClr val="black"/>
                </a:solidFill>
                <a:latin typeface="Calibri" panose="020F0502020204030204" pitchFamily="34" charset="0"/>
                <a:ea typeface="Calibri" panose="020F0502020204030204" pitchFamily="34" charset="0"/>
                <a:cs typeface="Times New Roman" panose="02020603050405020304" pitchFamily="18" charset="0"/>
              </a:rPr>
              <a:t>önemlidir.</a:t>
            </a:r>
            <a:endParaRPr lang="tr-TR" sz="2700" dirty="0"/>
          </a:p>
        </p:txBody>
      </p:sp>
    </p:spTree>
    <p:extLst>
      <p:ext uri="{BB962C8B-B14F-4D97-AF65-F5344CB8AC3E}">
        <p14:creationId xmlns:p14="http://schemas.microsoft.com/office/powerpoint/2010/main" val="9456351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sz="2400" dirty="0">
                <a:latin typeface="Calibri" panose="020F0502020204030204" pitchFamily="34" charset="0"/>
                <a:ea typeface="Calibri" panose="020F0502020204030204" pitchFamily="34" charset="0"/>
                <a:cs typeface="Times New Roman" panose="02020603050405020304" pitchFamily="18" charset="0"/>
              </a:rPr>
              <a:t>Bunun sonucun da özel </a:t>
            </a:r>
            <a:r>
              <a:rPr lang="tr-TR" sz="2400" dirty="0" err="1">
                <a:latin typeface="Calibri" panose="020F0502020204030204" pitchFamily="34" charset="0"/>
                <a:ea typeface="Calibri" panose="020F0502020204030204" pitchFamily="34" charset="0"/>
                <a:cs typeface="Times New Roman" panose="02020603050405020304" pitchFamily="18" charset="0"/>
              </a:rPr>
              <a:t>gereksinimli</a:t>
            </a:r>
            <a:r>
              <a:rPr lang="tr-TR" sz="2400" dirty="0">
                <a:latin typeface="Calibri" panose="020F0502020204030204" pitchFamily="34" charset="0"/>
                <a:ea typeface="Calibri" panose="020F0502020204030204" pitchFamily="34" charset="0"/>
                <a:cs typeface="Times New Roman" panose="02020603050405020304" pitchFamily="18" charset="0"/>
              </a:rPr>
              <a:t> bireylerin eğitim almasının gerekliliği hayata geçirilmiştir.  Atatürk tarafından 1923 yılında uluslararası nitelikte Cenevre sözleşmesi imzalanması özel eğitim açısından önemli bir adım olarak kabul edilir. </a:t>
            </a:r>
            <a:endParaRPr lang="tr-TR" sz="2400" dirty="0">
              <a:latin typeface="Calibri" panose="020F0502020204030204" pitchFamily="34" charset="0"/>
              <a:ea typeface="Calibri" panose="020F0502020204030204" pitchFamily="34" charset="0"/>
              <a:cs typeface="Times New Roman" panose="02020603050405020304" pitchFamily="18" charset="0"/>
            </a:endParaRPr>
          </a:p>
          <a:p>
            <a:r>
              <a:rPr lang="tr-TR" sz="2400" dirty="0">
                <a:latin typeface="Calibri" panose="020F0502020204030204" pitchFamily="34" charset="0"/>
                <a:ea typeface="Calibri" panose="020F0502020204030204" pitchFamily="34" charset="0"/>
                <a:cs typeface="Times New Roman" panose="02020603050405020304" pitchFamily="18" charset="0"/>
              </a:rPr>
              <a:t>Türk </a:t>
            </a:r>
            <a:r>
              <a:rPr lang="tr-TR" sz="2400" dirty="0">
                <a:latin typeface="Calibri" panose="020F0502020204030204" pitchFamily="34" charset="0"/>
                <a:ea typeface="Calibri" panose="020F0502020204030204" pitchFamily="34" charset="0"/>
                <a:cs typeface="Times New Roman" panose="02020603050405020304" pitchFamily="18" charset="0"/>
              </a:rPr>
              <a:t>Medeni Kanununda 1926’da özel eğitim konusuna değinilmiş ve anne-babaların çocuğun engelli olup olmamasına bakılmaksızın çocuğu yetiştirmekle sorumlu olan kişiler olduğu vurgulanmıştır. </a:t>
            </a:r>
            <a:endParaRPr lang="tr-TR" sz="2400" dirty="0"/>
          </a:p>
        </p:txBody>
      </p:sp>
    </p:spTree>
    <p:extLst>
      <p:ext uri="{BB962C8B-B14F-4D97-AF65-F5344CB8AC3E}">
        <p14:creationId xmlns:p14="http://schemas.microsoft.com/office/powerpoint/2010/main" val="30295349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latin typeface="Calibri" panose="020F0502020204030204" pitchFamily="34" charset="0"/>
                <a:ea typeface="Calibri" panose="020F0502020204030204" pitchFamily="34" charset="0"/>
                <a:cs typeface="Times New Roman" panose="02020603050405020304" pitchFamily="18" charset="0"/>
              </a:rPr>
              <a:t>Korunmaya Muhtaç Çocuklar Yasası 1949 yılında çıkarılarak ilköğretim düzeyindeki çocukların bakımı ve yetiştirilmeleri Milli Eğitim Bakanlığının sorumluluğuna </a:t>
            </a:r>
            <a:r>
              <a:rPr lang="tr-TR" sz="2400" dirty="0">
                <a:latin typeface="Calibri" panose="020F0502020204030204" pitchFamily="34" charset="0"/>
                <a:ea typeface="Calibri" panose="020F0502020204030204" pitchFamily="34" charset="0"/>
                <a:cs typeface="Times New Roman" panose="02020603050405020304" pitchFamily="18" charset="0"/>
              </a:rPr>
              <a:t>verilmiş görme </a:t>
            </a:r>
            <a:r>
              <a:rPr lang="tr-TR" sz="2400" dirty="0">
                <a:latin typeface="Calibri" panose="020F0502020204030204" pitchFamily="34" charset="0"/>
                <a:ea typeface="Calibri" panose="020F0502020204030204" pitchFamily="34" charset="0"/>
                <a:cs typeface="Times New Roman" panose="02020603050405020304" pitchFamily="18" charset="0"/>
              </a:rPr>
              <a:t>ve işitme engelli çocuklar için 1950’li yıllarda okullar açılmış ve bu çocuklar için programlar hazırlanmıştır. Bu yıllarda personel yetiştirmede de önemli gelişmeler olmuş, Gazi Eğitim Enstitüsünde “Özel Eğitim Şubesi” açılmıştır. </a:t>
            </a:r>
            <a:endParaRPr lang="tr-TR" sz="2400" dirty="0"/>
          </a:p>
        </p:txBody>
      </p:sp>
    </p:spTree>
    <p:extLst>
      <p:ext uri="{BB962C8B-B14F-4D97-AF65-F5344CB8AC3E}">
        <p14:creationId xmlns:p14="http://schemas.microsoft.com/office/powerpoint/2010/main" val="53055466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latin typeface="Calibri" panose="020F0502020204030204" pitchFamily="34" charset="0"/>
                <a:ea typeface="Calibri" panose="020F0502020204030204" pitchFamily="34" charset="0"/>
                <a:cs typeface="Times New Roman" panose="02020603050405020304" pitchFamily="18" charset="0"/>
              </a:rPr>
              <a:t>Özel </a:t>
            </a:r>
            <a:r>
              <a:rPr lang="tr-TR" sz="2400" dirty="0" err="1">
                <a:latin typeface="Calibri" panose="020F0502020204030204" pitchFamily="34" charset="0"/>
                <a:ea typeface="Calibri" panose="020F0502020204030204" pitchFamily="34" charset="0"/>
                <a:cs typeface="Times New Roman" panose="02020603050405020304" pitchFamily="18" charset="0"/>
              </a:rPr>
              <a:t>gereksinimli</a:t>
            </a:r>
            <a:r>
              <a:rPr lang="tr-TR" sz="2400" dirty="0">
                <a:latin typeface="Calibri" panose="020F0502020204030204" pitchFamily="34" charset="0"/>
                <a:ea typeface="Calibri" panose="020F0502020204030204" pitchFamily="34" charset="0"/>
                <a:cs typeface="Times New Roman" panose="02020603050405020304" pitchFamily="18" charset="0"/>
              </a:rPr>
              <a:t> çocukları belirlemek ve rehberlik etmek için 1955 yılında Rehberlik ve Araştırma Merkezlerinin temelini oluşturan “Psikolojik Servis Merkezi” kurulmuştur.  Sonraları Ankara’da Yeni Turan ve </a:t>
            </a:r>
            <a:r>
              <a:rPr lang="tr-TR" sz="2400" dirty="0" err="1">
                <a:latin typeface="Calibri" panose="020F0502020204030204" pitchFamily="34" charset="0"/>
                <a:ea typeface="Calibri" panose="020F0502020204030204" pitchFamily="34" charset="0"/>
                <a:cs typeface="Times New Roman" panose="02020603050405020304" pitchFamily="18" charset="0"/>
              </a:rPr>
              <a:t>Hıdırlıktepe</a:t>
            </a:r>
            <a:r>
              <a:rPr lang="tr-TR" sz="2400" dirty="0">
                <a:latin typeface="Calibri" panose="020F0502020204030204" pitchFamily="34" charset="0"/>
                <a:ea typeface="Calibri" panose="020F0502020204030204" pitchFamily="34" charset="0"/>
                <a:cs typeface="Times New Roman" panose="02020603050405020304" pitchFamily="18" charset="0"/>
              </a:rPr>
              <a:t> ilkokullarında zihinsel yetersizliği olan çocuklar için özel sınıflar açılmıştır. Bu iki özel sınıf, ülkemizde uygulanmakta olan “alt özel sınıf” uygulamasının temelini oluşturmaktadır. </a:t>
            </a:r>
            <a:endParaRPr lang="tr-TR" sz="2400" dirty="0"/>
          </a:p>
        </p:txBody>
      </p:sp>
    </p:spTree>
    <p:extLst>
      <p:ext uri="{BB962C8B-B14F-4D97-AF65-F5344CB8AC3E}">
        <p14:creationId xmlns:p14="http://schemas.microsoft.com/office/powerpoint/2010/main" val="2923724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nSpc>
                <a:spcPct val="107000"/>
              </a:lnSpc>
              <a:spcAft>
                <a:spcPts val="600"/>
              </a:spcAft>
            </a:pPr>
            <a:r>
              <a:rPr lang="tr-TR" sz="2400" dirty="0">
                <a:latin typeface="Calibri" panose="020F0502020204030204" pitchFamily="34" charset="0"/>
                <a:ea typeface="Calibri" panose="020F0502020204030204" pitchFamily="34" charset="0"/>
                <a:cs typeface="Times New Roman" panose="02020603050405020304" pitchFamily="18" charset="0"/>
              </a:rPr>
              <a:t>1957 yılında çıkarılan yasa ile korunmaya muhtaç çocuklardan özel </a:t>
            </a:r>
            <a:r>
              <a:rPr lang="tr-TR" sz="2400" dirty="0" err="1">
                <a:latin typeface="Calibri" panose="020F0502020204030204" pitchFamily="34" charset="0"/>
                <a:ea typeface="Calibri" panose="020F0502020204030204" pitchFamily="34" charset="0"/>
                <a:cs typeface="Times New Roman" panose="02020603050405020304" pitchFamily="18" charset="0"/>
              </a:rPr>
              <a:t>gereksinimli</a:t>
            </a:r>
            <a:r>
              <a:rPr lang="tr-TR" sz="2400" dirty="0">
                <a:latin typeface="Calibri" panose="020F0502020204030204" pitchFamily="34" charset="0"/>
                <a:ea typeface="Calibri" panose="020F0502020204030204" pitchFamily="34" charset="0"/>
                <a:cs typeface="Times New Roman" panose="02020603050405020304" pitchFamily="18" charset="0"/>
              </a:rPr>
              <a:t> olanlar Milli Eğitim Bakanlığınca güvence altına alınmıştır. </a:t>
            </a:r>
            <a:r>
              <a:rPr lang="tr-T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Özel </a:t>
            </a:r>
            <a:r>
              <a:rPr lang="tr-T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gereksinimli</a:t>
            </a:r>
            <a:r>
              <a:rPr lang="tr-T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çocukların hakları 1961 Anayasası ile devlet tarafından garanti altına alınarak özel </a:t>
            </a:r>
            <a:r>
              <a:rPr lang="tr-T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gereksinimli</a:t>
            </a:r>
            <a:r>
              <a:rPr lang="tr-T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çocukların eğitimleri ilk defa bir yasada yer almıştır.</a:t>
            </a:r>
            <a:endParaRPr lang="tr-TR" sz="2400" dirty="0">
              <a:latin typeface="Calibri" panose="020F0502020204030204" pitchFamily="34" charset="0"/>
              <a:ea typeface="Calibri" panose="020F0502020204030204" pitchFamily="34" charset="0"/>
              <a:cs typeface="Times New Roman" panose="02020603050405020304" pitchFamily="18" charset="0"/>
            </a:endParaRPr>
          </a:p>
          <a:p>
            <a:endParaRPr lang="tr-TR" sz="2400" dirty="0"/>
          </a:p>
        </p:txBody>
      </p:sp>
    </p:spTree>
    <p:extLst>
      <p:ext uri="{BB962C8B-B14F-4D97-AF65-F5344CB8AC3E}">
        <p14:creationId xmlns:p14="http://schemas.microsoft.com/office/powerpoint/2010/main" val="41634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sz="2700" dirty="0">
                <a:latin typeface="Calibri" panose="020F0502020204030204" pitchFamily="34" charset="0"/>
                <a:ea typeface="Calibri" panose="020F0502020204030204" pitchFamily="34" charset="0"/>
                <a:cs typeface="Times New Roman" panose="02020603050405020304" pitchFamily="18" charset="0"/>
              </a:rPr>
              <a:t>Özel </a:t>
            </a:r>
            <a:r>
              <a:rPr lang="tr-TR" sz="2700" dirty="0" err="1">
                <a:latin typeface="Calibri" panose="020F0502020204030204" pitchFamily="34" charset="0"/>
                <a:ea typeface="Calibri" panose="020F0502020204030204" pitchFamily="34" charset="0"/>
                <a:cs typeface="Times New Roman" panose="02020603050405020304" pitchFamily="18" charset="0"/>
              </a:rPr>
              <a:t>gereksinimli</a:t>
            </a:r>
            <a:r>
              <a:rPr lang="tr-TR" sz="2700" dirty="0">
                <a:latin typeface="Calibri" panose="020F0502020204030204" pitchFamily="34" charset="0"/>
                <a:ea typeface="Calibri" panose="020F0502020204030204" pitchFamily="34" charset="0"/>
                <a:cs typeface="Times New Roman" panose="02020603050405020304" pitchFamily="18" charset="0"/>
              </a:rPr>
              <a:t> bireylerle ilgili; 1971 yılında kabul edilen 1475 sayılı İş Kanununun 50. maddesiyle “İşverenler 50 ve daha fazla işçi çalıştırdıkları iş yerlerinde % 2 oranında sakat kimseye meslek, beden ve ruhi durumlarına uygun bir işte çalıştırmakla yükümlüdür” hükmü getirilerek işverenlere sorumluluk </a:t>
            </a:r>
            <a:r>
              <a:rPr lang="tr-TR" sz="2700" dirty="0">
                <a:latin typeface="Calibri" panose="020F0502020204030204" pitchFamily="34" charset="0"/>
                <a:ea typeface="Calibri" panose="020F0502020204030204" pitchFamily="34" charset="0"/>
                <a:cs typeface="Times New Roman" panose="02020603050405020304" pitchFamily="18" charset="0"/>
              </a:rPr>
              <a:t>verilmiştir</a:t>
            </a:r>
            <a:endParaRPr lang="tr-TR" sz="2700" dirty="0"/>
          </a:p>
        </p:txBody>
      </p:sp>
    </p:spTree>
    <p:extLst>
      <p:ext uri="{BB962C8B-B14F-4D97-AF65-F5344CB8AC3E}">
        <p14:creationId xmlns:p14="http://schemas.microsoft.com/office/powerpoint/2010/main" val="852657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700" dirty="0">
                <a:latin typeface="Calibri" panose="020F0502020204030204" pitchFamily="34" charset="0"/>
                <a:ea typeface="Calibri" panose="020F0502020204030204" pitchFamily="34" charset="0"/>
                <a:cs typeface="Times New Roman" panose="02020603050405020304" pitchFamily="18" charset="0"/>
              </a:rPr>
              <a:t>Özel eğitim açısından 1973 yılında yürürlüğe giren 1739 sayılı Milli Eğitim Kanunu önemlidir. Bu kanunun 8. Maddesi ile özel eğitimin genel eğitimin bir parçası olduğu kabul edilerek, özel eğitime genel eğitim sisteminde yer verilmiştir. </a:t>
            </a:r>
            <a:endParaRPr lang="tr-TR" sz="2700" dirty="0"/>
          </a:p>
        </p:txBody>
      </p:sp>
    </p:spTree>
    <p:extLst>
      <p:ext uri="{BB962C8B-B14F-4D97-AF65-F5344CB8AC3E}">
        <p14:creationId xmlns:p14="http://schemas.microsoft.com/office/powerpoint/2010/main" val="38404386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r>
              <a:rPr lang="tr-T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Özel eğitimle ilgili önemli gelişmeler 1980’li yıllarda da yaşanmış ve 1982 yılında kabul edilen anayasa ile özel </a:t>
            </a:r>
            <a:r>
              <a:rPr lang="tr-T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gereksinimli</a:t>
            </a:r>
            <a:r>
              <a:rPr lang="tr-T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çocuklar için önlemler alınmıştır. Önceleri Özel eğitim alanında yapılan çalışmalar İlköğretim Genel Müdürlüğü bünyesinde bulunan ayrı bir şube müdürlüğü tarafından yürütülürken, 1980’li yıllarda bu alandaki çalışmaların yürütülebilmesi için “Özel Eğitim Genel Müdürlüğü” kurulmuştur. </a:t>
            </a:r>
            <a:endParaRPr lang="tr-TR" sz="2400" dirty="0">
              <a:solidFill>
                <a:prstClr val="black"/>
              </a:solidFill>
            </a:endParaRPr>
          </a:p>
          <a:p>
            <a:endParaRPr lang="tr-TR" dirty="0"/>
          </a:p>
        </p:txBody>
      </p:sp>
    </p:spTree>
    <p:extLst>
      <p:ext uri="{BB962C8B-B14F-4D97-AF65-F5344CB8AC3E}">
        <p14:creationId xmlns:p14="http://schemas.microsoft.com/office/powerpoint/2010/main" val="1960965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338138" y="1090613"/>
            <a:ext cx="8805862" cy="5159375"/>
          </a:xfrm>
        </p:spPr>
        <p:txBody>
          <a:bodyPr>
            <a:normAutofit/>
          </a:bodyPr>
          <a:lstStyle/>
          <a:p>
            <a:r>
              <a:rPr sz="3200" smtClean="0"/>
              <a:t>573 Sayılı Özel Eğitim Hakkında Kanun Hükmündeki Kararname’de ise özel eğitime muhtaç çocuklar beden, zihin, ruh, duygu, sosyal ve sağlık özellikleri ve durumlarındaki olağandışı ayrılıkları sebebiyle normal eğitim hizmetlerinden yararlanmayan 4-18 yaş grubunda bulunan çocuklar olarak ifade edilmektedir </a:t>
            </a:r>
            <a:endParaRPr lang="tr-TR" sz="32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latin typeface="Calibri" panose="020F0502020204030204" pitchFamily="34" charset="0"/>
                <a:ea typeface="Calibri" panose="020F0502020204030204" pitchFamily="34" charset="0"/>
                <a:cs typeface="Times New Roman" panose="02020603050405020304" pitchFamily="18" charset="0"/>
              </a:rPr>
              <a:t>. </a:t>
            </a:r>
            <a:r>
              <a:rPr lang="tr-TR" sz="2400" dirty="0">
                <a:latin typeface="Calibri" panose="020F0502020204030204" pitchFamily="34" charset="0"/>
                <a:ea typeface="Calibri" panose="020F0502020204030204" pitchFamily="34" charset="0"/>
                <a:cs typeface="Times New Roman" panose="02020603050405020304" pitchFamily="18" charset="0"/>
              </a:rPr>
              <a:t>Bu müdürlük 1982 yılında Özel Eğitim Genel Müdürlüğü Daire Başkanlığına dönüştürülmüştür </a:t>
            </a:r>
            <a:r>
              <a:rPr lang="tr-TR" sz="2400" dirty="0">
                <a:latin typeface="Calibri" panose="020F0502020204030204" pitchFamily="34" charset="0"/>
                <a:ea typeface="Calibri" panose="020F0502020204030204" pitchFamily="34" charset="0"/>
                <a:cs typeface="Times New Roman" panose="02020603050405020304" pitchFamily="18" charset="0"/>
              </a:rPr>
              <a:t>1983 </a:t>
            </a:r>
            <a:r>
              <a:rPr lang="tr-TR" sz="2400" dirty="0">
                <a:latin typeface="Calibri" panose="020F0502020204030204" pitchFamily="34" charset="0"/>
                <a:ea typeface="Calibri" panose="020F0502020204030204" pitchFamily="34" charset="0"/>
                <a:cs typeface="Times New Roman" panose="02020603050405020304" pitchFamily="18" charset="0"/>
              </a:rPr>
              <a:t>yılında 2916 sayılı “Özel Eğitime Muhtaç Çocuklar Yasası’  ile özel </a:t>
            </a:r>
            <a:r>
              <a:rPr lang="tr-TR" sz="2400" dirty="0" err="1">
                <a:latin typeface="Calibri" panose="020F0502020204030204" pitchFamily="34" charset="0"/>
                <a:ea typeface="Calibri" panose="020F0502020204030204" pitchFamily="34" charset="0"/>
                <a:cs typeface="Times New Roman" panose="02020603050405020304" pitchFamily="18" charset="0"/>
              </a:rPr>
              <a:t>gereksinimli</a:t>
            </a:r>
            <a:r>
              <a:rPr lang="tr-TR" sz="2400" dirty="0">
                <a:latin typeface="Calibri" panose="020F0502020204030204" pitchFamily="34" charset="0"/>
                <a:ea typeface="Calibri" panose="020F0502020204030204" pitchFamily="34" charset="0"/>
                <a:cs typeface="Times New Roman" panose="02020603050405020304" pitchFamily="18" charset="0"/>
              </a:rPr>
              <a:t> bireyler için kapsamlı adım atılmıştır. </a:t>
            </a:r>
            <a:endParaRPr lang="tr-TR" sz="2400" dirty="0">
              <a:latin typeface="Calibri" panose="020F0502020204030204" pitchFamily="34" charset="0"/>
              <a:ea typeface="Calibri" panose="020F0502020204030204" pitchFamily="34" charset="0"/>
              <a:cs typeface="Times New Roman" panose="02020603050405020304" pitchFamily="18" charset="0"/>
            </a:endParaRPr>
          </a:p>
          <a:p>
            <a:r>
              <a:rPr lang="tr-TR" sz="2400" dirty="0">
                <a:latin typeface="Calibri" panose="020F0502020204030204" pitchFamily="34" charset="0"/>
                <a:ea typeface="Calibri" panose="020F0502020204030204" pitchFamily="34" charset="0"/>
                <a:cs typeface="Times New Roman" panose="02020603050405020304" pitchFamily="18" charset="0"/>
              </a:rPr>
              <a:t>Bu </a:t>
            </a:r>
            <a:r>
              <a:rPr lang="tr-TR" sz="2400" dirty="0">
                <a:latin typeface="Calibri" panose="020F0502020204030204" pitchFamily="34" charset="0"/>
                <a:ea typeface="Calibri" panose="020F0502020204030204" pitchFamily="34" charset="0"/>
                <a:cs typeface="Times New Roman" panose="02020603050405020304" pitchFamily="18" charset="0"/>
              </a:rPr>
              <a:t>yasada “Özel </a:t>
            </a:r>
            <a:r>
              <a:rPr lang="tr-TR" sz="2400" dirty="0" err="1">
                <a:latin typeface="Calibri" panose="020F0502020204030204" pitchFamily="34" charset="0"/>
                <a:ea typeface="Calibri" panose="020F0502020204030204" pitchFamily="34" charset="0"/>
                <a:cs typeface="Times New Roman" panose="02020603050405020304" pitchFamily="18" charset="0"/>
              </a:rPr>
              <a:t>gereksinimli</a:t>
            </a:r>
            <a:r>
              <a:rPr lang="tr-TR" sz="2400" dirty="0">
                <a:latin typeface="Calibri" panose="020F0502020204030204" pitchFamily="34" charset="0"/>
                <a:ea typeface="Calibri" panose="020F0502020204030204" pitchFamily="34" charset="0"/>
                <a:cs typeface="Times New Roman" panose="02020603050405020304" pitchFamily="18" charset="0"/>
              </a:rPr>
              <a:t> çocukların normal akranları arasında eğitilmeleri” ve “Özel eğitime erken başlamasının gereği”  ilkelerine yer verilmiştir</a:t>
            </a:r>
            <a:endParaRPr lang="tr-TR" sz="2400" dirty="0"/>
          </a:p>
        </p:txBody>
      </p:sp>
    </p:spTree>
    <p:extLst>
      <p:ext uri="{BB962C8B-B14F-4D97-AF65-F5344CB8AC3E}">
        <p14:creationId xmlns:p14="http://schemas.microsoft.com/office/powerpoint/2010/main" val="92257083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latin typeface="Calibri" panose="020F0502020204030204" pitchFamily="34" charset="0"/>
                <a:ea typeface="Calibri" panose="020F0502020204030204" pitchFamily="34" charset="0"/>
                <a:cs typeface="Times New Roman" panose="02020603050405020304" pitchFamily="18" charset="0"/>
              </a:rPr>
              <a:t>1990’lı yıllarda özel eğitim ve kaynaştırma alanında geliştirmeler kaydedilmiştir. Milli Eğitim Bakanlığının 1990 yılında düzenlediği XIII. Milli Eğitim Şura kararları doğrultusuna 1991 yılında 1. Özel Eğitim Konseyi toplanmış ve gündüzlü öğretime ağırlık verilmesi ve kaynaştırma programlarının yaygınlaştırılması kararına </a:t>
            </a:r>
            <a:r>
              <a:rPr lang="tr-TR" sz="2400" dirty="0">
                <a:latin typeface="Calibri" panose="020F0502020204030204" pitchFamily="34" charset="0"/>
                <a:ea typeface="Calibri" panose="020F0502020204030204" pitchFamily="34" charset="0"/>
                <a:cs typeface="Times New Roman" panose="02020603050405020304" pitchFamily="18" charset="0"/>
              </a:rPr>
              <a:t>varılmıştır.</a:t>
            </a:r>
            <a:endParaRPr lang="tr-TR" sz="2400" dirty="0"/>
          </a:p>
        </p:txBody>
      </p:sp>
    </p:spTree>
    <p:extLst>
      <p:ext uri="{BB962C8B-B14F-4D97-AF65-F5344CB8AC3E}">
        <p14:creationId xmlns:p14="http://schemas.microsoft.com/office/powerpoint/2010/main" val="392963075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r>
              <a:rPr lang="tr-TR" sz="2700" dirty="0">
                <a:solidFill>
                  <a:prstClr val="black"/>
                </a:solidFill>
                <a:latin typeface="Calibri" panose="020F0502020204030204" pitchFamily="34" charset="0"/>
                <a:ea typeface="Calibri" panose="020F0502020204030204" pitchFamily="34" charset="0"/>
                <a:cs typeface="Times New Roman" panose="02020603050405020304" pitchFamily="18" charset="0"/>
              </a:rPr>
              <a:t>Özel </a:t>
            </a:r>
            <a:r>
              <a:rPr lang="tr-TR" sz="27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gereksinimli</a:t>
            </a:r>
            <a:r>
              <a:rPr lang="tr-TR" sz="2700" dirty="0">
                <a:solidFill>
                  <a:prstClr val="black"/>
                </a:solidFill>
                <a:latin typeface="Calibri" panose="020F0502020204030204" pitchFamily="34" charset="0"/>
                <a:ea typeface="Calibri" panose="020F0502020204030204" pitchFamily="34" charset="0"/>
                <a:cs typeface="Times New Roman" panose="02020603050405020304" pitchFamily="18" charset="0"/>
              </a:rPr>
              <a:t> çocuklara fırsat eşitliği ve eşit katılım sağlamada 1997 yılında yürürlüğe giren 573 sayılı Özel Eğitim Hakkında Kanun Hükmünde Kararname çok etkili olmuştur</a:t>
            </a:r>
            <a:endParaRPr lang="tr-TR" sz="2700" dirty="0">
              <a:solidFill>
                <a:prstClr val="black"/>
              </a:solidFill>
            </a:endParaRPr>
          </a:p>
          <a:p>
            <a:endParaRPr lang="tr-TR" sz="2700" dirty="0"/>
          </a:p>
        </p:txBody>
      </p:sp>
    </p:spTree>
    <p:extLst>
      <p:ext uri="{BB962C8B-B14F-4D97-AF65-F5344CB8AC3E}">
        <p14:creationId xmlns:p14="http://schemas.microsoft.com/office/powerpoint/2010/main" val="309601546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700" dirty="0">
                <a:latin typeface="Calibri" panose="020F0502020204030204" pitchFamily="34" charset="0"/>
                <a:ea typeface="Calibri" panose="020F0502020204030204" pitchFamily="34" charset="0"/>
                <a:cs typeface="Times New Roman" panose="02020603050405020304" pitchFamily="18" charset="0"/>
              </a:rPr>
              <a:t>Bu kararname ile özel </a:t>
            </a:r>
            <a:r>
              <a:rPr lang="tr-TR" sz="2700" dirty="0" err="1">
                <a:latin typeface="Calibri" panose="020F0502020204030204" pitchFamily="34" charset="0"/>
                <a:ea typeface="Calibri" panose="020F0502020204030204" pitchFamily="34" charset="0"/>
                <a:cs typeface="Times New Roman" panose="02020603050405020304" pitchFamily="18" charset="0"/>
              </a:rPr>
              <a:t>gereksinimli</a:t>
            </a:r>
            <a:r>
              <a:rPr lang="tr-TR" sz="2700" dirty="0">
                <a:latin typeface="Calibri" panose="020F0502020204030204" pitchFamily="34" charset="0"/>
                <a:ea typeface="Calibri" panose="020F0502020204030204" pitchFamily="34" charset="0"/>
                <a:cs typeface="Times New Roman" panose="02020603050405020304" pitchFamily="18" charset="0"/>
              </a:rPr>
              <a:t> çocukların tümüne eğitim hakkı sağlanmıştır. Ayrıca Kararname Türkiye’de özel </a:t>
            </a:r>
            <a:r>
              <a:rPr lang="tr-TR" sz="2700" dirty="0" err="1">
                <a:latin typeface="Calibri" panose="020F0502020204030204" pitchFamily="34" charset="0"/>
                <a:ea typeface="Calibri" panose="020F0502020204030204" pitchFamily="34" charset="0"/>
                <a:cs typeface="Times New Roman" panose="02020603050405020304" pitchFamily="18" charset="0"/>
              </a:rPr>
              <a:t>gereksinimli</a:t>
            </a:r>
            <a:r>
              <a:rPr lang="tr-TR" sz="2700" dirty="0">
                <a:latin typeface="Calibri" panose="020F0502020204030204" pitchFamily="34" charset="0"/>
                <a:ea typeface="Calibri" panose="020F0502020204030204" pitchFamily="34" charset="0"/>
                <a:cs typeface="Times New Roman" panose="02020603050405020304" pitchFamily="18" charset="0"/>
              </a:rPr>
              <a:t> çocuklara yönelik olarak hazırlanmış en kapsamlı yasal düzenleme özelliğini </a:t>
            </a:r>
            <a:r>
              <a:rPr lang="tr-TR" sz="2700" dirty="0">
                <a:latin typeface="Calibri" panose="020F0502020204030204" pitchFamily="34" charset="0"/>
                <a:ea typeface="Calibri" panose="020F0502020204030204" pitchFamily="34" charset="0"/>
                <a:cs typeface="Times New Roman" panose="02020603050405020304" pitchFamily="18" charset="0"/>
              </a:rPr>
              <a:t>taşımaktadır. </a:t>
            </a:r>
          </a:p>
          <a:p>
            <a:r>
              <a:rPr lang="tr-TR" sz="2700" dirty="0">
                <a:latin typeface="Calibri" panose="020F0502020204030204" pitchFamily="34" charset="0"/>
                <a:ea typeface="Calibri" panose="020F0502020204030204" pitchFamily="34" charset="0"/>
                <a:cs typeface="Times New Roman" panose="02020603050405020304" pitchFamily="18" charset="0"/>
              </a:rPr>
              <a:t>Ayrıca </a:t>
            </a:r>
            <a:r>
              <a:rPr lang="tr-TR" sz="2700" dirty="0">
                <a:latin typeface="Calibri" panose="020F0502020204030204" pitchFamily="34" charset="0"/>
                <a:ea typeface="Calibri" panose="020F0502020204030204" pitchFamily="34" charset="0"/>
                <a:cs typeface="Times New Roman" panose="02020603050405020304" pitchFamily="18" charset="0"/>
              </a:rPr>
              <a:t>1997 yılında Başbakanlık Özürlüler İdaresi kurulmuştur. </a:t>
            </a:r>
            <a:endParaRPr lang="tr-TR" sz="2700" dirty="0"/>
          </a:p>
        </p:txBody>
      </p:sp>
    </p:spTree>
    <p:extLst>
      <p:ext uri="{BB962C8B-B14F-4D97-AF65-F5344CB8AC3E}">
        <p14:creationId xmlns:p14="http://schemas.microsoft.com/office/powerpoint/2010/main" val="10876792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r>
              <a:rPr lang="tr-T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Özel Eğitim Hizmetleri Yönetmeliğinin 2000 yılında yürürlüğe girmesiyle birlikte özel </a:t>
            </a:r>
            <a:r>
              <a:rPr lang="tr-T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gereksinimli</a:t>
            </a:r>
            <a:r>
              <a:rPr lang="tr-T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bireylere sunulacak özel eğitim hizmetleri yönetmelikte ayrıntılarıyla açıklanmış ve tanılama aşamasından başlayarak yerleştirme ve değerlendirme aşamasına kadar özel eğitim hizmetinin nasıl ve kimler tarafından yapılacağı belirtilmiştir. </a:t>
            </a:r>
            <a:endParaRPr lang="tr-TR" sz="2400" dirty="0">
              <a:solidFill>
                <a:prstClr val="black"/>
              </a:solidFill>
            </a:endParaRPr>
          </a:p>
          <a:p>
            <a:endParaRPr lang="tr-TR" sz="2400" dirty="0"/>
          </a:p>
        </p:txBody>
      </p:sp>
    </p:spTree>
    <p:extLst>
      <p:ext uri="{BB962C8B-B14F-4D97-AF65-F5344CB8AC3E}">
        <p14:creationId xmlns:p14="http://schemas.microsoft.com/office/powerpoint/2010/main" val="253681073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07000"/>
              </a:lnSpc>
              <a:spcAft>
                <a:spcPts val="600"/>
              </a:spcAft>
            </a:pPr>
            <a:r>
              <a:rPr lang="tr-TR" sz="2400" dirty="0">
                <a:latin typeface="Calibri" panose="020F0502020204030204" pitchFamily="34" charset="0"/>
                <a:ea typeface="Calibri" panose="020F0502020204030204" pitchFamily="34" charset="0"/>
                <a:cs typeface="Times New Roman" panose="02020603050405020304" pitchFamily="18" charset="0"/>
              </a:rPr>
              <a:t>Özel Eğitim Hizmetleri Yönetmeliği 2006 yılında yeniden düzenlenmiş ve özel eğitim kurumları Sosyal Hizmetler ve Çocuk Esirgeme Kurumundan alınarak Milli Eğitim Bakanlığına </a:t>
            </a:r>
            <a:r>
              <a:rPr lang="tr-TR" sz="2400" dirty="0">
                <a:latin typeface="Calibri" panose="020F0502020204030204" pitchFamily="34" charset="0"/>
                <a:ea typeface="Calibri" panose="020F0502020204030204" pitchFamily="34" charset="0"/>
                <a:cs typeface="Times New Roman" panose="02020603050405020304" pitchFamily="18" charset="0"/>
              </a:rPr>
              <a:t>bağlanmıştır. </a:t>
            </a:r>
            <a:r>
              <a:rPr lang="tr-TR" sz="2400" dirty="0">
                <a:latin typeface="Calibri" panose="020F0502020204030204" pitchFamily="34" charset="0"/>
                <a:ea typeface="Calibri" panose="020F0502020204030204" pitchFamily="34" charset="0"/>
                <a:cs typeface="Times New Roman" panose="02020603050405020304" pitchFamily="18" charset="0"/>
              </a:rPr>
              <a:t>2005 yılında 5378 sayılı “Özürlüler Kanunu” yürürlüğe girmi</a:t>
            </a:r>
            <a:r>
              <a:rPr lang="tr-TR" dirty="0">
                <a:latin typeface="Calibri" panose="020F0502020204030204" pitchFamily="34" charset="0"/>
                <a:ea typeface="Calibri" panose="020F0502020204030204" pitchFamily="34" charset="0"/>
                <a:cs typeface="Times New Roman" panose="02020603050405020304" pitchFamily="18" charset="0"/>
              </a:rPr>
              <a:t>ştir. </a:t>
            </a:r>
            <a:endParaRPr lang="tr-TR" dirty="0"/>
          </a:p>
        </p:txBody>
      </p:sp>
    </p:spTree>
    <p:extLst>
      <p:ext uri="{BB962C8B-B14F-4D97-AF65-F5344CB8AC3E}">
        <p14:creationId xmlns:p14="http://schemas.microsoft.com/office/powerpoint/2010/main" val="341000199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r>
              <a:rPr lang="tr-T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Ayrıca bu yasa ile özel </a:t>
            </a:r>
            <a:r>
              <a:rPr lang="tr-TR" sz="2400" dirty="0" err="1">
                <a:solidFill>
                  <a:prstClr val="black"/>
                </a:solidFill>
                <a:latin typeface="Calibri" panose="020F0502020204030204" pitchFamily="34" charset="0"/>
                <a:ea typeface="Calibri" panose="020F0502020204030204" pitchFamily="34" charset="0"/>
                <a:cs typeface="Times New Roman" panose="02020603050405020304" pitchFamily="18" charset="0"/>
              </a:rPr>
              <a:t>gereksinimli</a:t>
            </a:r>
            <a:r>
              <a:rPr lang="tr-T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 çocukların ailelerine eğitim ve öğretim giderlerine katkı ve ulaşım sağlanması </a:t>
            </a:r>
            <a:r>
              <a:rPr lang="tr-T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öngörülmüştür.</a:t>
            </a:r>
            <a:endParaRPr lang="tr-TR" sz="24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lvl="0"/>
            <a:r>
              <a:rPr lang="tr-T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1997 </a:t>
            </a:r>
            <a:r>
              <a:rPr lang="tr-T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yılında kurulan Özürlüler İdaresi Başkanlığı 2002 yılında Çalışma ve Sosyal Güvenlik Bakanlığına, 2003 yılında ise Başbakanlığa bağlanmış ve 2011 yılına kadar çalışmalarını </a:t>
            </a:r>
            <a:r>
              <a:rPr lang="tr-TR" sz="2400" dirty="0">
                <a:solidFill>
                  <a:prstClr val="black"/>
                </a:solidFill>
                <a:latin typeface="Calibri" panose="020F0502020204030204" pitchFamily="34" charset="0"/>
                <a:ea typeface="Calibri" panose="020F0502020204030204" pitchFamily="34" charset="0"/>
                <a:cs typeface="Times New Roman" panose="02020603050405020304" pitchFamily="18" charset="0"/>
              </a:rPr>
              <a:t>sürdürmüştür.</a:t>
            </a:r>
            <a:endParaRPr lang="tr-TR" sz="2400" dirty="0"/>
          </a:p>
        </p:txBody>
      </p:sp>
    </p:spTree>
    <p:extLst>
      <p:ext uri="{BB962C8B-B14F-4D97-AF65-F5344CB8AC3E}">
        <p14:creationId xmlns:p14="http://schemas.microsoft.com/office/powerpoint/2010/main" val="19740891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15924" y="2423895"/>
            <a:ext cx="8018478" cy="2866772"/>
          </a:xfrm>
        </p:spPr>
        <p:txBody>
          <a:bodyPr>
            <a:noAutofit/>
          </a:bodyPr>
          <a:lstStyle/>
          <a:p>
            <a:r>
              <a:rPr lang="tr-TR" sz="1800" dirty="0">
                <a:latin typeface="Calibri" panose="020F0502020204030204" pitchFamily="34" charset="0"/>
                <a:ea typeface="Calibri" panose="020F0502020204030204" pitchFamily="34" charset="0"/>
                <a:cs typeface="Times New Roman" panose="02020603050405020304" pitchFamily="18" charset="0"/>
              </a:rPr>
              <a:t>Bütün bu çalışmaların yanı sıra üniversitelerin özel eğitim bölümleri de özel eğitim alanına eğitimci ve uzman yetiştirmektedir. Üniversitelerde Eğitim Fakültelerinin 2016-2017 eğitim ve öğretim yılında yeniden yapılandırılması kapsamında Yüksek Öğretim Kurulu (YÖK) tarafından üniversitelere zihinsel, işitme, görme ve üstün zekâlılar öğretmenliği olmak üzere dört farklı alanda verilen lisans programlarının ismi YÖK tarafından “Özel Eğitim Öğretmenliği” olarak </a:t>
            </a:r>
            <a:r>
              <a:rPr lang="tr-TR" sz="1800" dirty="0">
                <a:latin typeface="Calibri" panose="020F0502020204030204" pitchFamily="34" charset="0"/>
                <a:ea typeface="Calibri" panose="020F0502020204030204" pitchFamily="34" charset="0"/>
                <a:cs typeface="Times New Roman" panose="02020603050405020304" pitchFamily="18" charset="0"/>
              </a:rPr>
              <a:t>belirlenmiştir.</a:t>
            </a:r>
          </a:p>
          <a:p>
            <a:r>
              <a:rPr lang="tr-TR" sz="1800" dirty="0">
                <a:latin typeface="Calibri" panose="020F0502020204030204" pitchFamily="34" charset="0"/>
                <a:ea typeface="Calibri" panose="020F0502020204030204" pitchFamily="34" charset="0"/>
                <a:cs typeface="Times New Roman" panose="02020603050405020304" pitchFamily="18" charset="0"/>
              </a:rPr>
              <a:t> </a:t>
            </a:r>
            <a:r>
              <a:rPr lang="tr-TR" sz="1800" dirty="0">
                <a:solidFill>
                  <a:prstClr val="black"/>
                </a:solidFill>
                <a:latin typeface="Calibri" panose="020F0502020204030204" pitchFamily="34" charset="0"/>
                <a:ea typeface="Calibri" panose="020F0502020204030204" pitchFamily="34" charset="0"/>
                <a:cs typeface="Times New Roman" panose="02020603050405020304" pitchFamily="18" charset="0"/>
              </a:rPr>
              <a:t>Eğitim </a:t>
            </a:r>
            <a:r>
              <a:rPr lang="tr-TR" sz="1800" dirty="0">
                <a:solidFill>
                  <a:prstClr val="black"/>
                </a:solidFill>
                <a:latin typeface="Calibri" panose="020F0502020204030204" pitchFamily="34" charset="0"/>
                <a:ea typeface="Calibri" panose="020F0502020204030204" pitchFamily="34" charset="0"/>
                <a:cs typeface="Times New Roman" panose="02020603050405020304" pitchFamily="18" charset="0"/>
              </a:rPr>
              <a:t>Fakültelerinin yanı sıra çeşitli dernek ve vakıflar da özel eğitim alanına katkı sağlamaktadır. </a:t>
            </a:r>
            <a:endParaRPr lang="tr-TR" sz="1800" dirty="0">
              <a:solidFill>
                <a:prstClr val="black"/>
              </a:solidFill>
            </a:endParaRPr>
          </a:p>
          <a:p>
            <a:endParaRPr lang="tr-TR" sz="1800" dirty="0"/>
          </a:p>
        </p:txBody>
      </p:sp>
    </p:spTree>
    <p:extLst>
      <p:ext uri="{BB962C8B-B14F-4D97-AF65-F5344CB8AC3E}">
        <p14:creationId xmlns:p14="http://schemas.microsoft.com/office/powerpoint/2010/main" val="210651375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300" b="1" i="1" dirty="0">
                <a:solidFill>
                  <a:schemeClr val="tx1"/>
                </a:solidFill>
              </a:rPr>
              <a:t>ENGELLİ OLMA NEDENLERİ</a:t>
            </a:r>
            <a:endParaRPr lang="tr-TR" sz="3300" b="1" i="1" dirty="0">
              <a:solidFill>
                <a:schemeClr val="tx1"/>
              </a:solidFill>
            </a:endParaRPr>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66219714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2540000" y="1674813"/>
            <a:ext cx="6604000" cy="3870325"/>
          </a:xfrm>
        </p:spPr>
        <p:txBody>
          <a:bodyPr>
            <a:normAutofit/>
          </a:bodyPr>
          <a:lstStyle/>
          <a:p>
            <a:r>
              <a:rPr lang="tr-TR" sz="2400" dirty="0"/>
              <a:t>E</a:t>
            </a:r>
            <a:r>
              <a:rPr sz="2400" dirty="0" err="1"/>
              <a:t>ngelli</a:t>
            </a:r>
            <a:r>
              <a:rPr sz="2400" dirty="0"/>
              <a:t> </a:t>
            </a:r>
            <a:r>
              <a:rPr sz="2400" dirty="0" err="1"/>
              <a:t>olmanın</a:t>
            </a:r>
            <a:r>
              <a:rPr sz="2400" dirty="0"/>
              <a:t> </a:t>
            </a:r>
            <a:r>
              <a:rPr sz="2400" dirty="0" err="1"/>
              <a:t>nedenleri</a:t>
            </a:r>
            <a:r>
              <a:rPr sz="2400" dirty="0"/>
              <a:t> </a:t>
            </a:r>
            <a:endParaRPr lang="tr-TR" sz="2400" dirty="0"/>
          </a:p>
          <a:p>
            <a:r>
              <a:rPr sz="2400" dirty="0" err="1"/>
              <a:t>doğum</a:t>
            </a:r>
            <a:r>
              <a:rPr sz="2400" dirty="0"/>
              <a:t> </a:t>
            </a:r>
            <a:r>
              <a:rPr sz="2400" dirty="0" err="1"/>
              <a:t>öncesi</a:t>
            </a:r>
            <a:r>
              <a:rPr sz="2400" dirty="0"/>
              <a:t>,</a:t>
            </a:r>
            <a:endParaRPr lang="tr-TR" sz="2400" dirty="0"/>
          </a:p>
          <a:p>
            <a:r>
              <a:rPr sz="2400" dirty="0"/>
              <a:t> </a:t>
            </a:r>
            <a:r>
              <a:rPr sz="2400" dirty="0" err="1"/>
              <a:t>doğum</a:t>
            </a:r>
            <a:r>
              <a:rPr sz="2400" dirty="0"/>
              <a:t> </a:t>
            </a:r>
            <a:r>
              <a:rPr sz="2400" dirty="0" err="1"/>
              <a:t>anı</a:t>
            </a:r>
            <a:r>
              <a:rPr sz="2400" dirty="0"/>
              <a:t> </a:t>
            </a:r>
            <a:r>
              <a:rPr sz="2400" dirty="0" err="1"/>
              <a:t>ve</a:t>
            </a:r>
            <a:endParaRPr lang="tr-TR" sz="2400" dirty="0"/>
          </a:p>
          <a:p>
            <a:r>
              <a:rPr sz="2400" dirty="0"/>
              <a:t> </a:t>
            </a:r>
            <a:r>
              <a:rPr sz="2400" dirty="0" err="1"/>
              <a:t>doğum</a:t>
            </a:r>
            <a:r>
              <a:rPr sz="2400" dirty="0"/>
              <a:t> </a:t>
            </a:r>
            <a:r>
              <a:rPr sz="2400" dirty="0" err="1"/>
              <a:t>sonrası</a:t>
            </a:r>
            <a:r>
              <a:rPr sz="2400" dirty="0"/>
              <a:t> </a:t>
            </a:r>
            <a:r>
              <a:rPr sz="2400" dirty="0" err="1"/>
              <a:t>olmak</a:t>
            </a:r>
            <a:r>
              <a:rPr sz="2400" dirty="0"/>
              <a:t> </a:t>
            </a:r>
            <a:r>
              <a:rPr sz="2400" dirty="0" err="1"/>
              <a:t>üzere</a:t>
            </a:r>
            <a:r>
              <a:rPr sz="2400" dirty="0"/>
              <a:t> </a:t>
            </a:r>
            <a:r>
              <a:rPr sz="2400" dirty="0" err="1"/>
              <a:t>üç</a:t>
            </a:r>
            <a:r>
              <a:rPr sz="2400" dirty="0"/>
              <a:t> </a:t>
            </a:r>
            <a:r>
              <a:rPr sz="2400" dirty="0" err="1"/>
              <a:t>grupta</a:t>
            </a:r>
            <a:r>
              <a:rPr sz="2400" dirty="0"/>
              <a:t> </a:t>
            </a:r>
            <a:r>
              <a:rPr sz="2400" dirty="0" err="1"/>
              <a:t>ele</a:t>
            </a:r>
            <a:r>
              <a:rPr sz="2400" dirty="0"/>
              <a:t> </a:t>
            </a:r>
            <a:r>
              <a:rPr sz="2400" dirty="0" err="1"/>
              <a:t>alınmaktadır</a:t>
            </a:r>
            <a:r>
              <a:rPr sz="2400" dirty="0"/>
              <a:t>.</a:t>
            </a:r>
            <a:endParaRPr sz="2400" i="1" dirty="0"/>
          </a:p>
          <a:p>
            <a:endParaRPr lang="tr-TR" sz="2400" dirty="0"/>
          </a:p>
        </p:txBody>
      </p:sp>
      <p:sp>
        <p:nvSpPr>
          <p:cNvPr id="4" name="3 Metin Yer Tutucusu"/>
          <p:cNvSpPr>
            <a:spLocks noGrp="1"/>
          </p:cNvSpPr>
          <p:nvPr>
            <p:ph type="body" sz="quarter" idx="4294967295"/>
          </p:nvPr>
        </p:nvSpPr>
        <p:spPr>
          <a:xfrm>
            <a:off x="0" y="1230313"/>
            <a:ext cx="5756275" cy="436562"/>
          </a:xfrm>
        </p:spPr>
        <p:txBody>
          <a:bodyPr/>
          <a:lstStyle/>
          <a:p>
            <a:r>
              <a:rPr lang="tr-TR" dirty="0" smtClean="0"/>
              <a:t>Engelli Olma Nedenleri</a:t>
            </a:r>
            <a:endParaRPr lang="tr-TR" dirty="0"/>
          </a:p>
        </p:txBody>
      </p:sp>
    </p:spTree>
    <p:extLst>
      <p:ext uri="{BB962C8B-B14F-4D97-AF65-F5344CB8AC3E}">
        <p14:creationId xmlns:p14="http://schemas.microsoft.com/office/powerpoint/2010/main" val="2836608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836712" y="-162272"/>
            <a:ext cx="8229600" cy="1143000"/>
          </a:xfrm>
        </p:spPr>
        <p:txBody>
          <a:bodyPr>
            <a:normAutofit/>
          </a:bodyPr>
          <a:lstStyle/>
          <a:p>
            <a:pPr algn="ctr"/>
            <a:r>
              <a:rPr lang="tr-TR" sz="2400" dirty="0" smtClean="0">
                <a:solidFill>
                  <a:srgbClr val="FF0000"/>
                </a:solidFill>
              </a:rPr>
              <a:t/>
            </a:r>
            <a:br>
              <a:rPr lang="tr-TR" sz="2400" dirty="0" smtClean="0">
                <a:solidFill>
                  <a:srgbClr val="FF0000"/>
                </a:solidFill>
              </a:rPr>
            </a:br>
            <a:r>
              <a:rPr lang="tr-TR" sz="2400" dirty="0" smtClean="0">
                <a:solidFill>
                  <a:srgbClr val="FF0000"/>
                </a:solidFill>
              </a:rPr>
              <a:t>ÖZEL </a:t>
            </a:r>
            <a:r>
              <a:rPr lang="tr-TR" sz="2400" dirty="0">
                <a:solidFill>
                  <a:srgbClr val="FF0000"/>
                </a:solidFill>
              </a:rPr>
              <a:t>EĞİTİM NEDİR?</a:t>
            </a:r>
          </a:p>
        </p:txBody>
      </p:sp>
      <p:sp>
        <p:nvSpPr>
          <p:cNvPr id="3" name="İçerik Yer Tutucusu 2"/>
          <p:cNvSpPr>
            <a:spLocks noGrp="1"/>
          </p:cNvSpPr>
          <p:nvPr>
            <p:ph idx="1"/>
          </p:nvPr>
        </p:nvSpPr>
        <p:spPr>
          <a:xfrm>
            <a:off x="251520" y="1285860"/>
            <a:ext cx="7963818" cy="5038740"/>
          </a:xfrm>
        </p:spPr>
        <p:txBody>
          <a:bodyPr>
            <a:normAutofit/>
          </a:bodyPr>
          <a:lstStyle/>
          <a:p>
            <a:pPr algn="just"/>
            <a:r>
              <a:rPr lang="tr-TR" sz="2800" dirty="0">
                <a:solidFill>
                  <a:srgbClr val="002060"/>
                </a:solidFill>
              </a:rPr>
              <a:t>Özel  e</a:t>
            </a:r>
            <a:r>
              <a:rPr lang="tr-TR" sz="2800" dirty="0" smtClean="0">
                <a:solidFill>
                  <a:srgbClr val="002060"/>
                </a:solidFill>
              </a:rPr>
              <a:t>ğitime </a:t>
            </a:r>
            <a:r>
              <a:rPr lang="tr-TR" sz="2800" dirty="0">
                <a:solidFill>
                  <a:srgbClr val="002060"/>
                </a:solidFill>
              </a:rPr>
              <a:t>i</a:t>
            </a:r>
            <a:r>
              <a:rPr lang="tr-TR" sz="2800" dirty="0" smtClean="0">
                <a:solidFill>
                  <a:srgbClr val="002060"/>
                </a:solidFill>
              </a:rPr>
              <a:t>htiyacı </a:t>
            </a:r>
            <a:r>
              <a:rPr lang="tr-TR" sz="2800" dirty="0">
                <a:solidFill>
                  <a:srgbClr val="002060"/>
                </a:solidFill>
              </a:rPr>
              <a:t>o</a:t>
            </a:r>
            <a:r>
              <a:rPr lang="tr-TR" sz="2800" dirty="0" smtClean="0">
                <a:solidFill>
                  <a:srgbClr val="002060"/>
                </a:solidFill>
              </a:rPr>
              <a:t>lan </a:t>
            </a:r>
            <a:r>
              <a:rPr lang="tr-TR" sz="2800" dirty="0">
                <a:solidFill>
                  <a:srgbClr val="002060"/>
                </a:solidFill>
              </a:rPr>
              <a:t>b</a:t>
            </a:r>
            <a:r>
              <a:rPr lang="tr-TR" sz="2800" dirty="0" smtClean="0">
                <a:solidFill>
                  <a:srgbClr val="002060"/>
                </a:solidFill>
              </a:rPr>
              <a:t>ireylerin </a:t>
            </a:r>
            <a:r>
              <a:rPr lang="tr-TR" sz="2800" dirty="0">
                <a:solidFill>
                  <a:srgbClr val="002060"/>
                </a:solidFill>
              </a:rPr>
              <a:t>e</a:t>
            </a:r>
            <a:r>
              <a:rPr lang="tr-TR" sz="2800" dirty="0" smtClean="0">
                <a:solidFill>
                  <a:srgbClr val="002060"/>
                </a:solidFill>
              </a:rPr>
              <a:t>ğitim </a:t>
            </a:r>
            <a:r>
              <a:rPr lang="tr-TR" sz="2800" dirty="0">
                <a:solidFill>
                  <a:srgbClr val="002060"/>
                </a:solidFill>
              </a:rPr>
              <a:t>ve </a:t>
            </a:r>
            <a:r>
              <a:rPr lang="tr-TR" sz="2800" dirty="0" smtClean="0">
                <a:solidFill>
                  <a:srgbClr val="002060"/>
                </a:solidFill>
              </a:rPr>
              <a:t>sosyal </a:t>
            </a:r>
            <a:r>
              <a:rPr lang="tr-TR" sz="2800" dirty="0">
                <a:solidFill>
                  <a:srgbClr val="002060"/>
                </a:solidFill>
              </a:rPr>
              <a:t>i</a:t>
            </a:r>
            <a:r>
              <a:rPr lang="tr-TR" sz="2800" dirty="0" smtClean="0">
                <a:solidFill>
                  <a:srgbClr val="002060"/>
                </a:solidFill>
              </a:rPr>
              <a:t>htiyaçlarını </a:t>
            </a:r>
            <a:r>
              <a:rPr lang="tr-TR" sz="2800" dirty="0">
                <a:solidFill>
                  <a:srgbClr val="002060"/>
                </a:solidFill>
              </a:rPr>
              <a:t>k</a:t>
            </a:r>
            <a:r>
              <a:rPr lang="tr-TR" sz="2800" dirty="0" smtClean="0">
                <a:solidFill>
                  <a:srgbClr val="002060"/>
                </a:solidFill>
              </a:rPr>
              <a:t>arşılamak </a:t>
            </a:r>
            <a:r>
              <a:rPr lang="tr-TR" sz="2800" dirty="0">
                <a:solidFill>
                  <a:srgbClr val="002060"/>
                </a:solidFill>
              </a:rPr>
              <a:t>i</a:t>
            </a:r>
            <a:r>
              <a:rPr lang="tr-TR" sz="2800" dirty="0" smtClean="0">
                <a:solidFill>
                  <a:srgbClr val="002060"/>
                </a:solidFill>
              </a:rPr>
              <a:t>çin </a:t>
            </a:r>
            <a:r>
              <a:rPr lang="tr-TR" sz="2800" dirty="0">
                <a:solidFill>
                  <a:srgbClr val="002060"/>
                </a:solidFill>
              </a:rPr>
              <a:t>ö</a:t>
            </a:r>
            <a:r>
              <a:rPr lang="tr-TR" sz="2800" dirty="0" smtClean="0">
                <a:solidFill>
                  <a:srgbClr val="002060"/>
                </a:solidFill>
              </a:rPr>
              <a:t>zel </a:t>
            </a:r>
            <a:r>
              <a:rPr lang="tr-TR" sz="2800" dirty="0">
                <a:solidFill>
                  <a:srgbClr val="002060"/>
                </a:solidFill>
              </a:rPr>
              <a:t>olarak yetiştirilmiş personel, geliştirilmiş eğitim programları ve yöntemleri, bu bireylerin tüm gelişim alanlarındaki özellikleri ile akademik disiplin alanlarındaki yeterliliklerine dayalı olarak uygun ortamlarda sürdürülen eğitimdir.</a:t>
            </a:r>
          </a:p>
        </p:txBody>
      </p:sp>
    </p:spTree>
    <p:extLst>
      <p:ext uri="{BB962C8B-B14F-4D97-AF65-F5344CB8AC3E}">
        <p14:creationId xmlns:p14="http://schemas.microsoft.com/office/powerpoint/2010/main" val="180325260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2278063" y="1460500"/>
            <a:ext cx="6865937" cy="4279900"/>
          </a:xfrm>
        </p:spPr>
        <p:txBody>
          <a:bodyPr>
            <a:noAutofit/>
          </a:bodyPr>
          <a:lstStyle/>
          <a:p>
            <a:r>
              <a:rPr sz="1500" dirty="0" err="1"/>
              <a:t>Annenin</a:t>
            </a:r>
            <a:r>
              <a:rPr sz="1500" dirty="0"/>
              <a:t> </a:t>
            </a:r>
            <a:r>
              <a:rPr sz="1500" dirty="0" err="1"/>
              <a:t>doğum</a:t>
            </a:r>
            <a:r>
              <a:rPr sz="1500" dirty="0"/>
              <a:t> </a:t>
            </a:r>
            <a:r>
              <a:rPr sz="1500" dirty="0" err="1"/>
              <a:t>öncesinde</a:t>
            </a:r>
            <a:r>
              <a:rPr sz="1500" dirty="0"/>
              <a:t> </a:t>
            </a:r>
            <a:r>
              <a:rPr sz="1500" dirty="0" err="1"/>
              <a:t>geçirmiş</a:t>
            </a:r>
            <a:r>
              <a:rPr sz="1500" dirty="0"/>
              <a:t> </a:t>
            </a:r>
            <a:r>
              <a:rPr sz="1500" dirty="0" err="1"/>
              <a:t>olduğu</a:t>
            </a:r>
            <a:r>
              <a:rPr sz="1500" dirty="0"/>
              <a:t> </a:t>
            </a:r>
            <a:r>
              <a:rPr sz="1500" dirty="0" err="1"/>
              <a:t>hastalıklar</a:t>
            </a:r>
            <a:r>
              <a:rPr sz="1500" dirty="0"/>
              <a:t> (</a:t>
            </a:r>
            <a:r>
              <a:rPr sz="1500" dirty="0" err="1"/>
              <a:t>özellikle</a:t>
            </a:r>
            <a:r>
              <a:rPr sz="1500" dirty="0"/>
              <a:t> </a:t>
            </a:r>
            <a:r>
              <a:rPr sz="1500" dirty="0" err="1"/>
              <a:t>hamileliğin</a:t>
            </a:r>
            <a:r>
              <a:rPr sz="1500" dirty="0"/>
              <a:t> ilk </a:t>
            </a:r>
            <a:r>
              <a:rPr sz="1500" dirty="0" err="1"/>
              <a:t>üç</a:t>
            </a:r>
            <a:r>
              <a:rPr sz="1500" dirty="0"/>
              <a:t> </a:t>
            </a:r>
            <a:r>
              <a:rPr sz="1500" dirty="0" err="1"/>
              <a:t>ayında</a:t>
            </a:r>
            <a:r>
              <a:rPr sz="1500" dirty="0"/>
              <a:t> </a:t>
            </a:r>
            <a:r>
              <a:rPr sz="1500" dirty="0" err="1"/>
              <a:t>geçirilen</a:t>
            </a:r>
            <a:r>
              <a:rPr sz="1500" dirty="0"/>
              <a:t> </a:t>
            </a:r>
            <a:r>
              <a:rPr sz="1500" dirty="0" err="1"/>
              <a:t>kızamıkçık</a:t>
            </a:r>
            <a:r>
              <a:rPr sz="1500" dirty="0"/>
              <a:t>, </a:t>
            </a:r>
            <a:r>
              <a:rPr sz="1500" dirty="0" err="1"/>
              <a:t>frengi</a:t>
            </a:r>
            <a:r>
              <a:rPr sz="1500" dirty="0"/>
              <a:t>, </a:t>
            </a:r>
            <a:r>
              <a:rPr sz="1500" dirty="0" err="1"/>
              <a:t>toksoplazma</a:t>
            </a:r>
            <a:r>
              <a:rPr sz="1500" dirty="0"/>
              <a:t> </a:t>
            </a:r>
            <a:r>
              <a:rPr sz="1500" dirty="0" err="1"/>
              <a:t>gibi</a:t>
            </a:r>
            <a:r>
              <a:rPr sz="1500" dirty="0"/>
              <a:t>), </a:t>
            </a:r>
            <a:r>
              <a:rPr sz="1500" dirty="0" err="1"/>
              <a:t>annenin</a:t>
            </a:r>
            <a:r>
              <a:rPr sz="1500" dirty="0"/>
              <a:t> </a:t>
            </a:r>
            <a:r>
              <a:rPr sz="1500" dirty="0" err="1"/>
              <a:t>yaşı</a:t>
            </a:r>
            <a:r>
              <a:rPr sz="1500" dirty="0"/>
              <a:t>,</a:t>
            </a:r>
            <a:endParaRPr lang="tr-TR" sz="1500" dirty="0"/>
          </a:p>
          <a:p>
            <a:r>
              <a:rPr sz="1500" dirty="0" err="1"/>
              <a:t>beslenmesi</a:t>
            </a:r>
            <a:r>
              <a:rPr sz="1500" dirty="0"/>
              <a:t>, </a:t>
            </a:r>
            <a:endParaRPr lang="tr-TR" sz="1500" dirty="0"/>
          </a:p>
          <a:p>
            <a:r>
              <a:rPr sz="1500" dirty="0" err="1"/>
              <a:t>hamilelikte</a:t>
            </a:r>
            <a:r>
              <a:rPr sz="1500" dirty="0"/>
              <a:t> </a:t>
            </a:r>
            <a:r>
              <a:rPr sz="1500" dirty="0" err="1"/>
              <a:t>kullanılan</a:t>
            </a:r>
            <a:r>
              <a:rPr sz="1500" dirty="0"/>
              <a:t> </a:t>
            </a:r>
            <a:r>
              <a:rPr sz="1500" dirty="0" err="1"/>
              <a:t>ilaçlar</a:t>
            </a:r>
            <a:r>
              <a:rPr sz="1500" dirty="0"/>
              <a:t>,</a:t>
            </a:r>
            <a:endParaRPr lang="tr-TR" sz="1500" dirty="0"/>
          </a:p>
          <a:p>
            <a:r>
              <a:rPr sz="1500" dirty="0" err="1"/>
              <a:t>annenin</a:t>
            </a:r>
            <a:r>
              <a:rPr sz="1500" dirty="0"/>
              <a:t> </a:t>
            </a:r>
            <a:r>
              <a:rPr sz="1500" dirty="0" err="1"/>
              <a:t>sigara,alkol</a:t>
            </a:r>
            <a:r>
              <a:rPr sz="1500" dirty="0"/>
              <a:t> </a:t>
            </a:r>
            <a:r>
              <a:rPr sz="1500" dirty="0" err="1"/>
              <a:t>ve</a:t>
            </a:r>
            <a:r>
              <a:rPr sz="1500" dirty="0"/>
              <a:t> </a:t>
            </a:r>
            <a:r>
              <a:rPr sz="1500" dirty="0" err="1"/>
              <a:t>uyuşturucu</a:t>
            </a:r>
            <a:r>
              <a:rPr sz="1500" dirty="0"/>
              <a:t> </a:t>
            </a:r>
            <a:r>
              <a:rPr sz="1500" dirty="0" err="1"/>
              <a:t>maddeleri</a:t>
            </a:r>
            <a:r>
              <a:rPr sz="1500" dirty="0"/>
              <a:t> </a:t>
            </a:r>
            <a:r>
              <a:rPr sz="1500" dirty="0" err="1"/>
              <a:t>kullanması</a:t>
            </a:r>
            <a:r>
              <a:rPr sz="1500" dirty="0"/>
              <a:t>,</a:t>
            </a:r>
            <a:endParaRPr lang="tr-TR" sz="1500" dirty="0"/>
          </a:p>
          <a:p>
            <a:r>
              <a:rPr sz="1500" dirty="0"/>
              <a:t> </a:t>
            </a:r>
            <a:r>
              <a:rPr sz="1500" dirty="0" err="1"/>
              <a:t>annenin</a:t>
            </a:r>
            <a:r>
              <a:rPr sz="1500" dirty="0"/>
              <a:t> </a:t>
            </a:r>
            <a:r>
              <a:rPr sz="1500" dirty="0" err="1"/>
              <a:t>radyasyona</a:t>
            </a:r>
            <a:r>
              <a:rPr sz="1500" dirty="0"/>
              <a:t> </a:t>
            </a:r>
            <a:r>
              <a:rPr sz="1500" dirty="0" err="1"/>
              <a:t>maruz</a:t>
            </a:r>
            <a:r>
              <a:rPr sz="1500" dirty="0"/>
              <a:t> </a:t>
            </a:r>
            <a:r>
              <a:rPr sz="1500" dirty="0" err="1"/>
              <a:t>kalması</a:t>
            </a:r>
            <a:r>
              <a:rPr sz="1500" dirty="0"/>
              <a:t>,</a:t>
            </a:r>
            <a:endParaRPr lang="tr-TR" sz="1500" dirty="0"/>
          </a:p>
          <a:p>
            <a:r>
              <a:rPr sz="1500" dirty="0"/>
              <a:t> </a:t>
            </a:r>
            <a:r>
              <a:rPr sz="1500" dirty="0" err="1"/>
              <a:t>annenin</a:t>
            </a:r>
            <a:r>
              <a:rPr sz="1500" dirty="0"/>
              <a:t> </a:t>
            </a:r>
            <a:r>
              <a:rPr sz="1500" dirty="0" err="1"/>
              <a:t>yaşadığı</a:t>
            </a:r>
            <a:r>
              <a:rPr sz="1500" dirty="0"/>
              <a:t> </a:t>
            </a:r>
            <a:r>
              <a:rPr sz="1500" dirty="0" err="1"/>
              <a:t>psikolojik</a:t>
            </a:r>
            <a:r>
              <a:rPr sz="1500" dirty="0"/>
              <a:t> </a:t>
            </a:r>
            <a:r>
              <a:rPr sz="1500" dirty="0" err="1"/>
              <a:t>sorunlar</a:t>
            </a:r>
            <a:r>
              <a:rPr sz="1500" dirty="0"/>
              <a:t>,</a:t>
            </a:r>
            <a:endParaRPr lang="tr-TR" sz="1500" dirty="0"/>
          </a:p>
          <a:p>
            <a:r>
              <a:rPr sz="1500" dirty="0"/>
              <a:t> </a:t>
            </a:r>
            <a:r>
              <a:rPr sz="1500" dirty="0" err="1"/>
              <a:t>akraba</a:t>
            </a:r>
            <a:r>
              <a:rPr sz="1500" dirty="0"/>
              <a:t> </a:t>
            </a:r>
            <a:r>
              <a:rPr sz="1500" dirty="0" err="1"/>
              <a:t>evlilikleri</a:t>
            </a:r>
            <a:r>
              <a:rPr sz="1500" dirty="0"/>
              <a:t>, </a:t>
            </a:r>
            <a:endParaRPr lang="tr-TR" sz="1500" dirty="0"/>
          </a:p>
          <a:p>
            <a:r>
              <a:rPr sz="1500" dirty="0" err="1"/>
              <a:t>annenin</a:t>
            </a:r>
            <a:r>
              <a:rPr sz="1500" dirty="0"/>
              <a:t> </a:t>
            </a:r>
            <a:r>
              <a:rPr sz="1500" dirty="0" err="1"/>
              <a:t>geçirdiği</a:t>
            </a:r>
            <a:r>
              <a:rPr sz="1500" dirty="0"/>
              <a:t> </a:t>
            </a:r>
            <a:r>
              <a:rPr sz="1500" dirty="0" err="1"/>
              <a:t>kazalar</a:t>
            </a:r>
            <a:r>
              <a:rPr sz="1500" dirty="0"/>
              <a:t>, </a:t>
            </a:r>
            <a:r>
              <a:rPr sz="1500" dirty="0" err="1"/>
              <a:t>travmalar</a:t>
            </a:r>
            <a:r>
              <a:rPr sz="1500" dirty="0"/>
              <a:t>,</a:t>
            </a:r>
            <a:endParaRPr lang="tr-TR" sz="1500" dirty="0"/>
          </a:p>
          <a:p>
            <a:r>
              <a:rPr sz="1500" dirty="0"/>
              <a:t> </a:t>
            </a:r>
            <a:r>
              <a:rPr sz="1500" dirty="0" err="1"/>
              <a:t>anne-çocuk</a:t>
            </a:r>
            <a:r>
              <a:rPr sz="1500" dirty="0"/>
              <a:t> </a:t>
            </a:r>
            <a:r>
              <a:rPr sz="1500" dirty="0" err="1"/>
              <a:t>arasındaki</a:t>
            </a:r>
            <a:r>
              <a:rPr sz="1500" dirty="0"/>
              <a:t> </a:t>
            </a:r>
            <a:r>
              <a:rPr sz="1500" dirty="0" err="1"/>
              <a:t>kan</a:t>
            </a:r>
            <a:r>
              <a:rPr sz="1500" dirty="0"/>
              <a:t> </a:t>
            </a:r>
            <a:r>
              <a:rPr sz="1500" dirty="0" err="1"/>
              <a:t>uyuşmazlığı</a:t>
            </a:r>
            <a:r>
              <a:rPr sz="1500" dirty="0"/>
              <a:t>,</a:t>
            </a:r>
            <a:endParaRPr lang="tr-TR" sz="1500" dirty="0"/>
          </a:p>
          <a:p>
            <a:r>
              <a:rPr sz="1500" dirty="0"/>
              <a:t> </a:t>
            </a:r>
            <a:r>
              <a:rPr sz="1500" dirty="0" err="1"/>
              <a:t>kalıtsal</a:t>
            </a:r>
            <a:r>
              <a:rPr sz="1500" dirty="0"/>
              <a:t> </a:t>
            </a:r>
            <a:r>
              <a:rPr sz="1500" dirty="0" err="1"/>
              <a:t>olarak</a:t>
            </a:r>
            <a:r>
              <a:rPr sz="1500" dirty="0"/>
              <a:t> </a:t>
            </a:r>
            <a:r>
              <a:rPr sz="1500" dirty="0" err="1"/>
              <a:t>aileden</a:t>
            </a:r>
            <a:r>
              <a:rPr sz="1500" dirty="0"/>
              <a:t> </a:t>
            </a:r>
            <a:r>
              <a:rPr sz="1500" dirty="0" err="1"/>
              <a:t>geçen</a:t>
            </a:r>
            <a:r>
              <a:rPr sz="1500" dirty="0"/>
              <a:t> </a:t>
            </a:r>
            <a:r>
              <a:rPr sz="1500" dirty="0" err="1"/>
              <a:t>özellikler</a:t>
            </a:r>
            <a:r>
              <a:rPr lang="tr-TR" sz="1500" dirty="0"/>
              <a:t> </a:t>
            </a:r>
            <a:r>
              <a:rPr lang="tr-TR" sz="1500" dirty="0" err="1"/>
              <a:t>v.b</a:t>
            </a:r>
            <a:r>
              <a:rPr lang="tr-TR" sz="1500" dirty="0"/>
              <a:t>.</a:t>
            </a:r>
          </a:p>
          <a:p>
            <a:r>
              <a:rPr sz="1500" dirty="0"/>
              <a:t> </a:t>
            </a:r>
            <a:r>
              <a:rPr sz="1500" dirty="0" err="1"/>
              <a:t>doğum</a:t>
            </a:r>
            <a:r>
              <a:rPr sz="1500" dirty="0"/>
              <a:t> </a:t>
            </a:r>
            <a:r>
              <a:rPr sz="1500" dirty="0" err="1"/>
              <a:t>öncesi</a:t>
            </a:r>
            <a:r>
              <a:rPr sz="1500" dirty="0"/>
              <a:t> </a:t>
            </a:r>
            <a:r>
              <a:rPr sz="1500" dirty="0" err="1"/>
              <a:t>nedenler</a:t>
            </a:r>
            <a:r>
              <a:rPr sz="1500" dirty="0"/>
              <a:t> </a:t>
            </a:r>
            <a:r>
              <a:rPr sz="1500" dirty="0" err="1"/>
              <a:t>arasında</a:t>
            </a:r>
            <a:r>
              <a:rPr sz="1500" dirty="0"/>
              <a:t> </a:t>
            </a:r>
            <a:r>
              <a:rPr sz="1500" dirty="0" err="1"/>
              <a:t>yer</a:t>
            </a:r>
            <a:r>
              <a:rPr sz="1500" dirty="0"/>
              <a:t> </a:t>
            </a:r>
            <a:r>
              <a:rPr sz="1500" dirty="0" err="1"/>
              <a:t>almaktadır</a:t>
            </a:r>
            <a:r>
              <a:rPr sz="1500" dirty="0"/>
              <a:t> </a:t>
            </a:r>
            <a:endParaRPr lang="tr-TR" sz="1500" dirty="0"/>
          </a:p>
        </p:txBody>
      </p:sp>
      <p:sp>
        <p:nvSpPr>
          <p:cNvPr id="4" name="3 Metin Yer Tutucusu"/>
          <p:cNvSpPr>
            <a:spLocks noGrp="1"/>
          </p:cNvSpPr>
          <p:nvPr>
            <p:ph type="body" sz="quarter" idx="4294967295"/>
          </p:nvPr>
        </p:nvSpPr>
        <p:spPr>
          <a:xfrm>
            <a:off x="0" y="1230313"/>
            <a:ext cx="5756275" cy="438150"/>
          </a:xfrm>
        </p:spPr>
        <p:txBody>
          <a:bodyPr/>
          <a:lstStyle/>
          <a:p>
            <a:r>
              <a:rPr lang="tr-TR" b="1" dirty="0" smtClean="0"/>
              <a:t>Doğum Öncesi Nedenler</a:t>
            </a:r>
          </a:p>
        </p:txBody>
      </p:sp>
    </p:spTree>
    <p:extLst>
      <p:ext uri="{BB962C8B-B14F-4D97-AF65-F5344CB8AC3E}">
        <p14:creationId xmlns:p14="http://schemas.microsoft.com/office/powerpoint/2010/main" val="997480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2540000" y="1674813"/>
            <a:ext cx="6604000" cy="3870325"/>
          </a:xfrm>
        </p:spPr>
        <p:txBody>
          <a:bodyPr>
            <a:normAutofit fontScale="92500" lnSpcReduction="10000"/>
          </a:bodyPr>
          <a:lstStyle/>
          <a:p>
            <a:r>
              <a:rPr sz="2100" dirty="0" err="1"/>
              <a:t>Doğum</a:t>
            </a:r>
            <a:r>
              <a:rPr sz="2100" dirty="0"/>
              <a:t> </a:t>
            </a:r>
            <a:r>
              <a:rPr sz="2100" dirty="0" err="1"/>
              <a:t>sırasında</a:t>
            </a:r>
            <a:endParaRPr lang="tr-TR" sz="2100" dirty="0"/>
          </a:p>
          <a:p>
            <a:r>
              <a:rPr sz="2100" dirty="0"/>
              <a:t> </a:t>
            </a:r>
            <a:r>
              <a:rPr sz="2100" dirty="0" err="1"/>
              <a:t>bebeğin</a:t>
            </a:r>
            <a:r>
              <a:rPr sz="2100" dirty="0"/>
              <a:t> </a:t>
            </a:r>
            <a:r>
              <a:rPr sz="2100" dirty="0" err="1"/>
              <a:t>başına</a:t>
            </a:r>
            <a:r>
              <a:rPr sz="2100" dirty="0"/>
              <a:t> </a:t>
            </a:r>
            <a:r>
              <a:rPr sz="2100" dirty="0" err="1"/>
              <a:t>uygulanan</a:t>
            </a:r>
            <a:r>
              <a:rPr sz="2100" dirty="0"/>
              <a:t> </a:t>
            </a:r>
            <a:r>
              <a:rPr sz="2100" dirty="0" err="1"/>
              <a:t>basınç</a:t>
            </a:r>
            <a:r>
              <a:rPr sz="2100" dirty="0"/>
              <a:t> </a:t>
            </a:r>
            <a:r>
              <a:rPr sz="2100" dirty="0" err="1"/>
              <a:t>ve</a:t>
            </a:r>
            <a:r>
              <a:rPr sz="2100" dirty="0"/>
              <a:t> </a:t>
            </a:r>
            <a:r>
              <a:rPr sz="2100" dirty="0" err="1"/>
              <a:t>bebeğin</a:t>
            </a:r>
            <a:r>
              <a:rPr sz="2100" dirty="0"/>
              <a:t> </a:t>
            </a:r>
            <a:r>
              <a:rPr sz="2100" dirty="0" err="1"/>
              <a:t>doğum</a:t>
            </a:r>
            <a:r>
              <a:rPr sz="2100" dirty="0"/>
              <a:t> </a:t>
            </a:r>
            <a:r>
              <a:rPr sz="2100" dirty="0" err="1"/>
              <a:t>kanalında</a:t>
            </a:r>
            <a:r>
              <a:rPr sz="2100" dirty="0"/>
              <a:t> </a:t>
            </a:r>
            <a:r>
              <a:rPr sz="2100" dirty="0" err="1"/>
              <a:t>uzun</a:t>
            </a:r>
            <a:r>
              <a:rPr sz="2100" dirty="0"/>
              <a:t> </a:t>
            </a:r>
            <a:r>
              <a:rPr sz="2100" dirty="0" err="1"/>
              <a:t>süre</a:t>
            </a:r>
            <a:r>
              <a:rPr sz="2100" dirty="0"/>
              <a:t> </a:t>
            </a:r>
            <a:r>
              <a:rPr sz="2100" dirty="0" err="1"/>
              <a:t>kalması</a:t>
            </a:r>
            <a:r>
              <a:rPr sz="2100" dirty="0"/>
              <a:t> </a:t>
            </a:r>
            <a:r>
              <a:rPr sz="2100" dirty="0" err="1"/>
              <a:t>nedeniyle</a:t>
            </a:r>
            <a:r>
              <a:rPr sz="2100" dirty="0"/>
              <a:t> </a:t>
            </a:r>
            <a:r>
              <a:rPr sz="2100" dirty="0" err="1"/>
              <a:t>bebeğin</a:t>
            </a:r>
            <a:r>
              <a:rPr sz="2100" dirty="0"/>
              <a:t> </a:t>
            </a:r>
            <a:r>
              <a:rPr sz="2100" dirty="0" err="1"/>
              <a:t>beynine</a:t>
            </a:r>
            <a:r>
              <a:rPr sz="2100" dirty="0"/>
              <a:t> </a:t>
            </a:r>
            <a:r>
              <a:rPr sz="2100" dirty="0" err="1"/>
              <a:t>yeterince</a:t>
            </a:r>
            <a:r>
              <a:rPr sz="2100" dirty="0"/>
              <a:t> </a:t>
            </a:r>
            <a:r>
              <a:rPr sz="2100" dirty="0" err="1"/>
              <a:t>oksijen</a:t>
            </a:r>
            <a:r>
              <a:rPr sz="2100" dirty="0"/>
              <a:t> </a:t>
            </a:r>
            <a:r>
              <a:rPr sz="2100" dirty="0" err="1"/>
              <a:t>gitmemesi</a:t>
            </a:r>
            <a:r>
              <a:rPr sz="2100" dirty="0"/>
              <a:t>,</a:t>
            </a:r>
            <a:endParaRPr lang="tr-TR" sz="2100" dirty="0"/>
          </a:p>
          <a:p>
            <a:r>
              <a:rPr sz="2100" dirty="0"/>
              <a:t> </a:t>
            </a:r>
            <a:r>
              <a:rPr sz="2100" dirty="0" err="1"/>
              <a:t>doğumun</a:t>
            </a:r>
            <a:r>
              <a:rPr sz="2100" dirty="0"/>
              <a:t> </a:t>
            </a:r>
            <a:r>
              <a:rPr sz="2100" dirty="0" err="1"/>
              <a:t>steril</a:t>
            </a:r>
            <a:r>
              <a:rPr sz="2100" dirty="0"/>
              <a:t> </a:t>
            </a:r>
            <a:r>
              <a:rPr sz="2100" dirty="0" err="1"/>
              <a:t>olmayan</a:t>
            </a:r>
            <a:r>
              <a:rPr sz="2100" dirty="0"/>
              <a:t> </a:t>
            </a:r>
            <a:r>
              <a:rPr sz="2100" dirty="0" err="1"/>
              <a:t>ortamlarda</a:t>
            </a:r>
            <a:r>
              <a:rPr sz="2100" dirty="0"/>
              <a:t> </a:t>
            </a:r>
            <a:r>
              <a:rPr sz="2100" dirty="0" err="1"/>
              <a:t>yapılması</a:t>
            </a:r>
            <a:r>
              <a:rPr sz="2100" dirty="0"/>
              <a:t>,</a:t>
            </a:r>
            <a:endParaRPr lang="tr-TR" sz="2100" dirty="0"/>
          </a:p>
          <a:p>
            <a:r>
              <a:rPr sz="2100" dirty="0"/>
              <a:t> </a:t>
            </a:r>
            <a:r>
              <a:rPr sz="2100" dirty="0" err="1"/>
              <a:t>doğum</a:t>
            </a:r>
            <a:r>
              <a:rPr sz="2100" dirty="0"/>
              <a:t> </a:t>
            </a:r>
            <a:r>
              <a:rPr sz="2100" dirty="0" err="1"/>
              <a:t>sırasında</a:t>
            </a:r>
            <a:r>
              <a:rPr sz="2100" dirty="0"/>
              <a:t> </a:t>
            </a:r>
            <a:r>
              <a:rPr sz="2100" dirty="0" err="1"/>
              <a:t>vakum</a:t>
            </a:r>
            <a:r>
              <a:rPr sz="2100" dirty="0"/>
              <a:t>, </a:t>
            </a:r>
            <a:r>
              <a:rPr sz="2100" dirty="0" err="1"/>
              <a:t>forseps</a:t>
            </a:r>
            <a:r>
              <a:rPr sz="2100" dirty="0"/>
              <a:t> </a:t>
            </a:r>
            <a:r>
              <a:rPr sz="2100" dirty="0" err="1"/>
              <a:t>gibi</a:t>
            </a:r>
            <a:r>
              <a:rPr sz="2100" dirty="0"/>
              <a:t> </a:t>
            </a:r>
            <a:r>
              <a:rPr sz="2100" dirty="0" err="1"/>
              <a:t>aletlerin</a:t>
            </a:r>
            <a:r>
              <a:rPr sz="2100" dirty="0"/>
              <a:t> </a:t>
            </a:r>
            <a:r>
              <a:rPr sz="2100" dirty="0" err="1"/>
              <a:t>uzman</a:t>
            </a:r>
            <a:r>
              <a:rPr sz="2100" dirty="0"/>
              <a:t> </a:t>
            </a:r>
            <a:r>
              <a:rPr sz="2100" dirty="0" err="1"/>
              <a:t>olmayan</a:t>
            </a:r>
            <a:r>
              <a:rPr sz="2100" dirty="0"/>
              <a:t> </a:t>
            </a:r>
            <a:r>
              <a:rPr sz="2100" dirty="0" err="1"/>
              <a:t>kişiler</a:t>
            </a:r>
            <a:r>
              <a:rPr sz="2100" dirty="0"/>
              <a:t> </a:t>
            </a:r>
            <a:r>
              <a:rPr sz="2100" dirty="0" err="1"/>
              <a:t>tarafından</a:t>
            </a:r>
            <a:r>
              <a:rPr sz="2100" dirty="0"/>
              <a:t> </a:t>
            </a:r>
            <a:r>
              <a:rPr sz="2100" dirty="0" err="1"/>
              <a:t>kullanılması</a:t>
            </a:r>
            <a:endParaRPr lang="tr-TR" sz="2100" dirty="0"/>
          </a:p>
          <a:p>
            <a:r>
              <a:rPr sz="2100" dirty="0"/>
              <a:t> </a:t>
            </a:r>
            <a:r>
              <a:rPr sz="2100" dirty="0" err="1"/>
              <a:t>bebeğin</a:t>
            </a:r>
            <a:r>
              <a:rPr sz="2100" dirty="0"/>
              <a:t> </a:t>
            </a:r>
            <a:r>
              <a:rPr sz="2100" dirty="0" err="1"/>
              <a:t>boynuna</a:t>
            </a:r>
            <a:r>
              <a:rPr sz="2100" dirty="0"/>
              <a:t> </a:t>
            </a:r>
            <a:r>
              <a:rPr sz="2100" dirty="0" err="1"/>
              <a:t>kordon</a:t>
            </a:r>
            <a:r>
              <a:rPr sz="2100" dirty="0"/>
              <a:t> </a:t>
            </a:r>
            <a:r>
              <a:rPr sz="2100" dirty="0" err="1"/>
              <a:t>dolanması</a:t>
            </a:r>
            <a:r>
              <a:rPr sz="2100" dirty="0"/>
              <a:t>,</a:t>
            </a:r>
            <a:endParaRPr lang="tr-TR" sz="2100" dirty="0"/>
          </a:p>
          <a:p>
            <a:r>
              <a:rPr sz="2100" dirty="0"/>
              <a:t> </a:t>
            </a:r>
            <a:r>
              <a:rPr sz="2100" dirty="0" err="1"/>
              <a:t>bebeğin</a:t>
            </a:r>
            <a:r>
              <a:rPr sz="2100" dirty="0"/>
              <a:t> </a:t>
            </a:r>
            <a:r>
              <a:rPr sz="2100" dirty="0" err="1"/>
              <a:t>erken</a:t>
            </a:r>
            <a:r>
              <a:rPr sz="2100" dirty="0"/>
              <a:t> </a:t>
            </a:r>
            <a:r>
              <a:rPr sz="2100" dirty="0" err="1"/>
              <a:t>ya</a:t>
            </a:r>
            <a:r>
              <a:rPr sz="2100" dirty="0"/>
              <a:t> da </a:t>
            </a:r>
            <a:r>
              <a:rPr sz="2100" dirty="0" err="1"/>
              <a:t>geç</a:t>
            </a:r>
            <a:r>
              <a:rPr sz="2100" dirty="0"/>
              <a:t> </a:t>
            </a:r>
            <a:r>
              <a:rPr sz="2100" dirty="0" err="1"/>
              <a:t>doğması</a:t>
            </a:r>
            <a:r>
              <a:rPr sz="2100" dirty="0"/>
              <a:t>, </a:t>
            </a:r>
            <a:r>
              <a:rPr sz="2100" dirty="0" err="1"/>
              <a:t>zor</a:t>
            </a:r>
            <a:r>
              <a:rPr sz="2100" dirty="0"/>
              <a:t> </a:t>
            </a:r>
            <a:r>
              <a:rPr sz="2100" dirty="0" err="1"/>
              <a:t>doğması</a:t>
            </a:r>
            <a:r>
              <a:rPr sz="2100" dirty="0"/>
              <a:t>,</a:t>
            </a:r>
            <a:endParaRPr lang="tr-TR" sz="2100" dirty="0"/>
          </a:p>
          <a:p>
            <a:r>
              <a:rPr sz="2100" dirty="0"/>
              <a:t> </a:t>
            </a:r>
            <a:r>
              <a:rPr lang="tr-TR" sz="2100" dirty="0" err="1"/>
              <a:t>v.b</a:t>
            </a:r>
            <a:r>
              <a:rPr lang="tr-TR" sz="2100" dirty="0"/>
              <a:t>. </a:t>
            </a:r>
            <a:r>
              <a:rPr sz="2100" dirty="0" err="1"/>
              <a:t>doğum</a:t>
            </a:r>
            <a:r>
              <a:rPr sz="2100" dirty="0"/>
              <a:t> </a:t>
            </a:r>
            <a:r>
              <a:rPr sz="2100" dirty="0" err="1"/>
              <a:t>sırasında</a:t>
            </a:r>
            <a:r>
              <a:rPr sz="2100" dirty="0"/>
              <a:t> </a:t>
            </a:r>
            <a:r>
              <a:rPr sz="2100" dirty="0" err="1"/>
              <a:t>yaşanan</a:t>
            </a:r>
            <a:r>
              <a:rPr sz="2100" dirty="0"/>
              <a:t> </a:t>
            </a:r>
            <a:r>
              <a:rPr sz="2100" dirty="0" err="1"/>
              <a:t>kazalar</a:t>
            </a:r>
            <a:r>
              <a:rPr sz="2100" dirty="0"/>
              <a:t> </a:t>
            </a:r>
            <a:r>
              <a:rPr sz="2100" dirty="0" err="1"/>
              <a:t>doğum</a:t>
            </a:r>
            <a:r>
              <a:rPr sz="2100" dirty="0"/>
              <a:t> </a:t>
            </a:r>
            <a:r>
              <a:rPr sz="2100" dirty="0" err="1"/>
              <a:t>anı</a:t>
            </a:r>
            <a:r>
              <a:rPr sz="2100" dirty="0"/>
              <a:t> </a:t>
            </a:r>
            <a:r>
              <a:rPr sz="2100" dirty="0" err="1"/>
              <a:t>nedenleri</a:t>
            </a:r>
            <a:r>
              <a:rPr sz="2100" dirty="0"/>
              <a:t> </a:t>
            </a:r>
            <a:r>
              <a:rPr sz="2100" dirty="0" err="1"/>
              <a:t>arasında</a:t>
            </a:r>
            <a:r>
              <a:rPr sz="2100" dirty="0"/>
              <a:t> </a:t>
            </a:r>
            <a:r>
              <a:rPr sz="2100" dirty="0" err="1"/>
              <a:t>yer</a:t>
            </a:r>
            <a:r>
              <a:rPr sz="2100" dirty="0"/>
              <a:t> </a:t>
            </a:r>
            <a:r>
              <a:rPr sz="2100" dirty="0" err="1"/>
              <a:t>almaktadır</a:t>
            </a:r>
            <a:r>
              <a:rPr sz="2100" dirty="0"/>
              <a:t> </a:t>
            </a:r>
            <a:endParaRPr lang="tr-TR" sz="2100" dirty="0"/>
          </a:p>
        </p:txBody>
      </p:sp>
      <p:sp>
        <p:nvSpPr>
          <p:cNvPr id="4" name="3 Metin Yer Tutucusu"/>
          <p:cNvSpPr>
            <a:spLocks noGrp="1"/>
          </p:cNvSpPr>
          <p:nvPr>
            <p:ph type="body" sz="quarter" idx="4294967295"/>
          </p:nvPr>
        </p:nvSpPr>
        <p:spPr>
          <a:xfrm>
            <a:off x="0" y="1230313"/>
            <a:ext cx="5756275" cy="436562"/>
          </a:xfrm>
        </p:spPr>
        <p:txBody>
          <a:bodyPr/>
          <a:lstStyle/>
          <a:p>
            <a:r>
              <a:rPr lang="tr-TR" b="1" dirty="0" smtClean="0"/>
              <a:t>Doğum Anı Nedenleri</a:t>
            </a:r>
          </a:p>
        </p:txBody>
      </p:sp>
    </p:spTree>
    <p:extLst>
      <p:ext uri="{BB962C8B-B14F-4D97-AF65-F5344CB8AC3E}">
        <p14:creationId xmlns:p14="http://schemas.microsoft.com/office/powerpoint/2010/main" val="227844934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Yer Tutucusu"/>
          <p:cNvSpPr>
            <a:spLocks noGrp="1"/>
          </p:cNvSpPr>
          <p:nvPr>
            <p:ph type="body" sz="quarter" idx="4294967295"/>
          </p:nvPr>
        </p:nvSpPr>
        <p:spPr>
          <a:xfrm>
            <a:off x="2540000" y="1716088"/>
            <a:ext cx="6604000" cy="3868737"/>
          </a:xfrm>
        </p:spPr>
        <p:txBody>
          <a:bodyPr>
            <a:normAutofit fontScale="85000" lnSpcReduction="20000"/>
          </a:bodyPr>
          <a:lstStyle/>
          <a:p>
            <a:r>
              <a:rPr sz="2100" dirty="0" err="1"/>
              <a:t>Doğum</a:t>
            </a:r>
            <a:r>
              <a:rPr sz="2100" dirty="0"/>
              <a:t> </a:t>
            </a:r>
            <a:r>
              <a:rPr sz="2100" dirty="0" err="1"/>
              <a:t>öncesinde</a:t>
            </a:r>
            <a:r>
              <a:rPr sz="2100" dirty="0"/>
              <a:t> </a:t>
            </a:r>
            <a:r>
              <a:rPr sz="2100" dirty="0" err="1"/>
              <a:t>sağlıklı</a:t>
            </a:r>
            <a:r>
              <a:rPr sz="2100" dirty="0"/>
              <a:t> </a:t>
            </a:r>
            <a:r>
              <a:rPr sz="2100" dirty="0" err="1"/>
              <a:t>gelişen</a:t>
            </a:r>
            <a:r>
              <a:rPr lang="tr-TR" sz="2100" dirty="0"/>
              <a:t> </a:t>
            </a:r>
            <a:r>
              <a:rPr sz="2100" dirty="0" err="1"/>
              <a:t>bebek</a:t>
            </a:r>
            <a:r>
              <a:rPr sz="2100" dirty="0"/>
              <a:t>,</a:t>
            </a:r>
            <a:endParaRPr lang="tr-TR" sz="2100" dirty="0"/>
          </a:p>
          <a:p>
            <a:r>
              <a:rPr sz="2100" dirty="0"/>
              <a:t> </a:t>
            </a:r>
            <a:r>
              <a:rPr sz="2100" dirty="0" err="1"/>
              <a:t>doğum</a:t>
            </a:r>
            <a:r>
              <a:rPr sz="2100" dirty="0"/>
              <a:t> </a:t>
            </a:r>
            <a:r>
              <a:rPr sz="2100" dirty="0" err="1"/>
              <a:t>sonrasında</a:t>
            </a:r>
            <a:r>
              <a:rPr sz="2100" dirty="0"/>
              <a:t> </a:t>
            </a:r>
            <a:r>
              <a:rPr sz="2100" dirty="0" err="1"/>
              <a:t>yaşadığı</a:t>
            </a:r>
            <a:r>
              <a:rPr sz="2100" dirty="0"/>
              <a:t> </a:t>
            </a:r>
            <a:r>
              <a:rPr sz="2100" dirty="0" err="1"/>
              <a:t>olumsuzluklar</a:t>
            </a:r>
            <a:r>
              <a:rPr sz="2100" dirty="0"/>
              <a:t> </a:t>
            </a:r>
            <a:r>
              <a:rPr sz="2100" dirty="0" err="1"/>
              <a:t>ya</a:t>
            </a:r>
            <a:r>
              <a:rPr sz="2100" dirty="0"/>
              <a:t> da </a:t>
            </a:r>
            <a:r>
              <a:rPr sz="2100" dirty="0" err="1"/>
              <a:t>geçirdiği</a:t>
            </a:r>
            <a:r>
              <a:rPr sz="2100" dirty="0"/>
              <a:t> </a:t>
            </a:r>
            <a:r>
              <a:rPr sz="2100" dirty="0" err="1"/>
              <a:t>hastalıklar</a:t>
            </a:r>
            <a:r>
              <a:rPr sz="2100" dirty="0"/>
              <a:t> </a:t>
            </a:r>
            <a:r>
              <a:rPr sz="2100" dirty="0" err="1"/>
              <a:t>sonucu</a:t>
            </a:r>
            <a:r>
              <a:rPr sz="2100" dirty="0"/>
              <a:t> </a:t>
            </a:r>
            <a:r>
              <a:rPr sz="2100" dirty="0" err="1"/>
              <a:t>engelli</a:t>
            </a:r>
            <a:r>
              <a:rPr sz="2100" dirty="0"/>
              <a:t> </a:t>
            </a:r>
            <a:r>
              <a:rPr sz="2100" dirty="0" err="1"/>
              <a:t>olabilir</a:t>
            </a:r>
            <a:r>
              <a:rPr sz="2100" dirty="0"/>
              <a:t>.</a:t>
            </a:r>
            <a:endParaRPr lang="tr-TR" sz="2100" dirty="0"/>
          </a:p>
          <a:p>
            <a:r>
              <a:rPr sz="2100" dirty="0"/>
              <a:t> </a:t>
            </a:r>
            <a:r>
              <a:rPr sz="2100" dirty="0" err="1"/>
              <a:t>Doğum</a:t>
            </a:r>
            <a:r>
              <a:rPr sz="2100" dirty="0"/>
              <a:t> </a:t>
            </a:r>
            <a:r>
              <a:rPr sz="2100" dirty="0" err="1"/>
              <a:t>sonrasında</a:t>
            </a:r>
            <a:r>
              <a:rPr sz="2100" dirty="0"/>
              <a:t> </a:t>
            </a:r>
            <a:r>
              <a:rPr sz="2100" dirty="0" err="1"/>
              <a:t>geçirilen</a:t>
            </a:r>
            <a:r>
              <a:rPr sz="2100" dirty="0"/>
              <a:t> </a:t>
            </a:r>
            <a:r>
              <a:rPr sz="2100" dirty="0" err="1"/>
              <a:t>menenjit</a:t>
            </a:r>
            <a:r>
              <a:rPr sz="2100" dirty="0"/>
              <a:t> </a:t>
            </a:r>
            <a:r>
              <a:rPr sz="2100" dirty="0" err="1"/>
              <a:t>gibi</a:t>
            </a:r>
            <a:r>
              <a:rPr sz="2100" dirty="0"/>
              <a:t> </a:t>
            </a:r>
            <a:r>
              <a:rPr sz="2100" dirty="0" err="1"/>
              <a:t>hastalıklar</a:t>
            </a:r>
            <a:r>
              <a:rPr sz="2100" dirty="0"/>
              <a:t>, </a:t>
            </a:r>
            <a:endParaRPr lang="tr-TR" sz="2100" dirty="0"/>
          </a:p>
          <a:p>
            <a:r>
              <a:rPr sz="2100" dirty="0" err="1"/>
              <a:t>travmalar</a:t>
            </a:r>
            <a:r>
              <a:rPr sz="2100" dirty="0"/>
              <a:t>,</a:t>
            </a:r>
            <a:endParaRPr lang="tr-TR" sz="2100" dirty="0"/>
          </a:p>
          <a:p>
            <a:r>
              <a:rPr sz="2100" dirty="0"/>
              <a:t> </a:t>
            </a:r>
            <a:r>
              <a:rPr sz="2100" dirty="0" err="1"/>
              <a:t>zehirlenmeler</a:t>
            </a:r>
            <a:r>
              <a:rPr sz="2100" dirty="0"/>
              <a:t>,</a:t>
            </a:r>
            <a:endParaRPr lang="tr-TR" sz="2100" dirty="0"/>
          </a:p>
          <a:p>
            <a:r>
              <a:rPr sz="2100" dirty="0"/>
              <a:t> </a:t>
            </a:r>
            <a:r>
              <a:rPr sz="2100" dirty="0" err="1"/>
              <a:t>hastalıklarda</a:t>
            </a:r>
            <a:r>
              <a:rPr sz="2100" dirty="0"/>
              <a:t> </a:t>
            </a:r>
            <a:r>
              <a:rPr sz="2100" dirty="0" err="1"/>
              <a:t>yanlış</a:t>
            </a:r>
            <a:r>
              <a:rPr sz="2100" dirty="0"/>
              <a:t> </a:t>
            </a:r>
            <a:r>
              <a:rPr sz="2100" dirty="0" err="1"/>
              <a:t>ve</a:t>
            </a:r>
            <a:r>
              <a:rPr sz="2100" dirty="0"/>
              <a:t> </a:t>
            </a:r>
            <a:r>
              <a:rPr sz="2100" dirty="0" err="1"/>
              <a:t>geç</a:t>
            </a:r>
            <a:r>
              <a:rPr sz="2100" dirty="0"/>
              <a:t> </a:t>
            </a:r>
            <a:r>
              <a:rPr sz="2100" dirty="0" err="1"/>
              <a:t>müdahale</a:t>
            </a:r>
            <a:r>
              <a:rPr sz="2100" dirty="0"/>
              <a:t>,</a:t>
            </a:r>
            <a:endParaRPr lang="tr-TR" sz="2100" dirty="0"/>
          </a:p>
          <a:p>
            <a:r>
              <a:rPr sz="2100" dirty="0" err="1"/>
              <a:t>enfeksiyonlara</a:t>
            </a:r>
            <a:r>
              <a:rPr sz="2100" dirty="0"/>
              <a:t> </a:t>
            </a:r>
            <a:r>
              <a:rPr sz="2100" dirty="0" err="1"/>
              <a:t>maruz</a:t>
            </a:r>
            <a:r>
              <a:rPr sz="2100" dirty="0"/>
              <a:t> </a:t>
            </a:r>
            <a:r>
              <a:rPr sz="2100" dirty="0" err="1"/>
              <a:t>kalma</a:t>
            </a:r>
            <a:r>
              <a:rPr sz="2100" dirty="0"/>
              <a:t>,</a:t>
            </a:r>
            <a:endParaRPr lang="tr-TR" sz="2100" dirty="0"/>
          </a:p>
          <a:p>
            <a:r>
              <a:rPr sz="2100" dirty="0"/>
              <a:t> </a:t>
            </a:r>
            <a:r>
              <a:rPr sz="2100" dirty="0" err="1"/>
              <a:t>beslenme</a:t>
            </a:r>
            <a:r>
              <a:rPr sz="2100" dirty="0"/>
              <a:t> </a:t>
            </a:r>
            <a:r>
              <a:rPr sz="2100" dirty="0" err="1"/>
              <a:t>bozuklukları</a:t>
            </a:r>
            <a:r>
              <a:rPr sz="2100" dirty="0"/>
              <a:t>,</a:t>
            </a:r>
            <a:endParaRPr lang="tr-TR" sz="2100" dirty="0"/>
          </a:p>
          <a:p>
            <a:r>
              <a:rPr sz="2100" dirty="0" err="1"/>
              <a:t>çocukların</a:t>
            </a:r>
            <a:r>
              <a:rPr sz="2100" dirty="0"/>
              <a:t> </a:t>
            </a:r>
            <a:r>
              <a:rPr sz="2100" dirty="0" err="1"/>
              <a:t>ihmal</a:t>
            </a:r>
            <a:r>
              <a:rPr sz="2100" dirty="0"/>
              <a:t> </a:t>
            </a:r>
            <a:r>
              <a:rPr sz="2100" dirty="0" err="1"/>
              <a:t>ve</a:t>
            </a:r>
            <a:r>
              <a:rPr sz="2100" dirty="0"/>
              <a:t> </a:t>
            </a:r>
            <a:r>
              <a:rPr sz="2100" dirty="0" err="1"/>
              <a:t>istismar</a:t>
            </a:r>
            <a:r>
              <a:rPr sz="2100" dirty="0"/>
              <a:t> </a:t>
            </a:r>
            <a:r>
              <a:rPr sz="2100" dirty="0" err="1"/>
              <a:t>edilmesi</a:t>
            </a:r>
            <a:r>
              <a:rPr sz="2100" dirty="0"/>
              <a:t>, </a:t>
            </a:r>
            <a:endParaRPr lang="tr-TR" sz="2100" dirty="0"/>
          </a:p>
          <a:p>
            <a:r>
              <a:rPr sz="2100" dirty="0" err="1"/>
              <a:t>yetersiz</a:t>
            </a:r>
            <a:r>
              <a:rPr sz="2100" dirty="0"/>
              <a:t> </a:t>
            </a:r>
            <a:r>
              <a:rPr sz="2100" dirty="0" err="1"/>
              <a:t>çevre</a:t>
            </a:r>
            <a:r>
              <a:rPr sz="2100" dirty="0"/>
              <a:t> </a:t>
            </a:r>
            <a:r>
              <a:rPr sz="2100" dirty="0" err="1"/>
              <a:t>koşulları</a:t>
            </a:r>
            <a:r>
              <a:rPr sz="2100" dirty="0"/>
              <a:t> </a:t>
            </a:r>
            <a:r>
              <a:rPr lang="tr-TR" sz="2100" dirty="0"/>
              <a:t> </a:t>
            </a:r>
            <a:r>
              <a:rPr lang="tr-TR" sz="2100" dirty="0" err="1"/>
              <a:t>v.b</a:t>
            </a:r>
            <a:r>
              <a:rPr lang="tr-TR" sz="2100" dirty="0"/>
              <a:t>. </a:t>
            </a:r>
            <a:r>
              <a:rPr sz="2100" dirty="0" err="1"/>
              <a:t>doğum</a:t>
            </a:r>
            <a:r>
              <a:rPr sz="2100" dirty="0"/>
              <a:t> </a:t>
            </a:r>
            <a:r>
              <a:rPr sz="2100" dirty="0" err="1"/>
              <a:t>sonrasındaki</a:t>
            </a:r>
            <a:r>
              <a:rPr sz="2100" dirty="0"/>
              <a:t> </a:t>
            </a:r>
            <a:r>
              <a:rPr sz="2100" dirty="0" err="1"/>
              <a:t>nedenler</a:t>
            </a:r>
            <a:r>
              <a:rPr sz="2100" dirty="0"/>
              <a:t> </a:t>
            </a:r>
            <a:r>
              <a:rPr sz="2100" dirty="0" err="1"/>
              <a:t>arasında</a:t>
            </a:r>
            <a:r>
              <a:rPr sz="2100" dirty="0"/>
              <a:t> </a:t>
            </a:r>
            <a:r>
              <a:rPr sz="2100" dirty="0" err="1"/>
              <a:t>sayılmaktadır</a:t>
            </a:r>
            <a:r>
              <a:rPr sz="2100" dirty="0"/>
              <a:t> </a:t>
            </a:r>
            <a:endParaRPr lang="tr-TR" sz="2100" dirty="0"/>
          </a:p>
        </p:txBody>
      </p:sp>
      <p:sp>
        <p:nvSpPr>
          <p:cNvPr id="4" name="3 Metin Yer Tutucusu"/>
          <p:cNvSpPr>
            <a:spLocks noGrp="1"/>
          </p:cNvSpPr>
          <p:nvPr>
            <p:ph type="body" sz="quarter" idx="4294967295"/>
          </p:nvPr>
        </p:nvSpPr>
        <p:spPr>
          <a:xfrm>
            <a:off x="0" y="1230313"/>
            <a:ext cx="5756275" cy="436562"/>
          </a:xfrm>
        </p:spPr>
        <p:txBody>
          <a:bodyPr/>
          <a:lstStyle/>
          <a:p>
            <a:r>
              <a:rPr lang="tr-TR" dirty="0" smtClean="0"/>
              <a:t>Doğum Sonrası  Nedenler</a:t>
            </a:r>
            <a:endParaRPr lang="tr-TR" dirty="0"/>
          </a:p>
        </p:txBody>
      </p:sp>
    </p:spTree>
    <p:extLst>
      <p:ext uri="{BB962C8B-B14F-4D97-AF65-F5344CB8AC3E}">
        <p14:creationId xmlns:p14="http://schemas.microsoft.com/office/powerpoint/2010/main" val="275461341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KAYNAKLAR</a:t>
            </a:r>
          </a:p>
          <a:p>
            <a:r>
              <a:rPr lang="tr-TR" sz="1800" dirty="0">
                <a:solidFill>
                  <a:prstClr val="black">
                    <a:lumMod val="85000"/>
                    <a:lumOff val="15000"/>
                  </a:prstClr>
                </a:solidFill>
                <a:latin typeface="Book Antiqua"/>
              </a:rPr>
              <a:t>Aral</a:t>
            </a:r>
            <a:r>
              <a:rPr lang="tr-TR" sz="1800" dirty="0">
                <a:solidFill>
                  <a:prstClr val="black">
                    <a:lumMod val="85000"/>
                    <a:lumOff val="15000"/>
                  </a:prstClr>
                </a:solidFill>
                <a:latin typeface="Book Antiqua"/>
              </a:rPr>
              <a:t>, N. ve Gürsoy, F. 2007. Özel Eğitim Gerektiren Çocuklar ve Özel Eğitime Giriş. İstanbul: </a:t>
            </a:r>
            <a:r>
              <a:rPr lang="tr-TR" sz="1800" dirty="0" err="1">
                <a:solidFill>
                  <a:prstClr val="black">
                    <a:lumMod val="85000"/>
                    <a:lumOff val="15000"/>
                  </a:prstClr>
                </a:solidFill>
                <a:latin typeface="Book Antiqua"/>
              </a:rPr>
              <a:t>Morpa</a:t>
            </a:r>
            <a:r>
              <a:rPr lang="tr-TR" sz="1800" dirty="0">
                <a:solidFill>
                  <a:prstClr val="black">
                    <a:lumMod val="85000"/>
                    <a:lumOff val="15000"/>
                  </a:prstClr>
                </a:solidFill>
                <a:latin typeface="Book Antiqua"/>
              </a:rPr>
              <a:t> Kültür Yayınları</a:t>
            </a:r>
            <a:r>
              <a:rPr lang="tr-TR" sz="1800" dirty="0">
                <a:solidFill>
                  <a:prstClr val="black">
                    <a:lumMod val="85000"/>
                    <a:lumOff val="15000"/>
                  </a:prstClr>
                </a:solidFill>
                <a:latin typeface="Book Antiqua"/>
              </a:rPr>
              <a:t>.</a:t>
            </a:r>
          </a:p>
          <a:p>
            <a:pPr lvl="0"/>
            <a:r>
              <a:rPr lang="tr-TR" sz="1800" dirty="0">
                <a:solidFill>
                  <a:prstClr val="black"/>
                </a:solidFill>
                <a:latin typeface="Times New Roman" panose="02020603050405020304" pitchFamily="18" charset="0"/>
                <a:cs typeface="Times New Roman" panose="02020603050405020304" pitchFamily="18" charset="0"/>
              </a:rPr>
              <a:t>Gürsoy, F. 2020. Özel </a:t>
            </a:r>
            <a:r>
              <a:rPr lang="tr-TR" sz="1800" dirty="0" err="1">
                <a:solidFill>
                  <a:prstClr val="black"/>
                </a:solidFill>
                <a:latin typeface="Times New Roman" panose="02020603050405020304" pitchFamily="18" charset="0"/>
                <a:cs typeface="Times New Roman" panose="02020603050405020304" pitchFamily="18" charset="0"/>
              </a:rPr>
              <a:t>Gereksinimli</a:t>
            </a:r>
            <a:r>
              <a:rPr lang="tr-TR" sz="1800" dirty="0">
                <a:solidFill>
                  <a:prstClr val="black"/>
                </a:solidFill>
                <a:latin typeface="Times New Roman" panose="02020603050405020304" pitchFamily="18" charset="0"/>
                <a:cs typeface="Times New Roman" panose="02020603050405020304" pitchFamily="18" charset="0"/>
              </a:rPr>
              <a:t> Çocuklar. Çocuk Gelişimi Uygulamaları. Ed. </a:t>
            </a:r>
            <a:r>
              <a:rPr lang="tr-TR" sz="1800" dirty="0" err="1">
                <a:solidFill>
                  <a:prstClr val="black"/>
                </a:solidFill>
                <a:latin typeface="Times New Roman" panose="02020603050405020304" pitchFamily="18" charset="0"/>
                <a:cs typeface="Times New Roman" panose="02020603050405020304" pitchFamily="18" charset="0"/>
              </a:rPr>
              <a:t>N.Aral.Atatürk</a:t>
            </a:r>
            <a:r>
              <a:rPr lang="tr-TR" sz="1800" dirty="0">
                <a:solidFill>
                  <a:prstClr val="black"/>
                </a:solidFill>
                <a:latin typeface="Times New Roman" panose="02020603050405020304" pitchFamily="18" charset="0"/>
                <a:cs typeface="Times New Roman" panose="02020603050405020304" pitchFamily="18" charset="0"/>
              </a:rPr>
              <a:t> </a:t>
            </a:r>
            <a:r>
              <a:rPr lang="tr-TR" sz="1800" dirty="0">
                <a:solidFill>
                  <a:prstClr val="black"/>
                </a:solidFill>
                <a:latin typeface="Times New Roman" panose="02020603050405020304" pitchFamily="18" charset="0"/>
                <a:cs typeface="Times New Roman" panose="02020603050405020304" pitchFamily="18" charset="0"/>
              </a:rPr>
              <a:t>Üniversitesi </a:t>
            </a:r>
            <a:r>
              <a:rPr lang="tr-TR" sz="1800" dirty="0" err="1">
                <a:solidFill>
                  <a:prstClr val="black"/>
                </a:solidFill>
                <a:latin typeface="Times New Roman" panose="02020603050405020304" pitchFamily="18" charset="0"/>
                <a:cs typeface="Times New Roman" panose="02020603050405020304" pitchFamily="18" charset="0"/>
              </a:rPr>
              <a:t>Açıköğretim</a:t>
            </a:r>
            <a:r>
              <a:rPr lang="tr-TR" sz="1800" dirty="0">
                <a:solidFill>
                  <a:prstClr val="black"/>
                </a:solidFill>
                <a:latin typeface="Times New Roman" panose="02020603050405020304" pitchFamily="18" charset="0"/>
                <a:cs typeface="Times New Roman" panose="02020603050405020304" pitchFamily="18" charset="0"/>
              </a:rPr>
              <a:t> Fakültesi Yayını</a:t>
            </a:r>
            <a:r>
              <a:rPr lang="tr-TR" sz="1800" dirty="0">
                <a:solidFill>
                  <a:prstClr val="black"/>
                </a:solidFill>
                <a:latin typeface="Times New Roman" panose="02020603050405020304" pitchFamily="18" charset="0"/>
                <a:cs typeface="Times New Roman" panose="02020603050405020304" pitchFamily="18" charset="0"/>
              </a:rPr>
              <a:t>. Erzurum</a:t>
            </a:r>
            <a:endParaRPr lang="tr-TR" sz="1800" dirty="0">
              <a:solidFill>
                <a:prstClr val="black"/>
              </a:solidFill>
              <a:latin typeface="Times New Roman" panose="02020603050405020304" pitchFamily="18" charset="0"/>
              <a:cs typeface="Times New Roman" panose="02020603050405020304" pitchFamily="18" charset="0"/>
            </a:endParaRPr>
          </a:p>
          <a:p>
            <a:pPr lvl="0"/>
            <a:endParaRPr lang="tr-TR" sz="1800" dirty="0">
              <a:solidFill>
                <a:prstClr val="black"/>
              </a:solidFill>
              <a:latin typeface="Times New Roman" panose="02020603050405020304" pitchFamily="18" charset="0"/>
              <a:cs typeface="Times New Roman" panose="02020603050405020304" pitchFamily="18" charset="0"/>
            </a:endParaRPr>
          </a:p>
          <a:p>
            <a:pPr lvl="2" indent="-274320">
              <a:buClr>
                <a:srgbClr val="873624"/>
              </a:buClr>
              <a:buNone/>
            </a:pPr>
            <a:endParaRPr lang="tr-TR" sz="1800" dirty="0">
              <a:solidFill>
                <a:prstClr val="black">
                  <a:lumMod val="85000"/>
                  <a:lumOff val="15000"/>
                </a:prstClr>
              </a:solidFill>
              <a:latin typeface="Book Antiqua"/>
            </a:endParaRPr>
          </a:p>
          <a:p>
            <a:endParaRPr lang="tr-TR" dirty="0"/>
          </a:p>
        </p:txBody>
      </p:sp>
    </p:spTree>
    <p:extLst>
      <p:ext uri="{BB962C8B-B14F-4D97-AF65-F5344CB8AC3E}">
        <p14:creationId xmlns:p14="http://schemas.microsoft.com/office/powerpoint/2010/main" val="2456177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76672"/>
            <a:ext cx="8229600" cy="1143000"/>
          </a:xfrm>
        </p:spPr>
        <p:txBody>
          <a:bodyPr>
            <a:normAutofit/>
          </a:bodyPr>
          <a:lstStyle/>
          <a:p>
            <a:r>
              <a:rPr lang="tr-TR" sz="2400" dirty="0" smtClean="0">
                <a:solidFill>
                  <a:srgbClr val="FFFF00"/>
                </a:solidFill>
              </a:rPr>
              <a:t>      </a:t>
            </a:r>
            <a:r>
              <a:rPr lang="tr-TR" sz="2400" dirty="0" smtClean="0">
                <a:solidFill>
                  <a:srgbClr val="FF0000"/>
                </a:solidFill>
              </a:rPr>
              <a:t>ZEDELENME</a:t>
            </a:r>
            <a:endParaRPr lang="tr-TR" sz="2400" dirty="0">
              <a:solidFill>
                <a:srgbClr val="FF0000"/>
              </a:solidFill>
            </a:endParaRPr>
          </a:p>
        </p:txBody>
      </p:sp>
      <p:sp>
        <p:nvSpPr>
          <p:cNvPr id="3" name="İçerik Yer Tutucusu 2"/>
          <p:cNvSpPr>
            <a:spLocks noGrp="1"/>
          </p:cNvSpPr>
          <p:nvPr>
            <p:ph idx="1"/>
          </p:nvPr>
        </p:nvSpPr>
        <p:spPr/>
        <p:txBody>
          <a:bodyPr>
            <a:normAutofit/>
          </a:bodyPr>
          <a:lstStyle/>
          <a:p>
            <a:pPr algn="just"/>
            <a:r>
              <a:rPr lang="tr-TR" sz="2400" dirty="0">
                <a:solidFill>
                  <a:srgbClr val="002060"/>
                </a:solidFill>
              </a:rPr>
              <a:t>Bireyin psikolojik, fizyolojik, </a:t>
            </a:r>
            <a:r>
              <a:rPr lang="tr-TR" sz="2400" dirty="0" smtClean="0">
                <a:solidFill>
                  <a:srgbClr val="002060"/>
                </a:solidFill>
              </a:rPr>
              <a:t>anatomik özelliklerinde </a:t>
            </a:r>
            <a:r>
              <a:rPr lang="tr-TR" sz="2400" dirty="0">
                <a:solidFill>
                  <a:srgbClr val="002060"/>
                </a:solidFill>
              </a:rPr>
              <a:t>geçici ya da kalıcı türden bir kayıp, bir yapı ya da işleyiş bozukluğu </a:t>
            </a:r>
            <a:r>
              <a:rPr lang="tr-TR" sz="2400" dirty="0" smtClean="0">
                <a:solidFill>
                  <a:srgbClr val="002060"/>
                </a:solidFill>
              </a:rPr>
              <a:t>bulunmasıdır</a:t>
            </a:r>
            <a:r>
              <a:rPr lang="tr-TR" sz="2400" dirty="0">
                <a:solidFill>
                  <a:srgbClr val="002060"/>
                </a:solidFill>
              </a:rPr>
              <a:t>. Vücudun bir parçasının olmayışı, eksik oluşu, iyi işlemeyişi gibi. Örneğin, bacakların olmayışı, kolların felçli oluşu, parmakların tutmayışı, iyi görememe, işitememe, yüz felci, zihinsel gerilik gibi durumlar birer </a:t>
            </a:r>
            <a:r>
              <a:rPr lang="tr-TR" sz="2400" dirty="0" smtClean="0">
                <a:solidFill>
                  <a:srgbClr val="002060"/>
                </a:solidFill>
              </a:rPr>
              <a:t>zedelenmedir.</a:t>
            </a:r>
            <a:endParaRPr lang="tr-TR" sz="2400" dirty="0">
              <a:solidFill>
                <a:srgbClr val="002060"/>
              </a:solidFill>
            </a:endParaRPr>
          </a:p>
        </p:txBody>
      </p:sp>
    </p:spTree>
    <p:extLst>
      <p:ext uri="{BB962C8B-B14F-4D97-AF65-F5344CB8AC3E}">
        <p14:creationId xmlns:p14="http://schemas.microsoft.com/office/powerpoint/2010/main" val="19211387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73224" y="200032"/>
            <a:ext cx="2026568" cy="1140736"/>
          </a:xfrm>
        </p:spPr>
        <p:txBody>
          <a:bodyPr>
            <a:normAutofit/>
          </a:bodyPr>
          <a:lstStyle/>
          <a:p>
            <a:r>
              <a:rPr lang="tr-TR" sz="2400" dirty="0" smtClean="0">
                <a:solidFill>
                  <a:srgbClr val="FF0000"/>
                </a:solidFill>
              </a:rPr>
              <a:t>YETERSİZLİK</a:t>
            </a:r>
            <a:endParaRPr lang="tr-TR" sz="2400" dirty="0">
              <a:solidFill>
                <a:srgbClr val="FF0000"/>
              </a:solidFill>
            </a:endParaRPr>
          </a:p>
        </p:txBody>
      </p:sp>
      <p:sp>
        <p:nvSpPr>
          <p:cNvPr id="3" name="İçerik Yer Tutucusu 2"/>
          <p:cNvSpPr>
            <a:spLocks noGrp="1"/>
          </p:cNvSpPr>
          <p:nvPr>
            <p:ph idx="1"/>
          </p:nvPr>
        </p:nvSpPr>
        <p:spPr/>
        <p:txBody>
          <a:bodyPr>
            <a:normAutofit/>
          </a:bodyPr>
          <a:lstStyle/>
          <a:p>
            <a:pPr marL="0" indent="0" algn="just">
              <a:buNone/>
            </a:pPr>
            <a:r>
              <a:rPr lang="tr-TR" dirty="0">
                <a:solidFill>
                  <a:srgbClr val="002060"/>
                </a:solidFill>
              </a:rPr>
              <a:t>Yetersizlik (</a:t>
            </a:r>
            <a:r>
              <a:rPr lang="tr-TR" dirty="0" err="1">
                <a:solidFill>
                  <a:srgbClr val="002060"/>
                </a:solidFill>
              </a:rPr>
              <a:t>Impairment</a:t>
            </a:r>
            <a:r>
              <a:rPr lang="tr-TR" dirty="0" smtClean="0">
                <a:solidFill>
                  <a:srgbClr val="002060"/>
                </a:solidFill>
              </a:rPr>
              <a:t>): </a:t>
            </a:r>
            <a:r>
              <a:rPr lang="tr-TR" dirty="0">
                <a:solidFill>
                  <a:srgbClr val="002060"/>
                </a:solidFill>
              </a:rPr>
              <a:t>Kişinin tıbbi teşhis sonucunda anatomik, fiziki </a:t>
            </a:r>
            <a:r>
              <a:rPr lang="tr-TR" dirty="0" smtClean="0">
                <a:solidFill>
                  <a:srgbClr val="002060"/>
                </a:solidFill>
              </a:rPr>
              <a:t>ve psikolojik </a:t>
            </a:r>
            <a:r>
              <a:rPr lang="tr-TR" dirty="0">
                <a:solidFill>
                  <a:srgbClr val="002060"/>
                </a:solidFill>
              </a:rPr>
              <a:t>yapısı ile ilgili fonksiyonlarını kaybetmesidir ya da </a:t>
            </a:r>
            <a:r>
              <a:rPr lang="tr-TR" dirty="0" smtClean="0">
                <a:solidFill>
                  <a:srgbClr val="002060"/>
                </a:solidFill>
              </a:rPr>
              <a:t>bunların eksikliğidir.</a:t>
            </a:r>
          </a:p>
          <a:p>
            <a:pPr marL="0" indent="0" algn="just">
              <a:buNone/>
            </a:pPr>
            <a:r>
              <a:rPr lang="tr-TR" dirty="0">
                <a:solidFill>
                  <a:srgbClr val="002060"/>
                </a:solidFill>
              </a:rPr>
              <a:t>Birey zedelenme ya da sapma sonucu yaşamında bir takım güçlüklerle karşılaşmakta, bazı güçlüklerin üstesinden gelmede yetersiz kalmaktadır. Örneğin, bacakların olmayışı yürümede zorluk </a:t>
            </a:r>
            <a:r>
              <a:rPr lang="tr-TR" dirty="0" smtClean="0">
                <a:solidFill>
                  <a:srgbClr val="002060"/>
                </a:solidFill>
              </a:rPr>
              <a:t>oluşturmakta</a:t>
            </a:r>
            <a:r>
              <a:rPr lang="tr-TR" dirty="0">
                <a:solidFill>
                  <a:srgbClr val="002060"/>
                </a:solidFill>
              </a:rPr>
              <a:t>, böylece yürüyememe, yürüyerek sonuçlandırılacak etkinliklerde yetersizlik halinin oluşmasına neden olmaktadır.</a:t>
            </a:r>
          </a:p>
        </p:txBody>
      </p:sp>
    </p:spTree>
    <p:extLst>
      <p:ext uri="{BB962C8B-B14F-4D97-AF65-F5344CB8AC3E}">
        <p14:creationId xmlns:p14="http://schemas.microsoft.com/office/powerpoint/2010/main" val="35217144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84"/>
            <a:ext cx="8229600" cy="1143000"/>
          </a:xfrm>
        </p:spPr>
        <p:txBody>
          <a:bodyPr>
            <a:normAutofit/>
          </a:bodyPr>
          <a:lstStyle/>
          <a:p>
            <a:r>
              <a:rPr lang="tr-TR" sz="2400" dirty="0" smtClean="0">
                <a:solidFill>
                  <a:srgbClr val="FF0000"/>
                </a:solidFill>
              </a:rPr>
              <a:t>            ÖZÜRLÜLÜK</a:t>
            </a:r>
            <a:endParaRPr lang="tr-TR" sz="2400" dirty="0">
              <a:solidFill>
                <a:srgbClr val="FF0000"/>
              </a:solidFill>
            </a:endParaRPr>
          </a:p>
        </p:txBody>
      </p:sp>
      <p:sp>
        <p:nvSpPr>
          <p:cNvPr id="3" name="İçerik Yer Tutucusu 2"/>
          <p:cNvSpPr>
            <a:spLocks noGrp="1"/>
          </p:cNvSpPr>
          <p:nvPr>
            <p:ph idx="1"/>
          </p:nvPr>
        </p:nvSpPr>
        <p:spPr>
          <a:xfrm>
            <a:off x="457200" y="1486894"/>
            <a:ext cx="8162014" cy="2067474"/>
          </a:xfrm>
        </p:spPr>
        <p:txBody>
          <a:bodyPr>
            <a:normAutofit/>
          </a:bodyPr>
          <a:lstStyle/>
          <a:p>
            <a:pPr marL="0" indent="0" algn="just">
              <a:buNone/>
            </a:pPr>
            <a:r>
              <a:rPr lang="tr-TR" sz="2400" dirty="0" smtClean="0">
                <a:solidFill>
                  <a:srgbClr val="002060"/>
                </a:solidFill>
              </a:rPr>
              <a:t>Özür-Engel:Bireyin yaşamı boyunca çeşitli etmenlere bağlı olarak oynaması gereken bazı roller vardır.Birey yetersizlik nedeniyle bu rolleri yeterince yerine getiremezse yetersizlik özür engel durumuna dönüşür.</a:t>
            </a:r>
          </a:p>
          <a:p>
            <a:pPr marL="0" indent="0" algn="just">
              <a:buNone/>
            </a:pPr>
            <a:endParaRPr lang="tr-TR" sz="2400" dirty="0" smtClean="0">
              <a:solidFill>
                <a:srgbClr val="002060"/>
              </a:solidFill>
            </a:endParaRPr>
          </a:p>
          <a:p>
            <a:pPr marL="0" indent="0" algn="just">
              <a:buNone/>
            </a:pPr>
            <a:endParaRPr lang="tr-TR" sz="2400" dirty="0" smtClean="0"/>
          </a:p>
          <a:p>
            <a:pPr marL="0" indent="0" algn="just">
              <a:buNone/>
            </a:pPr>
            <a:endParaRPr lang="tr-TR" dirty="0" smtClean="0"/>
          </a:p>
          <a:p>
            <a:pPr marL="0" indent="0" algn="just">
              <a:buNone/>
            </a:pPr>
            <a:endParaRPr lang="tr-TR" dirty="0"/>
          </a:p>
        </p:txBody>
      </p:sp>
      <p:sp>
        <p:nvSpPr>
          <p:cNvPr id="4" name="Metin kutusu 3"/>
          <p:cNvSpPr txBox="1"/>
          <p:nvPr/>
        </p:nvSpPr>
        <p:spPr>
          <a:xfrm>
            <a:off x="642910" y="3643314"/>
            <a:ext cx="8033546" cy="273921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3200" b="0" i="0" u="none" strike="noStrike" kern="1200" cap="none" spc="0" normalizeH="0" baseline="0" noProof="0" dirty="0">
              <a:ln>
                <a:noFill/>
              </a:ln>
              <a:solidFill>
                <a:srgbClr val="FFFF00"/>
              </a:solidFill>
              <a:effectLst/>
              <a:uLnTx/>
              <a:uFillTx/>
              <a:latin typeface="Calibri"/>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tr-TR" sz="2400" b="0" i="0" u="none" strike="noStrike" kern="1200" cap="none" spc="0" normalizeH="0" baseline="0" noProof="0" dirty="0" smtClean="0">
                <a:ln>
                  <a:noFill/>
                </a:ln>
                <a:solidFill>
                  <a:srgbClr val="FF0000"/>
                </a:solidFill>
                <a:effectLst/>
                <a:uLnTx/>
                <a:uFillTx/>
                <a:latin typeface="Century Gothic" panose="020B0502020202020204" pitchFamily="34" charset="0"/>
              </a:rPr>
              <a:t>ENGELLİLİK</a:t>
            </a:r>
            <a:r>
              <a:rPr kumimoji="0" lang="tr-TR" sz="2600" b="0" i="0" u="none" strike="noStrike" kern="1200" cap="none" spc="0" normalizeH="0" baseline="0" noProof="0" dirty="0" smtClean="0">
                <a:ln>
                  <a:noFill/>
                </a:ln>
                <a:solidFill>
                  <a:srgbClr val="FF0000"/>
                </a:solidFill>
                <a:effectLst/>
                <a:uLnTx/>
                <a:uFillTx/>
                <a:latin typeface="Century Gothic" panose="020B0502020202020204" pitchFamily="34" charset="0"/>
              </a:rPr>
              <a:t> </a:t>
            </a:r>
            <a:r>
              <a:rPr kumimoji="0" lang="tr-TR" sz="2600" b="0" i="0" u="none" strike="noStrike" kern="1200" cap="none" spc="0" normalizeH="0" baseline="0" noProof="0" dirty="0" smtClean="0">
                <a:ln>
                  <a:noFill/>
                </a:ln>
                <a:solidFill>
                  <a:srgbClr val="002060"/>
                </a:solidFill>
                <a:effectLst/>
                <a:uLnTx/>
                <a:uFillTx/>
                <a:latin typeface="Century Gothic" panose="020B0502020202020204" pitchFamily="34" charset="0"/>
              </a:rPr>
              <a:t>(</a:t>
            </a:r>
            <a:r>
              <a:rPr kumimoji="0" lang="tr-TR" sz="2600" b="0" i="0" u="none" strike="noStrike" kern="1200" cap="none" spc="0" normalizeH="0" baseline="0" noProof="0" dirty="0" err="1">
                <a:ln>
                  <a:noFill/>
                </a:ln>
                <a:solidFill>
                  <a:srgbClr val="002060"/>
                </a:solidFill>
                <a:effectLst/>
                <a:uLnTx/>
                <a:uFillTx/>
                <a:latin typeface="Century Gothic" panose="020B0502020202020204" pitchFamily="34" charset="0"/>
              </a:rPr>
              <a:t>Handicapped</a:t>
            </a:r>
            <a:r>
              <a:rPr kumimoji="0" lang="tr-TR" sz="2600" b="0" i="0" u="none" strike="noStrike" kern="1200" cap="none" spc="0" normalizeH="0" baseline="0" noProof="0" dirty="0">
                <a:ln>
                  <a:noFill/>
                </a:ln>
                <a:solidFill>
                  <a:srgbClr val="002060"/>
                </a:solidFill>
                <a:effectLst/>
                <a:uLnTx/>
                <a:uFillTx/>
                <a:latin typeface="Century Gothic" panose="020B0502020202020204" pitchFamily="34" charset="0"/>
              </a:rPr>
              <a:t>): </a:t>
            </a:r>
            <a:r>
              <a:rPr kumimoji="0" lang="tr-TR" sz="2600" b="0" i="0" u="none" strike="noStrike" kern="1200" cap="none" spc="0" normalizeH="0" baseline="0" noProof="0" dirty="0" smtClean="0">
                <a:ln>
                  <a:noFill/>
                </a:ln>
                <a:solidFill>
                  <a:srgbClr val="002060"/>
                </a:solidFill>
                <a:effectLst/>
                <a:uLnTx/>
                <a:uFillTx/>
                <a:latin typeface="Century Gothic" panose="020B0502020202020204" pitchFamily="34" charset="0"/>
              </a:rPr>
              <a:t>yetersizlik veya özür nedeni ile yaşa,cinsiyete,sosyal ve kültürel faktörlere bağlı olarak kişiden beklenen rollerin kısıtlanması veya yerine getirememesidir.</a:t>
            </a:r>
            <a:endParaRPr kumimoji="0" lang="tr-TR" sz="1800" b="0" i="0" u="none" strike="noStrike" kern="1200" cap="none" spc="0" normalizeH="0" baseline="0" noProof="0" dirty="0" smtClean="0">
              <a:ln>
                <a:noFill/>
              </a:ln>
              <a:solidFill>
                <a:prstClr val="black"/>
              </a:solidFill>
              <a:effectLst/>
              <a:uLnTx/>
              <a:uFillTx/>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dirty="0">
              <a:ln>
                <a:noFill/>
              </a:ln>
              <a:solidFill>
                <a:prstClr val="black"/>
              </a:solidFill>
              <a:effectLst/>
              <a:uLnTx/>
              <a:uFillTx/>
              <a:latin typeface="Constanti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dirty="0">
              <a:ln>
                <a:noFill/>
              </a:ln>
              <a:solidFill>
                <a:prstClr val="black"/>
              </a:solidFill>
              <a:effectLst/>
              <a:uLnTx/>
              <a:uFillTx/>
              <a:latin typeface="Constantia"/>
              <a:ea typeface="+mn-ea"/>
              <a:cs typeface="+mn-cs"/>
            </a:endParaRPr>
          </a:p>
        </p:txBody>
      </p:sp>
    </p:spTree>
    <p:extLst>
      <p:ext uri="{BB962C8B-B14F-4D97-AF65-F5344CB8AC3E}">
        <p14:creationId xmlns:p14="http://schemas.microsoft.com/office/powerpoint/2010/main" val="3243120459"/>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_dlc_DocId xmlns="05416b08-9f3d-4873-966f-a14cbcd5b464">4XWCX7D3QY77-2-849</_dlc_DocId>
    <_dlc_DocIdUrl xmlns="05416b08-9f3d-4873-966f-a14cbcd5b464">
      <Url>https://auzefportal.istanbul.edu.tr/sites/BelgeMerkezi/_layouts/15/DocIdRedir.aspx?ID=4XWCX7D3QY77-2-849</Url>
      <Description>4XWCX7D3QY77-2-849</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Belge" ma:contentTypeID="0x0101007410583CCB02994C9F17F3D6C44D5B81" ma:contentTypeVersion="0" ma:contentTypeDescription="Yeni belge oluşturun." ma:contentTypeScope="" ma:versionID="f9ff07e399d4e58a16f7f29d9098f335">
  <xsd:schema xmlns:xsd="http://www.w3.org/2001/XMLSchema" xmlns:xs="http://www.w3.org/2001/XMLSchema" xmlns:p="http://schemas.microsoft.com/office/2006/metadata/properties" xmlns:ns2="05416b08-9f3d-4873-966f-a14cbcd5b464" targetNamespace="http://schemas.microsoft.com/office/2006/metadata/properties" ma:root="true" ma:fieldsID="c63a06593cbc894d5cf7590decace6bb" ns2:_="">
    <xsd:import namespace="05416b08-9f3d-4873-966f-a14cbcd5b464"/>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416b08-9f3d-4873-966f-a14cbcd5b464" elementFormDefault="qualified">
    <xsd:import namespace="http://schemas.microsoft.com/office/2006/documentManagement/types"/>
    <xsd:import namespace="http://schemas.microsoft.com/office/infopath/2007/PartnerControls"/>
    <xsd:element name="_dlc_DocId" ma:index="8" nillable="true" ma:displayName="Belge Kimliği Değeri" ma:description="Bu öğeye atanan belge kimliğinin değeri." ma:internalName="_dlc_DocId" ma:readOnly="true">
      <xsd:simpleType>
        <xsd:restriction base="dms:Text"/>
      </xsd:simpleType>
    </xsd:element>
    <xsd:element name="_dlc_DocIdUrl" ma:index="9" nillable="true" ma:displayName="Belge Kimliği" ma:description="Bu belgeye yönelik kalıcı bağlantı."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87F5DD5-DD99-4F3C-BC91-27B8F83670E2}">
  <ds:schemaRefs>
    <ds:schemaRef ds:uri="http://schemas.microsoft.com/sharepoint/events"/>
  </ds:schemaRefs>
</ds:datastoreItem>
</file>

<file path=customXml/itemProps2.xml><?xml version="1.0" encoding="utf-8"?>
<ds:datastoreItem xmlns:ds="http://schemas.openxmlformats.org/officeDocument/2006/customXml" ds:itemID="{6CA9D539-8B0C-4B42-B5A3-E4FF2A5350F8}">
  <ds:schemaRefs>
    <ds:schemaRef ds:uri="http://purl.org/dc/terms/"/>
    <ds:schemaRef ds:uri="http://www.w3.org/XML/1998/namespace"/>
    <ds:schemaRef ds:uri="05416b08-9f3d-4873-966f-a14cbcd5b464"/>
    <ds:schemaRef ds:uri="http://schemas.microsoft.com/office/2006/documentManagement/types"/>
    <ds:schemaRef ds:uri="http://schemas.microsoft.com/office/2006/metadata/properties"/>
    <ds:schemaRef ds:uri="http://purl.org/dc/elements/1.1/"/>
    <ds:schemaRef ds:uri="http://schemas.microsoft.com/office/infopath/2007/PartnerControls"/>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E87743D7-83F3-458B-8647-8644E8074EF9}">
  <ds:schemaRefs>
    <ds:schemaRef ds:uri="http://schemas.microsoft.com/sharepoint/v3/contenttype/forms"/>
  </ds:schemaRefs>
</ds:datastoreItem>
</file>

<file path=customXml/itemProps4.xml><?xml version="1.0" encoding="utf-8"?>
<ds:datastoreItem xmlns:ds="http://schemas.openxmlformats.org/officeDocument/2006/customXml" ds:itemID="{55F5C664-1733-4BD5-B3DD-2BA01FE899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5416b08-9f3d-4873-966f-a14cbcd5b4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Wisp</Template>
  <TotalTime>1523</TotalTime>
  <Words>2699</Words>
  <Application>Microsoft Office PowerPoint</Application>
  <PresentationFormat>Ekran Gösterisi (4:3)</PresentationFormat>
  <Paragraphs>145</Paragraphs>
  <Slides>63</Slides>
  <Notes>0</Notes>
  <HiddenSlides>1</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63</vt:i4>
      </vt:variant>
    </vt:vector>
  </HeadingPairs>
  <TitlesOfParts>
    <vt:vector size="72" baseType="lpstr">
      <vt:lpstr>Arial</vt:lpstr>
      <vt:lpstr>Book Antiqua</vt:lpstr>
      <vt:lpstr>Calibri</vt:lpstr>
      <vt:lpstr>Century Gothic</vt:lpstr>
      <vt:lpstr>Constantia</vt:lpstr>
      <vt:lpstr>Times New Roman</vt:lpstr>
      <vt:lpstr>Wingdings</vt:lpstr>
      <vt:lpstr>Wingdings 3</vt:lpstr>
      <vt:lpstr>Duman</vt:lpstr>
      <vt:lpstr>   ÖZEL EĞİTİMLE İLGİLİ KAVRAMLAR  ÖZEL EĞİTİMİN İLKELERİ</vt:lpstr>
      <vt:lpstr>PowerPoint Sunusu</vt:lpstr>
      <vt:lpstr>PowerPoint Sunusu</vt:lpstr>
      <vt:lpstr>PowerPoint Sunusu</vt:lpstr>
      <vt:lpstr>PowerPoint Sunusu</vt:lpstr>
      <vt:lpstr> ÖZEL EĞİTİM NEDİR?</vt:lpstr>
      <vt:lpstr>      ZEDELENME</vt:lpstr>
      <vt:lpstr>YETERSİZLİK</vt:lpstr>
      <vt:lpstr>            ÖZÜRLÜLÜK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ÖZEL EĞİTİMİN TARİHÇESİ</vt:lpstr>
      <vt:lpstr>PowerPoint Sunusu</vt:lpstr>
      <vt:lpstr>  DÜNYADA ÖZEL EĞİTİM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ENGELLİ OLMA NEDENLERİ</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Mehmet TOSUN</dc:creator>
  <cp:lastModifiedBy>figen</cp:lastModifiedBy>
  <cp:revision>528</cp:revision>
  <dcterms:modified xsi:type="dcterms:W3CDTF">2021-02-13T18:06:35Z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0x0101007410583CCB02994C9F17F3D6C44D5B81</vt:lpwstr>
  </property>
  <property fmtid="{D5CDD505-2E9C-101B-9397-08002B2CF9AE}" pid="3" name="_dlc_DocIdItemGuid">
    <vt:lpwstr>997e2a88-f91b-44b2-bd16-a0174c7f7db3</vt:lpwstr>
  </property>
</Properties>
</file>