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70" r:id="rId8"/>
    <p:sldId id="261" r:id="rId9"/>
    <p:sldId id="268" r:id="rId10"/>
    <p:sldId id="269" r:id="rId11"/>
    <p:sldId id="262" r:id="rId12"/>
    <p:sldId id="263" r:id="rId13"/>
    <p:sldId id="283"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6589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704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5256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08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57174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7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D57497A-A9F7-4768-BCEA-CE1FFDA345E7}"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9628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D57497A-A9F7-4768-BCEA-CE1FFDA345E7}"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344895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57497A-A9F7-4768-BCEA-CE1FFDA345E7}"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240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89572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95304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497A-A9F7-4768-BCEA-CE1FFDA345E7}"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53145-8810-4D82-A224-6D4C0601623A}" type="slidenum">
              <a:rPr lang="tr-TR" smtClean="0"/>
              <a:t>‹#›</a:t>
            </a:fld>
            <a:endParaRPr lang="tr-TR"/>
          </a:p>
        </p:txBody>
      </p:sp>
    </p:spTree>
    <p:extLst>
      <p:ext uri="{BB962C8B-B14F-4D97-AF65-F5344CB8AC3E}">
        <p14:creationId xmlns:p14="http://schemas.microsoft.com/office/powerpoint/2010/main" val="132969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704141" y="457200"/>
            <a:ext cx="13000208" cy="4927301"/>
            <a:chOff x="-515315" y="0"/>
            <a:chExt cx="13000208" cy="4927301"/>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15315" y="126657"/>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10093613" y="0"/>
              <a:ext cx="2391280" cy="2232000"/>
            </a:xfrm>
            <a:prstGeom prst="rect">
              <a:avLst/>
            </a:prstGeom>
          </p:spPr>
        </p:pic>
        <p:sp>
          <p:nvSpPr>
            <p:cNvPr id="5" name="Akış Çizelgesi: Delikli Teyp 4"/>
            <p:cNvSpPr/>
            <p:nvPr/>
          </p:nvSpPr>
          <p:spPr>
            <a:xfrm>
              <a:off x="2352580" y="0"/>
              <a:ext cx="7729538" cy="2895599"/>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6" name="Dikdörtgen 5"/>
            <p:cNvSpPr/>
            <p:nvPr/>
          </p:nvSpPr>
          <p:spPr>
            <a:xfrm>
              <a:off x="2459750" y="600459"/>
              <a:ext cx="751519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Çocukluk Döneminde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Bilgisayar</a:t>
              </a:r>
            </a:p>
          </p:txBody>
        </p:sp>
        <p:sp>
          <p:nvSpPr>
            <p:cNvPr id="7" name="Dikdörtgen 6"/>
            <p:cNvSpPr/>
            <p:nvPr/>
          </p:nvSpPr>
          <p:spPr>
            <a:xfrm>
              <a:off x="1865130" y="3172975"/>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a:t>
              </a: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92907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0037" y="1200151"/>
            <a:ext cx="11458575" cy="2677656"/>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 destekli öğretimin nerede yapılması gerektiği eğitimci için çok önemlidir. Sınıf yeterince büyükse bilgisayar sınıfta kullanılmalı, sınıf yeterince  büyük değilse bilgisayar ayrı bir odada da kullanılabilir. Çocukların doğal ortamda öğrenmeleri, büyüme ve gelişmeleri açısından bilgisayar erken çocukluk eğitimi programlarında sınırlı bir yere sahip olmalıdır.</a:t>
            </a:r>
          </a:p>
          <a:p>
            <a:pPr algn="just"/>
            <a:endParaRPr lang="tr-TR"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5731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428626" y="107950"/>
            <a:ext cx="11472862" cy="17351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normalizeH="0" baseline="0" noProof="0" dirty="0">
                <a:ln w="0"/>
                <a:effectLst>
                  <a:outerShdw blurRad="38100" dist="19050" dir="2700000" algn="tl" rotWithShape="0">
                    <a:schemeClr val="dk1">
                      <a:alpha val="40000"/>
                    </a:schemeClr>
                  </a:outerShdw>
                </a:effectLst>
                <a:uLnTx/>
                <a:uFillTx/>
                <a:latin typeface="Calibri Light" panose="020F0302020204030204"/>
                <a:ea typeface="+mj-ea"/>
                <a:cs typeface="+mj-cs"/>
              </a:rPr>
              <a:t>Erken çocukluk eğitiminde eğitim amacıyla bilgisayar kullanılırken dikkat edilmesi gereken ilkeler şunlardır:</a:t>
            </a:r>
          </a:p>
        </p:txBody>
      </p:sp>
      <p:sp>
        <p:nvSpPr>
          <p:cNvPr id="4" name="İçerik Yer Tutucusu 2"/>
          <p:cNvSpPr txBox="1">
            <a:spLocks/>
          </p:cNvSpPr>
          <p:nvPr/>
        </p:nvSpPr>
        <p:spPr>
          <a:xfrm>
            <a:off x="409575" y="1857375"/>
            <a:ext cx="11220450" cy="18430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Bilgisayar kullanılması ve kullanılmaması gereken durumlar daha önceden belirlenmelidir.</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Bilgisayar etkinlikleri eğitim programları ile bütünleştirilmelidir.</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Bilgisayar kullanımında çocukların ilgileri ve gelişimleri göz önünde bulundurulmalıdır.</a:t>
            </a: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Bilgisayar etkinliklerinde çocuğun aktif olmasına özen gösterilmelidir.</a:t>
            </a:r>
          </a:p>
        </p:txBody>
      </p:sp>
    </p:spTree>
    <p:extLst>
      <p:ext uri="{BB962C8B-B14F-4D97-AF65-F5344CB8AC3E}">
        <p14:creationId xmlns:p14="http://schemas.microsoft.com/office/powerpoint/2010/main" val="146641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38150" y="16827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endParaRPr kumimoji="0" lang="tr-TR" sz="32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Çocukların bilgisayar ile ilgili uygulamalara katılmalarına fırsat sağlanmalıdır. Bu uygulamalarda;</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tr-TR" sz="32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Çocukların bilgisayarını tanımalarını sağlamak,</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Bilgisayarın yetenekleri ve sınırlılıkları konusunda çocukların kavrayışını geliştirmek,</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Çocukların, değişik çalışmalardan bilgisayardan faydalanma yeteneklerini artırmak,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Çocukların tutum ve ilgilerinde bireysel farklılıklarını yaşamalarına izin vermek,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Çocuğun öğrenme ve keşiflerde bulunabilmesi için farklı ortamlar yaratmak amaçlanmaktadır.</a:t>
            </a:r>
          </a:p>
        </p:txBody>
      </p:sp>
    </p:spTree>
    <p:extLst>
      <p:ext uri="{BB962C8B-B14F-4D97-AF65-F5344CB8AC3E}">
        <p14:creationId xmlns:p14="http://schemas.microsoft.com/office/powerpoint/2010/main" val="67449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9343C7-44FD-5448-AF2F-40E77E41BF23}"/>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FB4FB1F3-A46C-8A49-BC30-AB2AB069AF6F}"/>
              </a:ext>
            </a:extLst>
          </p:cNvPr>
          <p:cNvGraphicFramePr>
            <a:graphicFrameLocks noGrp="1"/>
          </p:cNvGraphicFramePr>
          <p:nvPr/>
        </p:nvGraphicFramePr>
        <p:xfrm>
          <a:off x="838200" y="3315494"/>
          <a:ext cx="10515600" cy="1371600"/>
        </p:xfrm>
        <a:graphic>
          <a:graphicData uri="http://schemas.openxmlformats.org/drawingml/2006/table">
            <a:tbl>
              <a:tblPr/>
              <a:tblGrid>
                <a:gridCol w="10515600">
                  <a:extLst>
                    <a:ext uri="{9D8B030D-6E8A-4147-A177-3AD203B41FA5}">
                      <a16:colId xmlns:a16="http://schemas.microsoft.com/office/drawing/2014/main" val="4121504148"/>
                    </a:ext>
                  </a:extLst>
                </a:gridCol>
              </a:tblGrid>
              <a:tr h="0">
                <a:tc>
                  <a:txBody>
                    <a:bodyPr/>
                    <a:lstStyle/>
                    <a:p>
                      <a:r>
                        <a:rPr lang="tr-TR">
                          <a:effectLst/>
                        </a:rPr>
                        <a:t>Bütün Ayhan, A. ve Aral, N. 2009. Erken Çocukluk Döneminde Bilgisayar. Erken Çocukluk Gelişimi ve Eğitim (Edit.Y.Fazlıoğlu), 419-435. Kriter Yayınları, İstanbul. </a:t>
                      </a:r>
                    </a:p>
                  </a:txBody>
                  <a:tcPr marL="0" marR="0" marT="0" marB="0" anchor="ctr">
                    <a:lnL>
                      <a:noFill/>
                    </a:lnL>
                    <a:lnR>
                      <a:noFill/>
                    </a:lnR>
                    <a:lnT>
                      <a:noFill/>
                    </a:lnT>
                    <a:lnB>
                      <a:noFill/>
                    </a:lnB>
                  </a:tcPr>
                </a:tc>
                <a:extLst>
                  <a:ext uri="{0D108BD9-81ED-4DB2-BD59-A6C34878D82A}">
                    <a16:rowId xmlns:a16="http://schemas.microsoft.com/office/drawing/2014/main" val="3152956569"/>
                  </a:ext>
                </a:extLst>
              </a:tr>
              <a:tr h="0">
                <a:tc>
                  <a:txBody>
                    <a:bodyPr/>
                    <a:lstStyle/>
                    <a:p>
                      <a:r>
                        <a:rPr lang="tr-TR">
                          <a:effectLst/>
                        </a:rPr>
                        <a:t>Healy, J. M. 1999. Bağlantı Doğru mu? Boyner Holding Yayınları, İstanbul. </a:t>
                      </a:r>
                    </a:p>
                  </a:txBody>
                  <a:tcPr marL="0" marR="0" marT="0" marB="0" anchor="ctr">
                    <a:lnL>
                      <a:noFill/>
                    </a:lnL>
                    <a:lnR>
                      <a:noFill/>
                    </a:lnR>
                    <a:lnT>
                      <a:noFill/>
                    </a:lnT>
                    <a:lnB>
                      <a:noFill/>
                    </a:lnB>
                  </a:tcPr>
                </a:tc>
                <a:extLst>
                  <a:ext uri="{0D108BD9-81ED-4DB2-BD59-A6C34878D82A}">
                    <a16:rowId xmlns:a16="http://schemas.microsoft.com/office/drawing/2014/main" val="1124611437"/>
                  </a:ext>
                </a:extLst>
              </a:tr>
              <a:tr h="0">
                <a:tc>
                  <a:txBody>
                    <a:bodyPr/>
                    <a:lstStyle/>
                    <a:p>
                      <a:r>
                        <a:rPr lang="tr-TR">
                          <a:effectLst/>
                        </a:rPr>
                        <a:t>Arı, M. ve Bayhan, P. 1999. Okulöncesi Dönemde Bilgisayar Destekli Eğitim. Epsilon Yayınevi, İstanbul. </a:t>
                      </a:r>
                    </a:p>
                  </a:txBody>
                  <a:tcPr marL="0" marR="0" marT="0" marB="0" anchor="ctr">
                    <a:lnL>
                      <a:noFill/>
                    </a:lnL>
                    <a:lnR>
                      <a:noFill/>
                    </a:lnR>
                    <a:lnT>
                      <a:noFill/>
                    </a:lnT>
                    <a:lnB>
                      <a:noFill/>
                    </a:lnB>
                  </a:tcPr>
                </a:tc>
                <a:extLst>
                  <a:ext uri="{0D108BD9-81ED-4DB2-BD59-A6C34878D82A}">
                    <a16:rowId xmlns:a16="http://schemas.microsoft.com/office/drawing/2014/main" val="4089487000"/>
                  </a:ext>
                </a:extLst>
              </a:tr>
              <a:tr h="0">
                <a:tc>
                  <a:txBody>
                    <a:bodyPr/>
                    <a:lstStyle/>
                    <a:p>
                      <a:r>
                        <a:rPr lang="tr-TR" dirty="0">
                          <a:effectLst/>
                        </a:rPr>
                        <a:t>Odabaşı, H. F.2002. İnternet ve Çocuk. Kapital Medya Hizmetleri A.Ş., İstanbul. </a:t>
                      </a:r>
                    </a:p>
                  </a:txBody>
                  <a:tcPr marL="0" marR="0" marT="0" marB="0" anchor="ctr">
                    <a:lnL>
                      <a:noFill/>
                    </a:lnL>
                    <a:lnR>
                      <a:noFill/>
                    </a:lnR>
                    <a:lnT>
                      <a:noFill/>
                    </a:lnT>
                    <a:lnB>
                      <a:noFill/>
                    </a:lnB>
                  </a:tcPr>
                </a:tc>
                <a:extLst>
                  <a:ext uri="{0D108BD9-81ED-4DB2-BD59-A6C34878D82A}">
                    <a16:rowId xmlns:a16="http://schemas.microsoft.com/office/drawing/2014/main" val="2587791291"/>
                  </a:ext>
                </a:extLst>
              </a:tr>
            </a:tbl>
          </a:graphicData>
        </a:graphic>
      </p:graphicFrame>
    </p:spTree>
    <p:extLst>
      <p:ext uri="{BB962C8B-B14F-4D97-AF65-F5344CB8AC3E}">
        <p14:creationId xmlns:p14="http://schemas.microsoft.com/office/powerpoint/2010/main" val="207672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685800" y="542925"/>
            <a:ext cx="10858500" cy="47720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a:ln w="22225">
                  <a:solidFill>
                    <a:schemeClr val="accent2"/>
                  </a:solidFill>
                  <a:prstDash val="solid"/>
                </a:ln>
                <a:solidFill>
                  <a:schemeClr val="accent2">
                    <a:lumMod val="40000"/>
                    <a:lumOff val="60000"/>
                  </a:schemeClr>
                </a:solidFill>
                <a:latin typeface="Calibri Light" panose="020F0302020204030204"/>
                <a:ea typeface="+mj-ea"/>
                <a:cs typeface="+mj-cs"/>
              </a:rPr>
              <a:t>Bilgisayar Kullanımında Dikkat Edilecek Noktalar</a:t>
            </a:r>
            <a:endParaRPr lang="tr-TR"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3886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23849" y="354012"/>
            <a:ext cx="1163478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Erken çocukluk eğitim kurumlarının fiziksel olanakları, uyguladıkları eğitim programları birbirinden farklı olabilmektedir. Fakat tüm erken çocukluk eğitim kurumlarının bilgisayarı sınıfta kullanırken dikkat etmesi gereken noktalar bulunmaktadır. Öncelikle öğretmenler ve anne-babalar bilgisayar kullanımı ile bilgilendirilmeli ve görüşleri alınmalıdır. </a:t>
            </a:r>
          </a:p>
        </p:txBody>
      </p:sp>
      <p:pic>
        <p:nvPicPr>
          <p:cNvPr id="3" name="Resim 2"/>
          <p:cNvPicPr>
            <a:picLocks noChangeAspect="1"/>
          </p:cNvPicPr>
          <p:nvPr/>
        </p:nvPicPr>
        <p:blipFill>
          <a:blip r:embed="rId2"/>
          <a:stretch>
            <a:fillRect/>
          </a:stretch>
        </p:blipFill>
        <p:spPr>
          <a:xfrm>
            <a:off x="0" y="2700338"/>
            <a:ext cx="11863844" cy="3914775"/>
          </a:xfrm>
          <a:prstGeom prst="rect">
            <a:avLst/>
          </a:prstGeom>
        </p:spPr>
      </p:pic>
    </p:spTree>
    <p:extLst>
      <p:ext uri="{BB962C8B-B14F-4D97-AF65-F5344CB8AC3E}">
        <p14:creationId xmlns:p14="http://schemas.microsoft.com/office/powerpoint/2010/main" val="388898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42900" y="957263"/>
            <a:ext cx="11358563" cy="1815882"/>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Ailelere konu ile ilgili bilgilendirici toplantılar düzenlenerek bilgiler verilmeli, hedefler açıkça anlatılmalı ve program içinde bilgisayara ne kadar yer verileceği kararlaştırılmalıdır.</a:t>
            </a:r>
          </a:p>
          <a:p>
            <a:pPr algn="just"/>
            <a:endParaRPr lang="tr-TR" sz="2800" dirty="0">
              <a:ln w="0"/>
              <a:effectLst>
                <a:outerShdw blurRad="38100" dist="19050" dir="2700000" algn="tl" rotWithShape="0">
                  <a:schemeClr val="dk1">
                    <a:alpha val="40000"/>
                  </a:schemeClr>
                </a:outerShdw>
              </a:effectLst>
            </a:endParaRPr>
          </a:p>
        </p:txBody>
      </p:sp>
      <p:pic>
        <p:nvPicPr>
          <p:cNvPr id="4" name="Resim 3"/>
          <p:cNvPicPr>
            <a:picLocks noChangeAspect="1"/>
          </p:cNvPicPr>
          <p:nvPr/>
        </p:nvPicPr>
        <p:blipFill>
          <a:blip r:embed="rId2"/>
          <a:stretch>
            <a:fillRect/>
          </a:stretch>
        </p:blipFill>
        <p:spPr>
          <a:xfrm>
            <a:off x="107527" y="2700338"/>
            <a:ext cx="11205419" cy="4157662"/>
          </a:xfrm>
          <a:prstGeom prst="rect">
            <a:avLst/>
          </a:prstGeom>
        </p:spPr>
      </p:pic>
    </p:spTree>
    <p:extLst>
      <p:ext uri="{BB962C8B-B14F-4D97-AF65-F5344CB8AC3E}">
        <p14:creationId xmlns:p14="http://schemas.microsoft.com/office/powerpoint/2010/main" val="91537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0052" y="1643063"/>
            <a:ext cx="11430000" cy="3539430"/>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 doğru ve amacına uygun kullanılırsa eğitim programlarını ve çocuğun doğal aktivitesini bozmamakta, çocuğun çevresini zenginleştirmektedir. Erken çocukluk döneminde kullanılan bilgisayar programları eğitimcinin verdiği bilgi ve tekniklerle kaynaştırılmalıdır. Bilgisayarın, erken çocukluk eğitim programları içine destekleyici ve pekiştirici olarak yetiştirilmesi önerilmektedir. Çocuğun gelişimsel özelliklerini destekleyerek günlük programın amaçlarına uygun, diğer materyaller ile kullanılması gerekmektedir.</a:t>
            </a:r>
          </a:p>
        </p:txBody>
      </p:sp>
    </p:spTree>
    <p:extLst>
      <p:ext uri="{BB962C8B-B14F-4D97-AF65-F5344CB8AC3E}">
        <p14:creationId xmlns:p14="http://schemas.microsoft.com/office/powerpoint/2010/main" val="377630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366712" y="91122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sz="32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Sınıfta bilgisayarın kullanılmasına yönelik yapılması gerekenler şu şekilde sıralanabilir:</a:t>
            </a:r>
          </a:p>
          <a:p>
            <a:pPr marL="0" marR="0" lvl="0" indent="0" algn="just" defTabSz="914400" rtl="0" eaLnBrk="1" fontAlgn="auto" latinLnBrk="0" hangingPunct="1">
              <a:lnSpc>
                <a:spcPct val="90000"/>
              </a:lnSpc>
              <a:spcBef>
                <a:spcPts val="1000"/>
              </a:spcBef>
              <a:spcAft>
                <a:spcPts val="0"/>
              </a:spcAft>
              <a:buClrTx/>
              <a:buSzTx/>
              <a:buNone/>
              <a:tabLst/>
              <a:defRPr/>
            </a:pPr>
            <a:endParaRPr lang="tr-TR" sz="3200" b="1" dirty="0">
              <a:ln w="0"/>
              <a:effectLst>
                <a:outerShdw blurRad="38100" dist="19050" dir="2700000" algn="tl" rotWithShape="0">
                  <a:schemeClr val="dk1">
                    <a:alpha val="40000"/>
                  </a:schemeClr>
                </a:outerShdw>
              </a:effectLst>
              <a:latin typeface="Calibri" panose="020F0502020204030204"/>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tr-TR" sz="3200" b="1"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Bilgisayar  sınıfta hareketin daha az olduğu bir yere yerleştirilmeli. </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Bilgisayar duvarın kenarında konulmalı mümkünse kabloların üstü koruyucu ile kaplanmalıdır.</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Kullanılacak mobilya çocuğa uygun şekilde tasarlanmalıdır.</a:t>
            </a:r>
          </a:p>
        </p:txBody>
      </p:sp>
    </p:spTree>
    <p:extLst>
      <p:ext uri="{BB962C8B-B14F-4D97-AF65-F5344CB8AC3E}">
        <p14:creationId xmlns:p14="http://schemas.microsoft.com/office/powerpoint/2010/main" val="354947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5737" y="1614447"/>
            <a:ext cx="12044362" cy="3451201"/>
          </a:xfrm>
          <a:prstGeom prst="rect">
            <a:avLst/>
          </a:prstGeom>
        </p:spPr>
        <p:txBody>
          <a:bodyPr wrap="square">
            <a:spAutoFit/>
          </a:bodyPr>
          <a:lstStyle/>
          <a:p>
            <a:pPr marL="685800" lvl="1" indent="-228600" algn="just">
              <a:lnSpc>
                <a:spcPct val="90000"/>
              </a:lnSpc>
              <a:spcBef>
                <a:spcPts val="500"/>
              </a:spcBef>
              <a:buFont typeface="Arial" panose="020B0604020202020204" pitchFamily="34" charset="0"/>
              <a:buChar char="•"/>
              <a:defRPr/>
            </a:pPr>
            <a:r>
              <a:rPr lang="tr-TR" sz="2800" dirty="0">
                <a:ln w="0"/>
                <a:solidFill>
                  <a:prstClr val="black"/>
                </a:solidFill>
                <a:effectLst>
                  <a:outerShdw blurRad="38100" dist="19050" dir="2700000" algn="tl" rotWithShape="0">
                    <a:prstClr val="black">
                      <a:alpha val="40000"/>
                    </a:prstClr>
                  </a:outerShdw>
                </a:effectLst>
              </a:rPr>
              <a:t>Çocuklar, bilgisayar kullanımı hakkında önceden hazırlanmalıdır</a:t>
            </a:r>
          </a:p>
          <a:p>
            <a:pPr marL="685800" lvl="1" indent="-228600" algn="just">
              <a:lnSpc>
                <a:spcPct val="90000"/>
              </a:lnSpc>
              <a:spcBef>
                <a:spcPts val="500"/>
              </a:spcBef>
              <a:buFont typeface="Arial" panose="020B0604020202020204" pitchFamily="34" charset="0"/>
              <a:buChar char="•"/>
              <a:defRPr/>
            </a:pPr>
            <a:endParaRPr lang="tr-TR" sz="2800" dirty="0">
              <a:ln w="0"/>
              <a:solidFill>
                <a:prstClr val="black"/>
              </a:solidFill>
              <a:effectLst>
                <a:outerShdw blurRad="38100" dist="19050" dir="2700000" algn="tl" rotWithShape="0">
                  <a:prstClr val="black">
                    <a:alpha val="40000"/>
                  </a:prstClr>
                </a:outerShdw>
              </a:effectLst>
            </a:endParaRPr>
          </a:p>
          <a:p>
            <a:pPr marL="685800" lvl="1" indent="-228600" algn="just">
              <a:lnSpc>
                <a:spcPct val="90000"/>
              </a:lnSpc>
              <a:spcBef>
                <a:spcPts val="500"/>
              </a:spcBef>
              <a:buFont typeface="Arial" panose="020B0604020202020204" pitchFamily="34" charset="0"/>
              <a:buChar char="•"/>
              <a:defRPr/>
            </a:pPr>
            <a:r>
              <a:rPr lang="tr-TR" sz="2800" dirty="0">
                <a:ln w="0"/>
                <a:solidFill>
                  <a:prstClr val="black"/>
                </a:solidFill>
                <a:effectLst>
                  <a:outerShdw blurRad="38100" dist="19050" dir="2700000" algn="tl" rotWithShape="0">
                    <a:prstClr val="black">
                      <a:alpha val="40000"/>
                    </a:prstClr>
                  </a:outerShdw>
                </a:effectLst>
              </a:rPr>
              <a:t>Bilgisayarla çocuklar tek başlarına ya da küçük gruplar halinde çalışması için olanak sağlanmalıdır</a:t>
            </a:r>
          </a:p>
          <a:p>
            <a:pPr marL="685800" lvl="1" indent="-228600" algn="just">
              <a:lnSpc>
                <a:spcPct val="90000"/>
              </a:lnSpc>
              <a:spcBef>
                <a:spcPts val="500"/>
              </a:spcBef>
              <a:buFont typeface="Arial" panose="020B0604020202020204" pitchFamily="34" charset="0"/>
              <a:buChar char="•"/>
              <a:defRPr/>
            </a:pPr>
            <a:endParaRPr lang="tr-TR" sz="2800" dirty="0">
              <a:ln w="0"/>
              <a:solidFill>
                <a:prstClr val="black"/>
              </a:solidFill>
              <a:effectLst>
                <a:outerShdw blurRad="38100" dist="19050" dir="2700000" algn="tl" rotWithShape="0">
                  <a:prstClr val="black">
                    <a:alpha val="40000"/>
                  </a:prstClr>
                </a:outerShdw>
              </a:effectLst>
            </a:endParaRPr>
          </a:p>
          <a:p>
            <a:pPr marL="685800" lvl="1" indent="-228600" algn="just">
              <a:lnSpc>
                <a:spcPct val="90000"/>
              </a:lnSpc>
              <a:spcBef>
                <a:spcPts val="500"/>
              </a:spcBef>
              <a:buFont typeface="Arial" panose="020B0604020202020204" pitchFamily="34" charset="0"/>
              <a:buChar char="•"/>
              <a:defRPr/>
            </a:pPr>
            <a:r>
              <a:rPr lang="tr-TR" sz="2800" dirty="0">
                <a:ln w="0"/>
                <a:solidFill>
                  <a:prstClr val="black"/>
                </a:solidFill>
                <a:effectLst>
                  <a:outerShdw blurRad="38100" dist="19050" dir="2700000" algn="tl" rotWithShape="0">
                    <a:prstClr val="black">
                      <a:alpha val="40000"/>
                    </a:prstClr>
                  </a:outerShdw>
                </a:effectLst>
              </a:rPr>
              <a:t>Çocukların bilgisayarla ilk tanışmaları oldukça önemlidir. Bu nedenle çocuk bilgisayarla ilk karşılaştığında bilgisayara dokunması ve incelemesi için fırsat verilmelidir.</a:t>
            </a:r>
          </a:p>
        </p:txBody>
      </p:sp>
    </p:spTree>
    <p:extLst>
      <p:ext uri="{BB962C8B-B14F-4D97-AF65-F5344CB8AC3E}">
        <p14:creationId xmlns:p14="http://schemas.microsoft.com/office/powerpoint/2010/main" val="198757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00049" y="468312"/>
            <a:ext cx="114157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defRPr/>
            </a:pPr>
            <a:r>
              <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Bilgisayarın kullanılmasında önemli bir nokta da çocukların bilgisayarla nasıl çalışacağı konusudur.</a:t>
            </a:r>
            <a:r>
              <a:rPr kumimoji="0" lang="tr-TR" b="0" i="0" u="none" strike="noStrike" kern="1200" cap="none" spc="0" normalizeH="0" noProof="0" dirty="0">
                <a:ln>
                  <a:noFill/>
                </a:ln>
                <a:solidFill>
                  <a:sysClr val="windowText" lastClr="000000"/>
                </a:solidFill>
                <a:effectLst/>
                <a:uLnTx/>
                <a:uFillTx/>
                <a:latin typeface="Calibri" panose="020F0502020204030204"/>
                <a:ea typeface="+mn-ea"/>
                <a:cs typeface="+mn-cs"/>
              </a:rPr>
              <a:t> </a:t>
            </a:r>
            <a:r>
              <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Erken çocukluk eğitiminde çocuklar bilgisayarı kullanırken, eğitimci gerektiğinde çocukları yönlendirilmeli ve desteklemelidir. </a:t>
            </a:r>
            <a:r>
              <a:rPr lang="tr-TR" dirty="0">
                <a:solidFill>
                  <a:sysClr val="windowText" lastClr="000000"/>
                </a:solidFill>
              </a:rPr>
              <a:t>Çocukların doğal ortamda öğrenmeleri, büyüme ve gelişmeleri açısından bilgisayar eğitim programlarında sınırlı bir yere sahip olmalıdır.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3" name="İçerik Yer Tutucusu 2"/>
          <p:cNvSpPr txBox="1">
            <a:spLocks/>
          </p:cNvSpPr>
          <p:nvPr/>
        </p:nvSpPr>
        <p:spPr>
          <a:xfrm>
            <a:off x="790575" y="41783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endParaRPr kumimoji="0" lang="tr-T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Resim 3"/>
          <p:cNvPicPr>
            <a:picLocks noChangeAspect="1"/>
          </p:cNvPicPr>
          <p:nvPr/>
        </p:nvPicPr>
        <p:blipFill>
          <a:blip r:embed="rId2"/>
          <a:stretch>
            <a:fillRect/>
          </a:stretch>
        </p:blipFill>
        <p:spPr>
          <a:xfrm>
            <a:off x="242888" y="2771775"/>
            <a:ext cx="11363325" cy="3923596"/>
          </a:xfrm>
          <a:prstGeom prst="rect">
            <a:avLst/>
          </a:prstGeom>
        </p:spPr>
      </p:pic>
    </p:spTree>
    <p:extLst>
      <p:ext uri="{BB962C8B-B14F-4D97-AF65-F5344CB8AC3E}">
        <p14:creationId xmlns:p14="http://schemas.microsoft.com/office/powerpoint/2010/main" val="316904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7188" y="1171576"/>
            <a:ext cx="11344275" cy="3108543"/>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Çocuklar için uygun bir bilgisayar satın alırken güvenilirlik, esneklik, uygunluk ve dayanıklılık ölçütlerine dikkat edilmelidir. Çocukların kontrol edebilecekleri ve deneyim yapabilecekleri araçlara duydukları ihtiyaçtan dolayı sınırlı fonksiyonlara sahip bir bilgisayar çocuklar için uygun değildir. Çocuklar için uygun bir bilgisayar çocukların </a:t>
            </a:r>
            <a:r>
              <a:rPr lang="tr-TR" sz="2800" dirty="0" err="1">
                <a:ln w="0"/>
                <a:effectLst>
                  <a:outerShdw blurRad="38100" dist="19050" dir="2700000" algn="tl" rotWithShape="0">
                    <a:schemeClr val="dk1">
                      <a:alpha val="40000"/>
                    </a:schemeClr>
                  </a:outerShdw>
                </a:effectLst>
              </a:rPr>
              <a:t>psikomotor</a:t>
            </a:r>
            <a:r>
              <a:rPr lang="tr-TR" sz="2800" dirty="0">
                <a:ln w="0"/>
                <a:effectLst>
                  <a:outerShdw blurRad="38100" dist="19050" dir="2700000" algn="tl" rotWithShape="0">
                    <a:schemeClr val="dk1">
                      <a:alpha val="40000"/>
                    </a:schemeClr>
                  </a:outerShdw>
                </a:effectLst>
              </a:rPr>
              <a:t>, görsel, sosyal ve bilişsel alandaki yeteneklerini kullanmalarına imkan sağlayan etkili bir öğrenme aracı olmalıdır.</a:t>
            </a:r>
          </a:p>
        </p:txBody>
      </p:sp>
    </p:spTree>
    <p:extLst>
      <p:ext uri="{BB962C8B-B14F-4D97-AF65-F5344CB8AC3E}">
        <p14:creationId xmlns:p14="http://schemas.microsoft.com/office/powerpoint/2010/main" val="583081233"/>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TotalTime>
  <Words>574</Words>
  <Application>Microsoft Macintosh PowerPoint</Application>
  <PresentationFormat>Geniş ekran</PresentationFormat>
  <Paragraphs>42</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12</cp:revision>
  <dcterms:created xsi:type="dcterms:W3CDTF">2017-12-16T20:14:39Z</dcterms:created>
  <dcterms:modified xsi:type="dcterms:W3CDTF">2020-05-04T19:20:46Z</dcterms:modified>
</cp:coreProperties>
</file>