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0CA78-6B6A-4EE1-9C6D-AE306C442325}" v="7" dt="2019-02-22T14:04:17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mil çakın" userId="8dbc84c88d4e746a" providerId="LiveId" clId="{72C0CA78-6B6A-4EE1-9C6D-AE306C442325}"/>
    <pc:docChg chg="custSel addSld modSld">
      <pc:chgData name="kamil çakın" userId="8dbc84c88d4e746a" providerId="LiveId" clId="{72C0CA78-6B6A-4EE1-9C6D-AE306C442325}" dt="2019-02-22T14:25:44.651" v="1801" actId="20577"/>
      <pc:docMkLst>
        <pc:docMk/>
      </pc:docMkLst>
      <pc:sldChg chg="modSp">
        <pc:chgData name="kamil çakın" userId="8dbc84c88d4e746a" providerId="LiveId" clId="{72C0CA78-6B6A-4EE1-9C6D-AE306C442325}" dt="2019-02-22T13:55:54.216" v="939" actId="20577"/>
        <pc:sldMkLst>
          <pc:docMk/>
          <pc:sldMk cId="3270119101" sldId="256"/>
        </pc:sldMkLst>
        <pc:spChg chg="mod">
          <ac:chgData name="kamil çakın" userId="8dbc84c88d4e746a" providerId="LiveId" clId="{72C0CA78-6B6A-4EE1-9C6D-AE306C442325}" dt="2019-02-22T13:55:54.216" v="939" actId="20577"/>
          <ac:spMkLst>
            <pc:docMk/>
            <pc:sldMk cId="3270119101" sldId="256"/>
            <ac:spMk id="3" creationId="{00000000-0000-0000-0000-000000000000}"/>
          </ac:spMkLst>
        </pc:spChg>
      </pc:sldChg>
      <pc:sldChg chg="modSp">
        <pc:chgData name="kamil çakın" userId="8dbc84c88d4e746a" providerId="LiveId" clId="{72C0CA78-6B6A-4EE1-9C6D-AE306C442325}" dt="2019-02-22T13:11:52.387" v="4" actId="20577"/>
        <pc:sldMkLst>
          <pc:docMk/>
          <pc:sldMk cId="40424396" sldId="257"/>
        </pc:sldMkLst>
        <pc:spChg chg="mod">
          <ac:chgData name="kamil çakın" userId="8dbc84c88d4e746a" providerId="LiveId" clId="{72C0CA78-6B6A-4EE1-9C6D-AE306C442325}" dt="2019-02-22T13:11:52.387" v="4" actId="20577"/>
          <ac:spMkLst>
            <pc:docMk/>
            <pc:sldMk cId="40424396" sldId="257"/>
            <ac:spMk id="3" creationId="{00000000-0000-0000-0000-000000000000}"/>
          </ac:spMkLst>
        </pc:spChg>
      </pc:sldChg>
      <pc:sldChg chg="modSp add">
        <pc:chgData name="kamil çakın" userId="8dbc84c88d4e746a" providerId="LiveId" clId="{72C0CA78-6B6A-4EE1-9C6D-AE306C442325}" dt="2019-02-22T13:29:19.572" v="429" actId="5793"/>
        <pc:sldMkLst>
          <pc:docMk/>
          <pc:sldMk cId="3051923909" sldId="281"/>
        </pc:sldMkLst>
        <pc:spChg chg="mod">
          <ac:chgData name="kamil çakın" userId="8dbc84c88d4e746a" providerId="LiveId" clId="{72C0CA78-6B6A-4EE1-9C6D-AE306C442325}" dt="2019-02-22T13:12:42.111" v="33" actId="20577"/>
          <ac:spMkLst>
            <pc:docMk/>
            <pc:sldMk cId="3051923909" sldId="281"/>
            <ac:spMk id="2" creationId="{2AAA8191-AB61-43D8-BF23-4DCDE094BD83}"/>
          </ac:spMkLst>
        </pc:spChg>
        <pc:spChg chg="mod">
          <ac:chgData name="kamil çakın" userId="8dbc84c88d4e746a" providerId="LiveId" clId="{72C0CA78-6B6A-4EE1-9C6D-AE306C442325}" dt="2019-02-22T13:29:19.572" v="429" actId="5793"/>
          <ac:spMkLst>
            <pc:docMk/>
            <pc:sldMk cId="3051923909" sldId="281"/>
            <ac:spMk id="3" creationId="{1973ABE0-8996-4D3D-BB2E-A5102AAB3EB4}"/>
          </ac:spMkLst>
        </pc:spChg>
      </pc:sldChg>
      <pc:sldChg chg="modSp add">
        <pc:chgData name="kamil çakın" userId="8dbc84c88d4e746a" providerId="LiveId" clId="{72C0CA78-6B6A-4EE1-9C6D-AE306C442325}" dt="2019-02-22T13:45:19.634" v="641" actId="20577"/>
        <pc:sldMkLst>
          <pc:docMk/>
          <pc:sldMk cId="2360299040" sldId="282"/>
        </pc:sldMkLst>
        <pc:spChg chg="mod">
          <ac:chgData name="kamil çakın" userId="8dbc84c88d4e746a" providerId="LiveId" clId="{72C0CA78-6B6A-4EE1-9C6D-AE306C442325}" dt="2019-02-22T13:30:16.292" v="436" actId="255"/>
          <ac:spMkLst>
            <pc:docMk/>
            <pc:sldMk cId="2360299040" sldId="282"/>
            <ac:spMk id="2" creationId="{4DE3AD4D-21FA-438A-94E0-20ACCCF150C4}"/>
          </ac:spMkLst>
        </pc:spChg>
        <pc:spChg chg="mod">
          <ac:chgData name="kamil çakın" userId="8dbc84c88d4e746a" providerId="LiveId" clId="{72C0CA78-6B6A-4EE1-9C6D-AE306C442325}" dt="2019-02-22T13:45:19.634" v="641" actId="20577"/>
          <ac:spMkLst>
            <pc:docMk/>
            <pc:sldMk cId="2360299040" sldId="282"/>
            <ac:spMk id="3" creationId="{004B1C48-80AD-441D-8E4E-E62366CFE199}"/>
          </ac:spMkLst>
        </pc:spChg>
      </pc:sldChg>
      <pc:sldChg chg="modSp add">
        <pc:chgData name="kamil çakın" userId="8dbc84c88d4e746a" providerId="LiveId" clId="{72C0CA78-6B6A-4EE1-9C6D-AE306C442325}" dt="2019-02-22T13:55:17.500" v="919" actId="20577"/>
        <pc:sldMkLst>
          <pc:docMk/>
          <pc:sldMk cId="3186895010" sldId="283"/>
        </pc:sldMkLst>
        <pc:spChg chg="mod">
          <ac:chgData name="kamil çakın" userId="8dbc84c88d4e746a" providerId="LiveId" clId="{72C0CA78-6B6A-4EE1-9C6D-AE306C442325}" dt="2019-02-22T13:46:44.764" v="663" actId="20577"/>
          <ac:spMkLst>
            <pc:docMk/>
            <pc:sldMk cId="3186895010" sldId="283"/>
            <ac:spMk id="2" creationId="{D19EC851-AF50-4CCB-9B01-C43A36F27628}"/>
          </ac:spMkLst>
        </pc:spChg>
        <pc:spChg chg="mod">
          <ac:chgData name="kamil çakın" userId="8dbc84c88d4e746a" providerId="LiveId" clId="{72C0CA78-6B6A-4EE1-9C6D-AE306C442325}" dt="2019-02-22T13:55:17.500" v="919" actId="20577"/>
          <ac:spMkLst>
            <pc:docMk/>
            <pc:sldMk cId="3186895010" sldId="283"/>
            <ac:spMk id="3" creationId="{50E68328-BBED-4C44-8B5C-2148766ACC44}"/>
          </ac:spMkLst>
        </pc:spChg>
      </pc:sldChg>
      <pc:sldChg chg="modSp add">
        <pc:chgData name="kamil çakın" userId="8dbc84c88d4e746a" providerId="LiveId" clId="{72C0CA78-6B6A-4EE1-9C6D-AE306C442325}" dt="2019-02-22T14:04:05.867" v="1233" actId="20577"/>
        <pc:sldMkLst>
          <pc:docMk/>
          <pc:sldMk cId="1175406427" sldId="284"/>
        </pc:sldMkLst>
        <pc:spChg chg="mod">
          <ac:chgData name="kamil çakın" userId="8dbc84c88d4e746a" providerId="LiveId" clId="{72C0CA78-6B6A-4EE1-9C6D-AE306C442325}" dt="2019-02-22T13:56:33.363" v="966" actId="121"/>
          <ac:spMkLst>
            <pc:docMk/>
            <pc:sldMk cId="1175406427" sldId="284"/>
            <ac:spMk id="2" creationId="{8E893AAF-9917-4562-80F7-A5B3B2B4FB55}"/>
          </ac:spMkLst>
        </pc:spChg>
        <pc:spChg chg="mod">
          <ac:chgData name="kamil çakın" userId="8dbc84c88d4e746a" providerId="LiveId" clId="{72C0CA78-6B6A-4EE1-9C6D-AE306C442325}" dt="2019-02-22T14:04:05.867" v="1233" actId="20577"/>
          <ac:spMkLst>
            <pc:docMk/>
            <pc:sldMk cId="1175406427" sldId="284"/>
            <ac:spMk id="3" creationId="{F6070E5C-D26C-413B-A9E2-897B307B1E48}"/>
          </ac:spMkLst>
        </pc:spChg>
      </pc:sldChg>
      <pc:sldChg chg="modSp add">
        <pc:chgData name="kamil çakın" userId="8dbc84c88d4e746a" providerId="LiveId" clId="{72C0CA78-6B6A-4EE1-9C6D-AE306C442325}" dt="2019-02-22T14:25:44.651" v="1801" actId="20577"/>
        <pc:sldMkLst>
          <pc:docMk/>
          <pc:sldMk cId="3046704385" sldId="285"/>
        </pc:sldMkLst>
        <pc:spChg chg="mod">
          <ac:chgData name="kamil çakın" userId="8dbc84c88d4e746a" providerId="LiveId" clId="{72C0CA78-6B6A-4EE1-9C6D-AE306C442325}" dt="2019-02-22T14:04:37.083" v="1255" actId="20577"/>
          <ac:spMkLst>
            <pc:docMk/>
            <pc:sldMk cId="3046704385" sldId="285"/>
            <ac:spMk id="2" creationId="{88A5877D-5AB5-4BAC-844B-57902162DF90}"/>
          </ac:spMkLst>
        </pc:spChg>
        <pc:spChg chg="mod">
          <ac:chgData name="kamil çakın" userId="8dbc84c88d4e746a" providerId="LiveId" clId="{72C0CA78-6B6A-4EE1-9C6D-AE306C442325}" dt="2019-02-22T14:25:44.651" v="1801" actId="20577"/>
          <ac:spMkLst>
            <pc:docMk/>
            <pc:sldMk cId="3046704385" sldId="285"/>
            <ac:spMk id="3" creationId="{A0767C75-E983-473D-9837-102886F666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85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172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62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73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41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21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01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567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338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33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51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35484-F601-4727-8941-BAAF063D691B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B94E2-2C95-4467-90EB-694D38BFE8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614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70811"/>
          </a:xfrm>
        </p:spPr>
        <p:txBody>
          <a:bodyPr>
            <a:normAutofit/>
          </a:bodyPr>
          <a:lstStyle/>
          <a:p>
            <a:r>
              <a:rPr lang="tr-TR" sz="3600" b="1" dirty="0"/>
              <a:t>HADİS KİTAPLARI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93173"/>
            <a:ext cx="9144000" cy="4346369"/>
          </a:xfrm>
        </p:spPr>
        <p:txBody>
          <a:bodyPr/>
          <a:lstStyle/>
          <a:p>
            <a:pPr algn="just"/>
            <a:r>
              <a:rPr lang="tr-TR" dirty="0"/>
              <a:t>1-RİVAYET KİTAPLARI</a:t>
            </a:r>
          </a:p>
          <a:p>
            <a:pPr algn="just"/>
            <a:r>
              <a:rPr lang="tr-TR" dirty="0"/>
              <a:t>2-HADİS ŞERHLERİ/FIKHU’L-HADİS KİTAPLARI</a:t>
            </a:r>
          </a:p>
          <a:p>
            <a:pPr algn="just"/>
            <a:r>
              <a:rPr lang="tr-TR" dirty="0"/>
              <a:t>3-USUL KİTAPLARI</a:t>
            </a:r>
          </a:p>
          <a:p>
            <a:pPr algn="just"/>
            <a:r>
              <a:rPr lang="tr-TR" dirty="0"/>
              <a:t>4-İSNAD İNCELEME KİTAPLARI</a:t>
            </a:r>
          </a:p>
          <a:p>
            <a:pPr algn="just"/>
            <a:r>
              <a:rPr lang="tr-TR" dirty="0"/>
              <a:t>5-MEVZUAT KİTAPLARI</a:t>
            </a:r>
          </a:p>
          <a:p>
            <a:pPr algn="just"/>
            <a:r>
              <a:rPr lang="tr-TR" dirty="0"/>
              <a:t>6-KONULU HADİS KİTAPLARI</a:t>
            </a:r>
          </a:p>
          <a:p>
            <a:pPr algn="just"/>
            <a:r>
              <a:rPr lang="tr-TR" dirty="0"/>
              <a:t>7-POLEMİK KİTAPLARI</a:t>
            </a:r>
          </a:p>
        </p:txBody>
      </p:sp>
    </p:spTree>
    <p:extLst>
      <p:ext uri="{BB962C8B-B14F-4D97-AF65-F5344CB8AC3E}">
        <p14:creationId xmlns:p14="http://schemas.microsoft.com/office/powerpoint/2010/main" val="327011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779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3158"/>
            <a:ext cx="10515600" cy="4953805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MUVATTA’LAR</a:t>
            </a:r>
          </a:p>
          <a:p>
            <a:pPr marL="0" indent="0" algn="just">
              <a:buNone/>
            </a:pPr>
            <a:r>
              <a:rPr lang="tr-TR" dirty="0"/>
              <a:t>	Konularına göre tasnif edilmiş, fıkhi konuları ihtiva eden eserlerdir.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r>
              <a:rPr lang="tr-TR" dirty="0"/>
              <a:t> Malik b. Enes (179), el-</a:t>
            </a:r>
            <a:r>
              <a:rPr lang="tr-TR" dirty="0" err="1"/>
              <a:t>Muvatta</a:t>
            </a:r>
            <a:r>
              <a:rPr lang="tr-TR" dirty="0"/>
              <a:t>’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712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MUSANNEF’LER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Her konuyu içine alan, geniş kapsamlı ve </a:t>
            </a:r>
            <a:r>
              <a:rPr lang="tr-TR" dirty="0" err="1"/>
              <a:t>Câmi’lerden</a:t>
            </a:r>
            <a:r>
              <a:rPr lang="tr-TR" dirty="0"/>
              <a:t> daha hacimli eserlerdir.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 </a:t>
            </a:r>
            <a:r>
              <a:rPr lang="tr-TR" dirty="0" err="1"/>
              <a:t>Abdurrezzak</a:t>
            </a:r>
            <a:r>
              <a:rPr lang="tr-TR" dirty="0"/>
              <a:t> (211), el-</a:t>
            </a:r>
            <a:r>
              <a:rPr lang="tr-TR" dirty="0" err="1"/>
              <a:t>Musannef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7974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031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8156"/>
            <a:ext cx="10515600" cy="5048807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MÜSTEDREK’LER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Daha önce yazılmış bir hadis kitabının eksik bıraktığı hadisleri bir araya toplamayı hedefleyen, daha çok tamamlayıcı özelliği olan kitaplardır.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 </a:t>
            </a:r>
            <a:r>
              <a:rPr lang="tr-TR" dirty="0"/>
              <a:t>Hakim </a:t>
            </a:r>
            <a:r>
              <a:rPr lang="tr-TR" dirty="0" err="1"/>
              <a:t>Neysaburi</a:t>
            </a:r>
            <a:r>
              <a:rPr lang="tr-TR" dirty="0"/>
              <a:t> (405), el-</a:t>
            </a:r>
            <a:r>
              <a:rPr lang="tr-TR" dirty="0" err="1"/>
              <a:t>Müstedrek</a:t>
            </a:r>
            <a:r>
              <a:rPr lang="tr-TR" dirty="0"/>
              <a:t> </a:t>
            </a:r>
            <a:r>
              <a:rPr lang="tr-TR" dirty="0" err="1"/>
              <a:t>ale’s</a:t>
            </a:r>
            <a:r>
              <a:rPr lang="tr-TR" dirty="0"/>
              <a:t>-Sahihayn</a:t>
            </a:r>
          </a:p>
        </p:txBody>
      </p:sp>
    </p:spTree>
    <p:extLst>
      <p:ext uri="{BB962C8B-B14F-4D97-AF65-F5344CB8AC3E}">
        <p14:creationId xmlns:p14="http://schemas.microsoft.com/office/powerpoint/2010/main" val="1928321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031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HADİS ŞERHLERİ (FIKHU’L-HADİS)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GELENEKSEL HADİS ŞERHLERİ</a:t>
            </a:r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Rivayet türü eserlerdeki hadisleri isnad, metin, gramer, fıkhi hüküm vb. yönlerden açıklamak için yazılmış kitaplardır. Yazılış gayeleri hadisleri anlama (yani </a:t>
            </a:r>
            <a:r>
              <a:rPr lang="tr-TR" dirty="0" err="1"/>
              <a:t>fıkhu’l</a:t>
            </a:r>
            <a:r>
              <a:rPr lang="tr-TR" dirty="0"/>
              <a:t>-Hadis) üzerinedir.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r>
              <a:rPr lang="tr-TR" dirty="0"/>
              <a:t> </a:t>
            </a:r>
            <a:r>
              <a:rPr lang="tr-TR" dirty="0" err="1"/>
              <a:t>Hattabi</a:t>
            </a:r>
            <a:r>
              <a:rPr lang="tr-TR" dirty="0"/>
              <a:t> (388), </a:t>
            </a:r>
            <a:r>
              <a:rPr lang="tr-TR" dirty="0" err="1"/>
              <a:t>İ’lamu’s</a:t>
            </a:r>
            <a:r>
              <a:rPr lang="tr-TR" dirty="0"/>
              <a:t>-Sünen (</a:t>
            </a:r>
            <a:r>
              <a:rPr lang="tr-TR" dirty="0" err="1"/>
              <a:t>İ’lamu’l</a:t>
            </a:r>
            <a:r>
              <a:rPr lang="tr-TR" dirty="0"/>
              <a:t>-Hadis) Buhari Şerhi</a:t>
            </a:r>
          </a:p>
          <a:p>
            <a:pPr marL="0" indent="0" algn="just">
              <a:buNone/>
            </a:pPr>
            <a:r>
              <a:rPr lang="tr-TR" dirty="0"/>
              <a:t>		  </a:t>
            </a:r>
            <a:r>
              <a:rPr lang="tr-TR" dirty="0" err="1"/>
              <a:t>Hattabi</a:t>
            </a:r>
            <a:r>
              <a:rPr lang="tr-TR" dirty="0"/>
              <a:t>, </a:t>
            </a:r>
            <a:r>
              <a:rPr lang="tr-TR" dirty="0" err="1"/>
              <a:t>Mealimu’s</a:t>
            </a:r>
            <a:r>
              <a:rPr lang="tr-TR" dirty="0"/>
              <a:t>-Sünen (Ebu Davud Şerhi)</a:t>
            </a:r>
          </a:p>
          <a:p>
            <a:pPr marL="0" indent="0" algn="just">
              <a:buNone/>
            </a:pPr>
            <a:r>
              <a:rPr lang="tr-TR" dirty="0"/>
              <a:t>		  </a:t>
            </a:r>
            <a:r>
              <a:rPr lang="tr-TR" dirty="0" err="1"/>
              <a:t>İbn</a:t>
            </a:r>
            <a:r>
              <a:rPr lang="tr-TR" dirty="0"/>
              <a:t> Hacer el-</a:t>
            </a:r>
            <a:r>
              <a:rPr lang="tr-TR" dirty="0" err="1"/>
              <a:t>Askalani</a:t>
            </a:r>
            <a:r>
              <a:rPr lang="tr-TR" dirty="0"/>
              <a:t> (852), </a:t>
            </a:r>
            <a:r>
              <a:rPr lang="tr-TR" dirty="0" err="1"/>
              <a:t>Fethu’l</a:t>
            </a:r>
            <a:r>
              <a:rPr lang="tr-TR" dirty="0"/>
              <a:t>-Bari</a:t>
            </a:r>
          </a:p>
          <a:p>
            <a:pPr marL="0" indent="0" algn="just">
              <a:buNone/>
            </a:pPr>
            <a:r>
              <a:rPr lang="tr-TR" dirty="0"/>
              <a:t>		  Ayni (855), </a:t>
            </a:r>
            <a:r>
              <a:rPr lang="tr-TR" dirty="0" err="1"/>
              <a:t>Umdetu’l-Kaari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2305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779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HADİS ŞERHLERİ (FIKHU’L-HADİS)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35034"/>
            <a:ext cx="10515600" cy="4941929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MUHTELİFU’L-HADİS/İHTİLAFU’L-HADİS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Hadislerin hem kendi aralarında, hem de diğer şer’i deliller arasındaki çatışma ve çelişkileri çözmeyi amaçlayan kitaplardır.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r>
              <a:rPr lang="tr-TR" dirty="0"/>
              <a:t>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Kuteybe</a:t>
            </a:r>
            <a:r>
              <a:rPr lang="tr-TR" dirty="0"/>
              <a:t> (276), </a:t>
            </a:r>
            <a:r>
              <a:rPr lang="tr-TR" dirty="0" err="1"/>
              <a:t>Te’vilu</a:t>
            </a:r>
            <a:r>
              <a:rPr lang="tr-TR" dirty="0"/>
              <a:t> </a:t>
            </a:r>
            <a:r>
              <a:rPr lang="tr-TR" dirty="0" err="1"/>
              <a:t>Muhtelifi’l</a:t>
            </a:r>
            <a:r>
              <a:rPr lang="tr-TR" dirty="0"/>
              <a:t>-Hadis</a:t>
            </a:r>
          </a:p>
        </p:txBody>
      </p:sp>
    </p:spTree>
    <p:extLst>
      <p:ext uri="{BB962C8B-B14F-4D97-AF65-F5344CB8AC3E}">
        <p14:creationId xmlns:p14="http://schemas.microsoft.com/office/powerpoint/2010/main" val="3785912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779"/>
          </a:xfrm>
        </p:spPr>
        <p:txBody>
          <a:bodyPr>
            <a:normAutofit/>
          </a:bodyPr>
          <a:lstStyle/>
          <a:p>
            <a:pPr algn="r"/>
            <a:r>
              <a:rPr lang="tr-TR" sz="3200" b="1" dirty="0"/>
              <a:t>HADİS ŞERHLERİ (FIKHU’L-HADİS)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1283"/>
            <a:ext cx="10515600" cy="4965680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MÜŞKİLU’L-HADİS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Hadislerde hem isnad hem de metin yönünden görülen problemlerin çözümüne ilişkin yazılmış kitaplardır.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 </a:t>
            </a:r>
            <a:r>
              <a:rPr lang="tr-TR" dirty="0" err="1"/>
              <a:t>Tahavi</a:t>
            </a:r>
            <a:r>
              <a:rPr lang="tr-TR" dirty="0"/>
              <a:t> (321), </a:t>
            </a:r>
            <a:r>
              <a:rPr lang="tr-TR" dirty="0" err="1"/>
              <a:t>Şerhu</a:t>
            </a:r>
            <a:r>
              <a:rPr lang="tr-TR" dirty="0"/>
              <a:t> </a:t>
            </a:r>
            <a:r>
              <a:rPr lang="tr-TR" dirty="0" err="1"/>
              <a:t>Müşkili’l-Âsâr</a:t>
            </a:r>
            <a:r>
              <a:rPr lang="tr-TR" dirty="0"/>
              <a:t>,</a:t>
            </a:r>
          </a:p>
          <a:p>
            <a:pPr marL="0" indent="0" algn="just">
              <a:buNone/>
            </a:pPr>
            <a:r>
              <a:rPr lang="tr-TR" dirty="0"/>
              <a:t>		 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Fûrek</a:t>
            </a:r>
            <a:r>
              <a:rPr lang="tr-TR" dirty="0"/>
              <a:t> (406), </a:t>
            </a:r>
            <a:r>
              <a:rPr lang="tr-TR" dirty="0" err="1"/>
              <a:t>Müşkilu’l</a:t>
            </a:r>
            <a:r>
              <a:rPr lang="tr-TR" dirty="0"/>
              <a:t>-Hadis ve </a:t>
            </a:r>
            <a:r>
              <a:rPr lang="tr-TR" dirty="0" err="1"/>
              <a:t>Beyanuhu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	  </a:t>
            </a:r>
            <a:r>
              <a:rPr lang="tr-TR" dirty="0" err="1"/>
              <a:t>Suyuti</a:t>
            </a:r>
            <a:r>
              <a:rPr lang="tr-TR" dirty="0"/>
              <a:t> (911), </a:t>
            </a:r>
            <a:r>
              <a:rPr lang="tr-TR" dirty="0" err="1"/>
              <a:t>Ehadisu’l-Mûhime</a:t>
            </a:r>
            <a:r>
              <a:rPr lang="tr-TR" dirty="0"/>
              <a:t> </a:t>
            </a:r>
            <a:r>
              <a:rPr lang="tr-TR" dirty="0" err="1"/>
              <a:t>li’t</a:t>
            </a:r>
            <a:r>
              <a:rPr lang="tr-TR" dirty="0"/>
              <a:t>-Teşbih</a:t>
            </a:r>
          </a:p>
        </p:txBody>
      </p:sp>
    </p:spTree>
    <p:extLst>
      <p:ext uri="{BB962C8B-B14F-4D97-AF65-F5344CB8AC3E}">
        <p14:creationId xmlns:p14="http://schemas.microsoft.com/office/powerpoint/2010/main" val="1122773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r"/>
            <a:r>
              <a:rPr lang="tr-TR" sz="3200" b="1" dirty="0"/>
              <a:t>HADİS ŞERHLERİ (FIKHU’L-HADİS)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0998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GARİBU’L-HADİS KİTAPLARI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Hadislerde geçen anlaşılması zor kelime ve deyimleri açıklayan sözlük tarzı kitaplardır.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Kuteybe</a:t>
            </a:r>
            <a:r>
              <a:rPr lang="tr-TR" dirty="0"/>
              <a:t> (276), </a:t>
            </a:r>
            <a:r>
              <a:rPr lang="tr-TR" dirty="0" err="1"/>
              <a:t>Garibu’l</a:t>
            </a:r>
            <a:r>
              <a:rPr lang="tr-TR" dirty="0"/>
              <a:t>-Hadis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0240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527"/>
          </a:xfrm>
        </p:spPr>
        <p:txBody>
          <a:bodyPr>
            <a:normAutofit fontScale="90000"/>
          </a:bodyPr>
          <a:lstStyle/>
          <a:p>
            <a:pPr algn="r"/>
            <a:r>
              <a:rPr lang="tr-TR" b="1" dirty="0"/>
              <a:t>HADİS ŞERHLERİ (FIKHU’L-HADİS)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7532"/>
            <a:ext cx="10515600" cy="4989431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NASİH VE MENSUH KİTAPLARI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Hadisler arasında vuku bulan </a:t>
            </a:r>
            <a:r>
              <a:rPr lang="tr-TR" dirty="0" err="1"/>
              <a:t>nesh</a:t>
            </a:r>
            <a:r>
              <a:rPr lang="tr-TR" dirty="0"/>
              <a:t> olayını araştıran ve bazı durumlarda </a:t>
            </a:r>
            <a:r>
              <a:rPr lang="tr-TR" dirty="0" err="1"/>
              <a:t>ihtilafu’l</a:t>
            </a:r>
            <a:r>
              <a:rPr lang="tr-TR" dirty="0"/>
              <a:t>-Hadis’in bir çözüm yöntemi olarak ta karşımıza çıkan eserlerdir.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Şaheyn</a:t>
            </a:r>
            <a:r>
              <a:rPr lang="tr-TR" dirty="0"/>
              <a:t> (385), </a:t>
            </a:r>
            <a:r>
              <a:rPr lang="tr-TR" dirty="0" err="1"/>
              <a:t>Nâsihu’l</a:t>
            </a:r>
            <a:r>
              <a:rPr lang="tr-TR" dirty="0"/>
              <a:t>-Hadis ve </a:t>
            </a:r>
            <a:r>
              <a:rPr lang="tr-TR" dirty="0" err="1"/>
              <a:t>Mensuhuhu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343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USÛL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3158"/>
            <a:ext cx="10515600" cy="495380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Usûl</a:t>
            </a:r>
            <a:r>
              <a:rPr lang="tr-TR" dirty="0"/>
              <a:t>/Metodoloji kitaplarını üç kısımda ele almak mümkündür, bunlar: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1-Mütekaddimun’a ait </a:t>
            </a:r>
            <a:r>
              <a:rPr lang="tr-TR" dirty="0" err="1"/>
              <a:t>usûl</a:t>
            </a:r>
            <a:r>
              <a:rPr lang="tr-TR" dirty="0"/>
              <a:t> kitapları</a:t>
            </a:r>
          </a:p>
          <a:p>
            <a:pPr marL="0" indent="0">
              <a:buNone/>
            </a:pPr>
            <a:r>
              <a:rPr lang="tr-TR" dirty="0"/>
              <a:t>	2-Müteahhirun’a ait </a:t>
            </a:r>
            <a:r>
              <a:rPr lang="tr-TR" dirty="0" err="1"/>
              <a:t>usûl</a:t>
            </a:r>
            <a:r>
              <a:rPr lang="tr-TR" dirty="0"/>
              <a:t> kitapları</a:t>
            </a:r>
          </a:p>
          <a:p>
            <a:pPr marL="0" indent="0">
              <a:buNone/>
            </a:pPr>
            <a:r>
              <a:rPr lang="tr-TR" dirty="0"/>
              <a:t>	3-Modern dönem </a:t>
            </a:r>
            <a:r>
              <a:rPr lang="tr-TR" dirty="0" err="1"/>
              <a:t>usûl</a:t>
            </a:r>
            <a:r>
              <a:rPr lang="tr-TR" dirty="0"/>
              <a:t> tartışmaları</a:t>
            </a:r>
          </a:p>
          <a:p>
            <a:pPr marL="0" indent="0">
              <a:buNone/>
            </a:pPr>
            <a:r>
              <a:rPr lang="tr-TR" dirty="0" err="1"/>
              <a:t>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5580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153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USÛL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75657"/>
            <a:ext cx="10515600" cy="5001306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MÜTEKADDİMÛN’A AİT USÛL KİTAPLARI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err="1"/>
              <a:t>İbn</a:t>
            </a:r>
            <a:r>
              <a:rPr lang="tr-TR" dirty="0"/>
              <a:t> Salah (643) öncesinde yazılan </a:t>
            </a:r>
            <a:r>
              <a:rPr lang="tr-TR" dirty="0" err="1"/>
              <a:t>usûl</a:t>
            </a:r>
            <a:r>
              <a:rPr lang="tr-TR" dirty="0"/>
              <a:t> kitaplarıdır.</a:t>
            </a:r>
          </a:p>
          <a:p>
            <a:pPr marL="0" indent="0" algn="just">
              <a:buNone/>
            </a:pPr>
            <a:r>
              <a:rPr lang="tr-TR" dirty="0"/>
              <a:t>	Bunlar:</a:t>
            </a:r>
          </a:p>
          <a:p>
            <a:pPr marL="0" indent="0" algn="just">
              <a:buNone/>
            </a:pPr>
            <a:r>
              <a:rPr lang="tr-TR" dirty="0"/>
              <a:t>	1-Ramehurmuzi (360), el-</a:t>
            </a:r>
            <a:r>
              <a:rPr lang="tr-TR" dirty="0" err="1"/>
              <a:t>Muhaddisu’l</a:t>
            </a:r>
            <a:r>
              <a:rPr lang="tr-TR" dirty="0"/>
              <a:t>-Fasıl </a:t>
            </a:r>
            <a:r>
              <a:rPr lang="tr-TR" dirty="0" err="1"/>
              <a:t>beyne’r</a:t>
            </a:r>
            <a:r>
              <a:rPr lang="tr-TR" dirty="0"/>
              <a:t>-Ravi </a:t>
            </a:r>
            <a:r>
              <a:rPr lang="tr-TR" dirty="0" err="1"/>
              <a:t>ve’l-Vâî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2-Hakim </a:t>
            </a:r>
            <a:r>
              <a:rPr lang="tr-TR" dirty="0" err="1"/>
              <a:t>Neysaburi</a:t>
            </a:r>
            <a:r>
              <a:rPr lang="tr-TR" dirty="0"/>
              <a:t> (405), </a:t>
            </a:r>
            <a:r>
              <a:rPr lang="tr-TR" dirty="0" err="1"/>
              <a:t>Ma’rifetu</a:t>
            </a:r>
            <a:r>
              <a:rPr lang="tr-TR" dirty="0"/>
              <a:t> </a:t>
            </a:r>
            <a:r>
              <a:rPr lang="tr-TR" dirty="0" err="1"/>
              <a:t>Ulûmi’l</a:t>
            </a:r>
            <a:r>
              <a:rPr lang="tr-TR" dirty="0"/>
              <a:t>-Hadis</a:t>
            </a:r>
          </a:p>
          <a:p>
            <a:pPr marL="0" indent="0" algn="just">
              <a:buNone/>
            </a:pPr>
            <a:r>
              <a:rPr lang="tr-TR" dirty="0"/>
              <a:t>	3-Hatib Bağdadi (463), el-</a:t>
            </a:r>
            <a:r>
              <a:rPr lang="tr-TR" dirty="0" err="1"/>
              <a:t>Kifaye</a:t>
            </a:r>
            <a:r>
              <a:rPr lang="tr-TR" dirty="0"/>
              <a:t> fi </a:t>
            </a:r>
            <a:r>
              <a:rPr lang="tr-TR" dirty="0" err="1"/>
              <a:t>İlmi’r-Rivaye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4-Kaadı </a:t>
            </a:r>
            <a:r>
              <a:rPr lang="tr-TR" dirty="0" err="1"/>
              <a:t>İyaz</a:t>
            </a:r>
            <a:r>
              <a:rPr lang="tr-TR" dirty="0"/>
              <a:t> (544), el-</a:t>
            </a:r>
            <a:r>
              <a:rPr lang="tr-TR" dirty="0" err="1"/>
              <a:t>İlmâ</a:t>
            </a:r>
            <a:r>
              <a:rPr lang="tr-TR" dirty="0"/>
              <a:t> ila </a:t>
            </a:r>
            <a:r>
              <a:rPr lang="tr-TR" dirty="0" err="1"/>
              <a:t>Ma’rifeti</a:t>
            </a:r>
            <a:r>
              <a:rPr lang="tr-TR" dirty="0"/>
              <a:t> </a:t>
            </a:r>
            <a:r>
              <a:rPr lang="tr-TR" dirty="0" err="1"/>
              <a:t>Usûli’r-Rivaye</a:t>
            </a:r>
            <a:r>
              <a:rPr lang="tr-TR" dirty="0"/>
              <a:t> ve </a:t>
            </a:r>
            <a:r>
              <a:rPr lang="tr-TR" dirty="0" err="1"/>
              <a:t>Takyidi’s</a:t>
            </a:r>
            <a:r>
              <a:rPr lang="tr-TR" dirty="0"/>
              <a:t>-Sema</a:t>
            </a:r>
          </a:p>
        </p:txBody>
      </p:sp>
    </p:spTree>
    <p:extLst>
      <p:ext uri="{BB962C8B-B14F-4D97-AF65-F5344CB8AC3E}">
        <p14:creationId xmlns:p14="http://schemas.microsoft.com/office/powerpoint/2010/main" val="424120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9909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35034"/>
            <a:ext cx="10515600" cy="4941929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1-CÜZ VE SAHİFELER</a:t>
            </a:r>
          </a:p>
          <a:p>
            <a:pPr marL="0" indent="0" algn="just">
              <a:buNone/>
            </a:pPr>
            <a:r>
              <a:rPr lang="tr-TR" dirty="0"/>
              <a:t>2-CAMİ’LER</a:t>
            </a:r>
          </a:p>
          <a:p>
            <a:pPr marL="0" indent="0" algn="just">
              <a:buNone/>
            </a:pPr>
            <a:r>
              <a:rPr lang="tr-TR" dirty="0"/>
              <a:t>3-SÜNENLER</a:t>
            </a:r>
          </a:p>
          <a:p>
            <a:pPr marL="0" indent="0" algn="just">
              <a:buNone/>
            </a:pPr>
            <a:r>
              <a:rPr lang="tr-TR" dirty="0"/>
              <a:t>4-MÜSNEDLER</a:t>
            </a:r>
          </a:p>
          <a:p>
            <a:pPr marL="0" indent="0" algn="just">
              <a:buNone/>
            </a:pPr>
            <a:r>
              <a:rPr lang="tr-TR" dirty="0"/>
              <a:t>5-MU’CEMLER</a:t>
            </a:r>
          </a:p>
          <a:p>
            <a:pPr marL="0" indent="0" algn="just">
              <a:buNone/>
            </a:pPr>
            <a:r>
              <a:rPr lang="tr-TR" dirty="0"/>
              <a:t>6-MUVATTA’LAR</a:t>
            </a:r>
          </a:p>
          <a:p>
            <a:pPr marL="0" indent="0" algn="just">
              <a:buNone/>
            </a:pPr>
            <a:r>
              <a:rPr lang="tr-TR" dirty="0"/>
              <a:t>7-MUSANNEFLER</a:t>
            </a:r>
          </a:p>
          <a:p>
            <a:pPr marL="0" indent="0" algn="just">
              <a:buNone/>
            </a:pPr>
            <a:r>
              <a:rPr lang="tr-TR" dirty="0"/>
              <a:t>8-MÜSTEDREKLER</a:t>
            </a:r>
          </a:p>
        </p:txBody>
      </p:sp>
    </p:spTree>
    <p:extLst>
      <p:ext uri="{BB962C8B-B14F-4D97-AF65-F5344CB8AC3E}">
        <p14:creationId xmlns:p14="http://schemas.microsoft.com/office/powerpoint/2010/main" val="16656798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USÛL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45030"/>
            <a:ext cx="10515600" cy="5226936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MÜTEAHHİRUN’A AİT USÛL KİTAPLARI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 err="1"/>
              <a:t>İbnu’s</a:t>
            </a:r>
            <a:r>
              <a:rPr lang="tr-TR" dirty="0"/>
              <a:t>-Salah ‘tan (643) sonra yazılan </a:t>
            </a:r>
            <a:r>
              <a:rPr lang="tr-TR" dirty="0" err="1"/>
              <a:t>usûl</a:t>
            </a:r>
            <a:r>
              <a:rPr lang="tr-TR" dirty="0"/>
              <a:t> kitapları: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1-İbnu’s-Salah (643), </a:t>
            </a:r>
            <a:r>
              <a:rPr lang="tr-TR" dirty="0" err="1"/>
              <a:t>Mukaddimetu</a:t>
            </a:r>
            <a:r>
              <a:rPr lang="tr-TR" dirty="0"/>
              <a:t> </a:t>
            </a:r>
            <a:r>
              <a:rPr lang="tr-TR" dirty="0" err="1"/>
              <a:t>Ulûmi’l</a:t>
            </a:r>
            <a:r>
              <a:rPr lang="tr-TR" dirty="0"/>
              <a:t>-Hadis</a:t>
            </a:r>
          </a:p>
          <a:p>
            <a:pPr marL="0" indent="0" algn="just">
              <a:buNone/>
            </a:pPr>
            <a:r>
              <a:rPr lang="tr-TR" dirty="0"/>
              <a:t>	2-İbn Hacer el-</a:t>
            </a:r>
            <a:r>
              <a:rPr lang="tr-TR" dirty="0" err="1"/>
              <a:t>Askalani</a:t>
            </a:r>
            <a:r>
              <a:rPr lang="tr-TR" dirty="0"/>
              <a:t> (852), </a:t>
            </a:r>
            <a:r>
              <a:rPr lang="tr-TR" dirty="0" err="1"/>
              <a:t>Nuhbetu’l-Fiker</a:t>
            </a:r>
            <a:r>
              <a:rPr lang="tr-TR" dirty="0"/>
              <a:t> fi </a:t>
            </a:r>
            <a:r>
              <a:rPr lang="tr-TR" dirty="0" err="1"/>
              <a:t>Mustalahi</a:t>
            </a:r>
            <a:r>
              <a:rPr lang="tr-TR" dirty="0"/>
              <a:t> </a:t>
            </a:r>
            <a:r>
              <a:rPr lang="tr-TR" dirty="0" err="1"/>
              <a:t>Ehli’l</a:t>
            </a:r>
            <a:r>
              <a:rPr lang="tr-TR" dirty="0"/>
              <a:t>-Eser</a:t>
            </a:r>
          </a:p>
          <a:p>
            <a:pPr marL="0" indent="0" algn="just">
              <a:buNone/>
            </a:pPr>
            <a:r>
              <a:rPr lang="tr-TR" dirty="0"/>
              <a:t>	3-Kasimi (1332), </a:t>
            </a:r>
            <a:r>
              <a:rPr lang="tr-TR" dirty="0" err="1"/>
              <a:t>Kavaidu’t-Tahdis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930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USÛL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92530"/>
            <a:ext cx="10515600" cy="5084433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MODERN DÖNEM USÛL TARTIŞMALARI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Bu dönemde yeni </a:t>
            </a:r>
            <a:r>
              <a:rPr lang="tr-TR" dirty="0" err="1"/>
              <a:t>usûl</a:t>
            </a:r>
            <a:r>
              <a:rPr lang="tr-TR" dirty="0"/>
              <a:t>/metodoloji arayışları ortaya çıkmıştır. Geleneksel </a:t>
            </a:r>
            <a:r>
              <a:rPr lang="tr-TR" dirty="0" err="1"/>
              <a:t>usûl</a:t>
            </a:r>
            <a:r>
              <a:rPr lang="tr-TR" dirty="0"/>
              <a:t> kriterleri tartışmaya açılmıştır.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</a:t>
            </a:r>
            <a:r>
              <a:rPr lang="tr-TR" dirty="0"/>
              <a:t>:</a:t>
            </a:r>
          </a:p>
          <a:p>
            <a:pPr marL="0" indent="0" algn="just">
              <a:buNone/>
            </a:pPr>
            <a:r>
              <a:rPr lang="tr-TR" dirty="0"/>
              <a:t>	1-Hayri </a:t>
            </a:r>
            <a:r>
              <a:rPr lang="tr-TR" dirty="0" err="1"/>
              <a:t>Kırbaşoğlu</a:t>
            </a:r>
            <a:r>
              <a:rPr lang="tr-TR" dirty="0"/>
              <a:t>, İslam Düşüncesinde Hadis Metodolojisi</a:t>
            </a:r>
          </a:p>
          <a:p>
            <a:pPr marL="0" indent="0" algn="just">
              <a:buNone/>
            </a:pPr>
            <a:r>
              <a:rPr lang="tr-TR" dirty="0"/>
              <a:t>	2-Yusuf </a:t>
            </a:r>
            <a:r>
              <a:rPr lang="tr-TR" dirty="0" err="1"/>
              <a:t>Karadavi</a:t>
            </a:r>
            <a:r>
              <a:rPr lang="tr-TR" dirty="0"/>
              <a:t>, Sünneti Anlamada Yöntem</a:t>
            </a:r>
          </a:p>
          <a:p>
            <a:pPr marL="0" indent="0" algn="just">
              <a:buNone/>
            </a:pPr>
            <a:r>
              <a:rPr lang="tr-TR" dirty="0"/>
              <a:t>	3-Mehmet Görmez, Hadis ve Sünnetin Anlaşılması ve Yorumlanmasında Metodoloji Sorunu</a:t>
            </a:r>
          </a:p>
        </p:txBody>
      </p:sp>
    </p:spTree>
    <p:extLst>
      <p:ext uri="{BB962C8B-B14F-4D97-AF65-F5344CB8AC3E}">
        <p14:creationId xmlns:p14="http://schemas.microsoft.com/office/powerpoint/2010/main" val="3937420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779"/>
          </a:xfrm>
        </p:spPr>
        <p:txBody>
          <a:bodyPr>
            <a:normAutofit/>
          </a:bodyPr>
          <a:lstStyle/>
          <a:p>
            <a:pPr algn="r"/>
            <a:r>
              <a:rPr lang="tr-TR" sz="3200" b="1" dirty="0"/>
              <a:t>İSNAD İNCELEME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0031"/>
            <a:ext cx="10515600" cy="5036932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TARİH KİTAPLARI</a:t>
            </a:r>
          </a:p>
          <a:p>
            <a:pPr marL="0" indent="0" algn="just">
              <a:buNone/>
            </a:pPr>
            <a:r>
              <a:rPr lang="tr-TR" dirty="0"/>
              <a:t>	Bu kitaplar daha ziyade kronolojik tarih kitapları dışında, şahısların hayatını ele alan eserlerdir. Bunlar rical kitabı olarak da kabul edilebilirler.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1-Hatip Bağdadi (463), </a:t>
            </a:r>
            <a:r>
              <a:rPr lang="tr-TR" dirty="0" err="1"/>
              <a:t>Tarihu</a:t>
            </a:r>
            <a:r>
              <a:rPr lang="tr-TR" dirty="0"/>
              <a:t> </a:t>
            </a:r>
            <a:r>
              <a:rPr lang="tr-TR" dirty="0" err="1"/>
              <a:t>Bağdad</a:t>
            </a:r>
            <a:r>
              <a:rPr lang="tr-TR" dirty="0"/>
              <a:t> (Şehir tarihi)</a:t>
            </a:r>
          </a:p>
          <a:p>
            <a:pPr marL="0" indent="0" algn="just">
              <a:buNone/>
            </a:pPr>
            <a:r>
              <a:rPr lang="tr-TR" dirty="0"/>
              <a:t>	2-İbnu’l-Faradi (403), </a:t>
            </a:r>
            <a:r>
              <a:rPr lang="tr-TR" dirty="0" err="1"/>
              <a:t>Tarihu</a:t>
            </a:r>
            <a:r>
              <a:rPr lang="tr-TR" dirty="0"/>
              <a:t> </a:t>
            </a:r>
            <a:r>
              <a:rPr lang="tr-TR" dirty="0" err="1"/>
              <a:t>Ulemâi’l</a:t>
            </a:r>
            <a:r>
              <a:rPr lang="tr-TR" dirty="0"/>
              <a:t>-Endülüs</a:t>
            </a:r>
          </a:p>
          <a:p>
            <a:pPr marL="0" indent="0" algn="just">
              <a:buNone/>
            </a:pPr>
            <a:r>
              <a:rPr lang="tr-TR" dirty="0"/>
              <a:t>	3-Buhari (256), </a:t>
            </a:r>
            <a:r>
              <a:rPr lang="tr-TR" dirty="0" err="1"/>
              <a:t>Tarihu’l</a:t>
            </a:r>
            <a:r>
              <a:rPr lang="tr-TR" dirty="0"/>
              <a:t>-Kebir</a:t>
            </a:r>
          </a:p>
        </p:txBody>
      </p:sp>
    </p:spTree>
    <p:extLst>
      <p:ext uri="{BB962C8B-B14F-4D97-AF65-F5344CB8AC3E}">
        <p14:creationId xmlns:p14="http://schemas.microsoft.com/office/powerpoint/2010/main" val="3944499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031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İSNAD İNCELEME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58784"/>
            <a:ext cx="10515600" cy="4918179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TABAKAT KİTAPLARI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Genel olarak İslam tarihinde yaşamış önemli kişilerin (</a:t>
            </a:r>
            <a:r>
              <a:rPr lang="tr-TR" dirty="0" err="1"/>
              <a:t>raviler</a:t>
            </a:r>
            <a:r>
              <a:rPr lang="tr-TR" dirty="0"/>
              <a:t>, ulema vs.) hayat hikayelerini ele alan ve özelde hadis </a:t>
            </a:r>
            <a:r>
              <a:rPr lang="tr-TR" dirty="0" err="1"/>
              <a:t>ravileri</a:t>
            </a:r>
            <a:r>
              <a:rPr lang="tr-TR" dirty="0"/>
              <a:t> üzerinde duran eserlerdir.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1-İbn </a:t>
            </a:r>
            <a:r>
              <a:rPr lang="tr-TR" dirty="0" err="1"/>
              <a:t>Sa’d</a:t>
            </a:r>
            <a:r>
              <a:rPr lang="tr-TR" dirty="0"/>
              <a:t> (230), et-</a:t>
            </a:r>
            <a:r>
              <a:rPr lang="tr-TR" dirty="0" err="1"/>
              <a:t>Tabakatu’l</a:t>
            </a:r>
            <a:r>
              <a:rPr lang="tr-TR" dirty="0"/>
              <a:t>-Kübra</a:t>
            </a:r>
          </a:p>
          <a:p>
            <a:pPr marL="0" indent="0" algn="just">
              <a:buNone/>
            </a:pPr>
            <a:r>
              <a:rPr lang="tr-TR" dirty="0"/>
              <a:t>	2-İbnu’s-Salah (643), </a:t>
            </a:r>
            <a:r>
              <a:rPr lang="tr-TR" dirty="0" err="1"/>
              <a:t>Tabakatu’l-Fukahai’ş-Şafiiyye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3-İbn Hacer el-</a:t>
            </a:r>
            <a:r>
              <a:rPr lang="tr-TR" dirty="0" err="1"/>
              <a:t>Askalani</a:t>
            </a:r>
            <a:r>
              <a:rPr lang="tr-TR" dirty="0"/>
              <a:t> (852), el-</a:t>
            </a:r>
            <a:r>
              <a:rPr lang="tr-TR" dirty="0" err="1"/>
              <a:t>İsabe</a:t>
            </a:r>
            <a:r>
              <a:rPr lang="tr-TR" dirty="0"/>
              <a:t> fi </a:t>
            </a:r>
            <a:r>
              <a:rPr lang="tr-TR" dirty="0" err="1"/>
              <a:t>Temyizi’s</a:t>
            </a:r>
            <a:r>
              <a:rPr lang="tr-TR" dirty="0"/>
              <a:t>-Sahabe</a:t>
            </a:r>
          </a:p>
        </p:txBody>
      </p:sp>
    </p:spTree>
    <p:extLst>
      <p:ext uri="{BB962C8B-B14F-4D97-AF65-F5344CB8AC3E}">
        <p14:creationId xmlns:p14="http://schemas.microsoft.com/office/powerpoint/2010/main" val="277613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3654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İSNAD İNCELEME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7532"/>
            <a:ext cx="10515600" cy="4989431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CERH VE TADİL KİTAPLARI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err="1"/>
              <a:t>Ravilerin</a:t>
            </a:r>
            <a:r>
              <a:rPr lang="tr-TR" dirty="0"/>
              <a:t> cerh ve tadil yönünden durumlarını tespit eden eserlerdir.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1-İbn </a:t>
            </a:r>
            <a:r>
              <a:rPr lang="tr-TR" dirty="0" err="1"/>
              <a:t>Ebi</a:t>
            </a:r>
            <a:r>
              <a:rPr lang="tr-TR" dirty="0"/>
              <a:t> Hatim (327) el-Cerh </a:t>
            </a:r>
            <a:r>
              <a:rPr lang="tr-TR" dirty="0" err="1"/>
              <a:t>ve’t-Ta’dil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2-İbn </a:t>
            </a:r>
            <a:r>
              <a:rPr lang="tr-TR" dirty="0" err="1"/>
              <a:t>Hibban</a:t>
            </a:r>
            <a:r>
              <a:rPr lang="tr-TR" dirty="0"/>
              <a:t> (354), es-</a:t>
            </a:r>
            <a:r>
              <a:rPr lang="tr-TR" dirty="0" err="1"/>
              <a:t>Sikat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3-İbn </a:t>
            </a:r>
            <a:r>
              <a:rPr lang="tr-TR" dirty="0" err="1"/>
              <a:t>Hibban</a:t>
            </a:r>
            <a:r>
              <a:rPr lang="tr-TR" dirty="0"/>
              <a:t>, el-</a:t>
            </a:r>
            <a:r>
              <a:rPr lang="tr-TR" dirty="0" err="1"/>
              <a:t>Mecruhin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4-Nesai (303), </a:t>
            </a:r>
            <a:r>
              <a:rPr lang="tr-TR" dirty="0" err="1"/>
              <a:t>ed-Duafa</a:t>
            </a:r>
            <a:r>
              <a:rPr lang="tr-TR" dirty="0"/>
              <a:t> </a:t>
            </a:r>
            <a:r>
              <a:rPr lang="tr-TR" dirty="0" err="1"/>
              <a:t>ve’l-Metrukun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0787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779"/>
          </a:xfrm>
        </p:spPr>
        <p:txBody>
          <a:bodyPr>
            <a:normAutofit fontScale="90000"/>
          </a:bodyPr>
          <a:lstStyle/>
          <a:p>
            <a:pPr algn="r"/>
            <a:r>
              <a:rPr lang="tr-TR" sz="4000" b="1" dirty="0"/>
              <a:t>İSNAD</a:t>
            </a:r>
            <a:r>
              <a:rPr lang="tr-TR" dirty="0"/>
              <a:t> </a:t>
            </a:r>
            <a:r>
              <a:rPr lang="tr-TR" b="1" dirty="0"/>
              <a:t>İNCELEME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99408"/>
            <a:ext cx="10515600" cy="4977555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İLEL KİTAPLARI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İlletli hadisleri bir araya toplayan ve illetlerine işaret eden kitaplardır.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1-Ahmed b. </a:t>
            </a:r>
            <a:r>
              <a:rPr lang="tr-TR" dirty="0" err="1"/>
              <a:t>Hanbel</a:t>
            </a:r>
            <a:r>
              <a:rPr lang="tr-TR" dirty="0"/>
              <a:t> (241), Kitabu’l-</a:t>
            </a:r>
            <a:r>
              <a:rPr lang="tr-TR"/>
              <a:t>İlel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33608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AA8191-AB61-43D8-BF23-4DCDE094B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İSNAD İNCELEME KİTAPLARI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73ABE0-8996-4D3D-BB2E-A5102AAB3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TAHRİC KİTAPLARI</a:t>
            </a:r>
          </a:p>
          <a:p>
            <a:pPr marL="0" indent="0" algn="just">
              <a:buNone/>
            </a:pPr>
            <a:r>
              <a:rPr lang="tr-TR" dirty="0"/>
              <a:t>	Bir hadisin hangi eserlerde geçtiğini tespit eden ve hakkındaki değerlendirmeleri kısaca veren kitaplardır.</a:t>
            </a:r>
          </a:p>
          <a:p>
            <a:pPr marL="0" indent="0" algn="just">
              <a:buNone/>
            </a:pPr>
            <a:r>
              <a:rPr lang="tr-TR" dirty="0"/>
              <a:t>	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1-Mizzi (742), </a:t>
            </a:r>
            <a:r>
              <a:rPr lang="tr-TR" dirty="0" err="1"/>
              <a:t>Tuhfetu’l</a:t>
            </a:r>
            <a:r>
              <a:rPr lang="tr-TR" dirty="0"/>
              <a:t>-Eşraf </a:t>
            </a:r>
            <a:r>
              <a:rPr lang="tr-TR" dirty="0" err="1"/>
              <a:t>bi</a:t>
            </a:r>
            <a:r>
              <a:rPr lang="tr-TR" dirty="0"/>
              <a:t> </a:t>
            </a:r>
            <a:r>
              <a:rPr lang="tr-TR" dirty="0" err="1"/>
              <a:t>Ma’rifeti’l</a:t>
            </a:r>
            <a:r>
              <a:rPr lang="tr-TR" dirty="0"/>
              <a:t>-Etraf</a:t>
            </a:r>
          </a:p>
          <a:p>
            <a:pPr marL="0" indent="0" algn="just">
              <a:buNone/>
            </a:pPr>
            <a:r>
              <a:rPr lang="tr-TR" dirty="0"/>
              <a:t>	2-Iraki (806), </a:t>
            </a:r>
            <a:r>
              <a:rPr lang="tr-TR" dirty="0" err="1"/>
              <a:t>Tahricu</a:t>
            </a:r>
            <a:r>
              <a:rPr lang="tr-TR" dirty="0"/>
              <a:t> </a:t>
            </a:r>
            <a:r>
              <a:rPr lang="tr-TR" dirty="0" err="1"/>
              <a:t>Ehadisi’l</a:t>
            </a:r>
            <a:r>
              <a:rPr lang="tr-TR" dirty="0"/>
              <a:t>-İhya (el-</a:t>
            </a:r>
            <a:r>
              <a:rPr lang="tr-TR" dirty="0" err="1"/>
              <a:t>Muğni</a:t>
            </a:r>
            <a:r>
              <a:rPr lang="tr-TR" dirty="0"/>
              <a:t>…)</a:t>
            </a:r>
          </a:p>
          <a:p>
            <a:pPr marL="0" indent="0" algn="just">
              <a:buNone/>
            </a:pPr>
            <a:r>
              <a:rPr lang="tr-TR" dirty="0"/>
              <a:t>	3-Sehavi (902), </a:t>
            </a:r>
            <a:r>
              <a:rPr lang="tr-TR" dirty="0" err="1"/>
              <a:t>Mekasidu’l-Hasene</a:t>
            </a:r>
            <a:r>
              <a:rPr lang="tr-TR" dirty="0"/>
              <a:t>…</a:t>
            </a:r>
          </a:p>
          <a:p>
            <a:pPr marL="0" indent="0" algn="just">
              <a:buNone/>
            </a:pPr>
            <a:r>
              <a:rPr lang="tr-TR" dirty="0"/>
              <a:t>	4-Acluni (1161), </a:t>
            </a:r>
            <a:r>
              <a:rPr lang="tr-TR" dirty="0" err="1"/>
              <a:t>Keşfu’l</a:t>
            </a:r>
            <a:r>
              <a:rPr lang="tr-TR" dirty="0"/>
              <a:t>-Hafa…</a:t>
            </a:r>
          </a:p>
        </p:txBody>
      </p:sp>
    </p:spTree>
    <p:extLst>
      <p:ext uri="{BB962C8B-B14F-4D97-AF65-F5344CB8AC3E}">
        <p14:creationId xmlns:p14="http://schemas.microsoft.com/office/powerpoint/2010/main" val="30519239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E3AD4D-21FA-438A-94E0-20ACCCF15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9103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İSNAD İNCELEME KİTAPLARI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4B1C48-80AD-441D-8E4E-E62366CFE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4228"/>
            <a:ext cx="10515600" cy="4882735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ZEVAİD KİTAPLARI</a:t>
            </a:r>
          </a:p>
          <a:p>
            <a:pPr marL="0" indent="0" algn="just">
              <a:buNone/>
            </a:pPr>
            <a:r>
              <a:rPr lang="tr-TR" dirty="0"/>
              <a:t>	Bir esere veya eser grubuna nispetle, o eser veya eserlerde olmayan fazla hadisleri bir araya getiren kitaplardır.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1-Heysemi (807), </a:t>
            </a:r>
            <a:r>
              <a:rPr lang="tr-TR" dirty="0" err="1"/>
              <a:t>Mecmau’z-Zevaid</a:t>
            </a:r>
            <a:r>
              <a:rPr lang="tr-TR" dirty="0"/>
              <a:t> ve </a:t>
            </a:r>
            <a:r>
              <a:rPr lang="tr-TR" dirty="0" err="1"/>
              <a:t>Menbeu’l-Fevaid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0299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9EC851-AF50-4CCB-9B01-C43A36F2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MEVZÛÂT KİTAPLARI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E68328-BBED-4C44-8B5C-2148766AC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9822"/>
            <a:ext cx="10515600" cy="4967141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	Uydurma hadislerin tespit edilip toplandığı kitaplardır.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1-İbnu’l-Cevzi (597), </a:t>
            </a:r>
            <a:r>
              <a:rPr lang="tr-TR" dirty="0" err="1"/>
              <a:t>Kitabu’l</a:t>
            </a:r>
            <a:r>
              <a:rPr lang="tr-TR" dirty="0"/>
              <a:t>-</a:t>
            </a:r>
            <a:r>
              <a:rPr lang="tr-TR" dirty="0" err="1"/>
              <a:t>Mevdûâti’l</a:t>
            </a:r>
            <a:r>
              <a:rPr lang="tr-TR" dirty="0"/>
              <a:t>-Kübra</a:t>
            </a:r>
          </a:p>
          <a:p>
            <a:pPr marL="0" indent="0" algn="just">
              <a:buNone/>
            </a:pPr>
            <a:r>
              <a:rPr lang="tr-TR" dirty="0"/>
              <a:t>	2-Suyuti (911), el-</a:t>
            </a:r>
            <a:r>
              <a:rPr lang="tr-TR" dirty="0" err="1"/>
              <a:t>Leâliu’l</a:t>
            </a:r>
            <a:r>
              <a:rPr lang="tr-TR" dirty="0"/>
              <a:t>-</a:t>
            </a:r>
            <a:r>
              <a:rPr lang="tr-TR" dirty="0" err="1"/>
              <a:t>Masnûa</a:t>
            </a:r>
            <a:r>
              <a:rPr lang="tr-TR" dirty="0"/>
              <a:t> fi </a:t>
            </a:r>
            <a:r>
              <a:rPr lang="tr-TR" dirty="0" err="1"/>
              <a:t>Ehadisi’l-Mevdûa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3-Aliyyu’l-Kaari (1014), el-</a:t>
            </a:r>
            <a:r>
              <a:rPr lang="tr-TR" dirty="0" err="1"/>
              <a:t>Masnû</a:t>
            </a:r>
            <a:r>
              <a:rPr lang="tr-TR" dirty="0"/>
              <a:t> fi </a:t>
            </a:r>
            <a:r>
              <a:rPr lang="tr-TR" dirty="0" err="1"/>
              <a:t>Ma’rifeti’l-Hadisi’l-Mevdû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68950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893AAF-9917-4562-80F7-A5B3B2B4F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223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KONULU HADİS KİTAPLARI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070E5C-D26C-413B-A9E2-897B307B1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48"/>
            <a:ext cx="10515600" cy="506561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Belirli konudaki hadisleri bir araya toplamayı amaçlayan kitaplardır.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1-Abdullah b. Mübarek (), </a:t>
            </a:r>
            <a:r>
              <a:rPr lang="tr-TR" dirty="0" err="1"/>
              <a:t>Kitabu’z</a:t>
            </a:r>
            <a:r>
              <a:rPr lang="tr-TR" dirty="0"/>
              <a:t>-Zühd</a:t>
            </a:r>
            <a:r>
              <a:rPr lang="ar-SA" dirty="0"/>
              <a:t> </a:t>
            </a:r>
            <a:r>
              <a:rPr lang="tr-TR" dirty="0" err="1"/>
              <a:t>ve’r-Rekâik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2-Yahya b. Adem (203), </a:t>
            </a:r>
            <a:r>
              <a:rPr lang="tr-TR" dirty="0" err="1"/>
              <a:t>Kitabu’l-Harac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3-ibn </a:t>
            </a:r>
            <a:r>
              <a:rPr lang="tr-TR" dirty="0" err="1"/>
              <a:t>Dukeyn</a:t>
            </a:r>
            <a:r>
              <a:rPr lang="tr-TR" dirty="0"/>
              <a:t> (219), </a:t>
            </a:r>
            <a:r>
              <a:rPr lang="tr-TR" dirty="0" err="1"/>
              <a:t>Kitabu’s</a:t>
            </a:r>
            <a:r>
              <a:rPr lang="tr-TR" dirty="0"/>
              <a:t>-Salat</a:t>
            </a:r>
          </a:p>
        </p:txBody>
      </p:sp>
    </p:spTree>
    <p:extLst>
      <p:ext uri="{BB962C8B-B14F-4D97-AF65-F5344CB8AC3E}">
        <p14:creationId xmlns:p14="http://schemas.microsoft.com/office/powerpoint/2010/main" val="117540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/>
              <a:t>HADİS ŞERHLERİ (FIKHU’L-HADİS)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1283"/>
            <a:ext cx="10515600" cy="4965680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1-GELENEKSEL HADİS ŞERHLERİ</a:t>
            </a:r>
          </a:p>
          <a:p>
            <a:pPr marL="0" indent="0" algn="just">
              <a:buNone/>
            </a:pPr>
            <a:r>
              <a:rPr lang="tr-TR" dirty="0"/>
              <a:t>2-İHTİLAFU’L-HADİS KİTAPLARI/MUHTELİFU’L-HADİS</a:t>
            </a:r>
          </a:p>
          <a:p>
            <a:pPr marL="0" indent="0" algn="just">
              <a:buNone/>
            </a:pPr>
            <a:r>
              <a:rPr lang="tr-TR" dirty="0"/>
              <a:t>3-MÜŞKİLU’L-HADİS KİTAPLARI</a:t>
            </a:r>
          </a:p>
          <a:p>
            <a:pPr marL="0" indent="0" algn="just">
              <a:buNone/>
            </a:pPr>
            <a:r>
              <a:rPr lang="tr-TR" dirty="0"/>
              <a:t>4-GARİBU’L-HADİS KİTAPLARI</a:t>
            </a:r>
          </a:p>
          <a:p>
            <a:pPr marL="0" indent="0" algn="just">
              <a:buNone/>
            </a:pPr>
            <a:r>
              <a:rPr lang="tr-TR" dirty="0"/>
              <a:t>5-NASİH VE MENSUH KİTAPLARI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9846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8A5877D-5AB5-4BAC-844B-57902162D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426"/>
          </a:xfrm>
        </p:spPr>
        <p:txBody>
          <a:bodyPr>
            <a:normAutofit/>
          </a:bodyPr>
          <a:lstStyle/>
          <a:p>
            <a:pPr algn="r"/>
            <a:r>
              <a:rPr lang="tr-TR" sz="3600" b="1" dirty="0"/>
              <a:t>POLEMİK KİTAPLARI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767C75-E983-473D-9837-102886F66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3552"/>
            <a:ext cx="10515600" cy="502341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Hadis alimlerinin muhaliflerini eleştirmek, hadisleri savunmak, bir görüşü başka gruplara ispatlamak ya da Hz. Peygamber’in peygamberliğini ve mucizelerini göstermek veya ehl-i kitabı ya da </a:t>
            </a:r>
            <a:r>
              <a:rPr lang="tr-TR" dirty="0" err="1"/>
              <a:t>bid’atçıları</a:t>
            </a:r>
            <a:r>
              <a:rPr lang="tr-TR" dirty="0"/>
              <a:t> eleştirmek gibi amaçlarla kaleme aldıkları eserlerdir.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1-Beyhaki (458), </a:t>
            </a:r>
            <a:r>
              <a:rPr lang="tr-TR" dirty="0" err="1"/>
              <a:t>Şuabu’l</a:t>
            </a:r>
            <a:r>
              <a:rPr lang="tr-TR" dirty="0"/>
              <a:t>-İman</a:t>
            </a:r>
          </a:p>
          <a:p>
            <a:pPr marL="0" indent="0">
              <a:buNone/>
            </a:pPr>
            <a:r>
              <a:rPr lang="tr-TR" dirty="0"/>
              <a:t>	2-Suyuti (911), el-</a:t>
            </a:r>
            <a:r>
              <a:rPr lang="tr-TR" dirty="0" err="1"/>
              <a:t>Hasâisu’l</a:t>
            </a:r>
            <a:r>
              <a:rPr lang="tr-TR" dirty="0"/>
              <a:t>-Kübra</a:t>
            </a:r>
          </a:p>
          <a:p>
            <a:pPr marL="0" indent="0">
              <a:buNone/>
            </a:pPr>
            <a:r>
              <a:rPr lang="tr-TR" dirty="0"/>
              <a:t>	3-Ebu Said </a:t>
            </a:r>
            <a:r>
              <a:rPr lang="tr-TR" dirty="0" err="1"/>
              <a:t>ed-Darimi</a:t>
            </a:r>
            <a:r>
              <a:rPr lang="tr-TR" dirty="0"/>
              <a:t> (280), er-</a:t>
            </a:r>
            <a:r>
              <a:rPr lang="tr-TR" dirty="0" err="1"/>
              <a:t>Red</a:t>
            </a:r>
            <a:r>
              <a:rPr lang="tr-TR" dirty="0"/>
              <a:t> </a:t>
            </a:r>
            <a:r>
              <a:rPr lang="tr-TR" dirty="0" err="1"/>
              <a:t>ala’l-Cehmiyye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4-İbn </a:t>
            </a:r>
            <a:r>
              <a:rPr lang="tr-TR" dirty="0" err="1"/>
              <a:t>Kuteybe</a:t>
            </a:r>
            <a:r>
              <a:rPr lang="tr-TR" dirty="0"/>
              <a:t> (276), Hadis </a:t>
            </a:r>
            <a:r>
              <a:rPr lang="tr-TR" dirty="0" err="1"/>
              <a:t>Müdafası</a:t>
            </a:r>
            <a:r>
              <a:rPr lang="tr-TR" dirty="0"/>
              <a:t> (bkz. </a:t>
            </a:r>
            <a:r>
              <a:rPr lang="tr-TR" dirty="0" err="1"/>
              <a:t>İhtilafu’l</a:t>
            </a:r>
            <a:r>
              <a:rPr lang="tr-TR" dirty="0"/>
              <a:t>-Hadis)</a:t>
            </a:r>
          </a:p>
          <a:p>
            <a:pPr marL="0" indent="0">
              <a:buNone/>
            </a:pPr>
            <a:r>
              <a:rPr lang="tr-TR" dirty="0"/>
              <a:t>	5-İbn </a:t>
            </a:r>
            <a:r>
              <a:rPr lang="tr-TR" dirty="0" err="1"/>
              <a:t>Ebi</a:t>
            </a:r>
            <a:r>
              <a:rPr lang="tr-TR" dirty="0"/>
              <a:t> </a:t>
            </a:r>
            <a:r>
              <a:rPr lang="tr-TR"/>
              <a:t>Asım (287), </a:t>
            </a:r>
            <a:r>
              <a:rPr lang="tr-TR" dirty="0" err="1"/>
              <a:t>Kitabu’s-Sünne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670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/>
              <a:t>İSNAD İNCELEME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1-TARİH KİTAPLARI</a:t>
            </a:r>
          </a:p>
          <a:p>
            <a:pPr marL="0" indent="0" algn="just">
              <a:buNone/>
            </a:pPr>
            <a:r>
              <a:rPr lang="tr-TR" dirty="0"/>
              <a:t>2-TABAKAT KİTAPLARI</a:t>
            </a:r>
          </a:p>
          <a:p>
            <a:pPr marL="0" indent="0" algn="just">
              <a:buNone/>
            </a:pPr>
            <a:r>
              <a:rPr lang="tr-TR" dirty="0"/>
              <a:t>3-CERH VE TADİL KİTAPLARI</a:t>
            </a:r>
          </a:p>
          <a:p>
            <a:pPr marL="0" indent="0" algn="just">
              <a:buNone/>
            </a:pPr>
            <a:r>
              <a:rPr lang="tr-TR" dirty="0"/>
              <a:t>4-İLEL KİTAPLARI</a:t>
            </a:r>
          </a:p>
          <a:p>
            <a:pPr marL="0" indent="0" algn="just">
              <a:buNone/>
            </a:pPr>
            <a:r>
              <a:rPr lang="tr-TR" dirty="0"/>
              <a:t>5-TAHRİC KİTAPLARI</a:t>
            </a:r>
          </a:p>
          <a:p>
            <a:pPr marL="0" indent="0" algn="just">
              <a:buNone/>
            </a:pPr>
            <a:r>
              <a:rPr lang="tr-TR" dirty="0"/>
              <a:t>6-ZEVAİD KİTAPLARI</a:t>
            </a:r>
          </a:p>
        </p:txBody>
      </p:sp>
    </p:spTree>
    <p:extLst>
      <p:ext uri="{BB962C8B-B14F-4D97-AF65-F5344CB8AC3E}">
        <p14:creationId xmlns:p14="http://schemas.microsoft.com/office/powerpoint/2010/main" val="4042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>
            <a:normAutofit/>
          </a:bodyPr>
          <a:lstStyle/>
          <a:p>
            <a:pPr algn="r"/>
            <a:r>
              <a:rPr lang="tr-TR" sz="3200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92530"/>
            <a:ext cx="10515600" cy="5084433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CÜZ VE SAHİFELER</a:t>
            </a:r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Kitabet döneminde genellikle sahabiler tarafından veya onların öğrencileri olan tabiiler tarafından yazılan küçük çaplı «kitapçıklardır».</a:t>
            </a:r>
          </a:p>
          <a:p>
            <a:pPr marL="0" indent="0" algn="just">
              <a:buNone/>
            </a:pPr>
            <a:r>
              <a:rPr lang="tr-TR" b="1" dirty="0"/>
              <a:t>	</a:t>
            </a:r>
          </a:p>
          <a:p>
            <a:pPr marL="0" indent="0" algn="just">
              <a:buNone/>
            </a:pPr>
            <a:r>
              <a:rPr lang="tr-TR" b="1" dirty="0"/>
              <a:t>	Örnek: </a:t>
            </a:r>
            <a:r>
              <a:rPr lang="tr-TR" dirty="0"/>
              <a:t>es-</a:t>
            </a:r>
            <a:r>
              <a:rPr lang="tr-TR" dirty="0" err="1"/>
              <a:t>Sahifetu’s</a:t>
            </a:r>
            <a:r>
              <a:rPr lang="tr-TR" dirty="0"/>
              <a:t>-</a:t>
            </a:r>
            <a:r>
              <a:rPr lang="tr-TR" dirty="0" err="1"/>
              <a:t>Sahiha</a:t>
            </a:r>
            <a:r>
              <a:rPr lang="tr-TR" dirty="0"/>
              <a:t>, </a:t>
            </a:r>
            <a:r>
              <a:rPr lang="tr-TR" dirty="0" err="1"/>
              <a:t>Hemmam</a:t>
            </a:r>
            <a:r>
              <a:rPr lang="tr-TR" dirty="0"/>
              <a:t> b. </a:t>
            </a:r>
            <a:r>
              <a:rPr lang="tr-TR" dirty="0" err="1"/>
              <a:t>Münebbih’in</a:t>
            </a:r>
            <a:r>
              <a:rPr lang="tr-TR" dirty="0"/>
              <a:t> Sahifesi, Neşreden: Prof. Dr. Muhammed </a:t>
            </a:r>
            <a:r>
              <a:rPr lang="tr-TR" dirty="0" err="1"/>
              <a:t>Hamidullah</a:t>
            </a:r>
            <a:r>
              <a:rPr lang="tr-TR" dirty="0"/>
              <a:t>, </a:t>
            </a:r>
            <a:r>
              <a:rPr lang="tr-TR" dirty="0" err="1"/>
              <a:t>çev</a:t>
            </a:r>
            <a:r>
              <a:rPr lang="tr-TR" dirty="0"/>
              <a:t>: Prof. Dr. Talat Koçyiğit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4192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/>
          <a:lstStyle/>
          <a:p>
            <a:pPr algn="r" rtl="1"/>
            <a:r>
              <a:rPr lang="tr-TR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35034"/>
            <a:ext cx="10515600" cy="4941929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CAMİ’LER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Konulara göre tasnif edilmiş eserlerdir. Tüm konuları ihtiva eden, genellikle sahih hadisleri toplamayı amaçlayan, geniş kapsamlı rivayet eserleridir. 90’dan fazla kitaptan meydana gelirler.</a:t>
            </a:r>
          </a:p>
          <a:p>
            <a:pPr marL="0" indent="0" algn="just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b="1" dirty="0"/>
              <a:t>	Örnek</a:t>
            </a:r>
            <a:r>
              <a:rPr lang="tr-TR" dirty="0"/>
              <a:t>: Buhari (256), el-</a:t>
            </a:r>
            <a:r>
              <a:rPr lang="tr-TR" dirty="0" err="1"/>
              <a:t>Câmiu’s</a:t>
            </a:r>
            <a:r>
              <a:rPr lang="tr-TR" dirty="0"/>
              <a:t>-Sahih</a:t>
            </a:r>
          </a:p>
          <a:p>
            <a:pPr marL="0" indent="0" algn="just">
              <a:buNone/>
            </a:pPr>
            <a:r>
              <a:rPr lang="tr-TR" b="1" dirty="0"/>
              <a:t>		  </a:t>
            </a:r>
            <a:r>
              <a:rPr lang="tr-TR" dirty="0"/>
              <a:t>Müslim (261), el-</a:t>
            </a:r>
            <a:r>
              <a:rPr lang="tr-TR" dirty="0" err="1"/>
              <a:t>Câmiu’s</a:t>
            </a:r>
            <a:r>
              <a:rPr lang="tr-TR" dirty="0"/>
              <a:t>-Sahih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64029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1156"/>
          </a:xfrm>
        </p:spPr>
        <p:txBody>
          <a:bodyPr/>
          <a:lstStyle/>
          <a:p>
            <a:pPr algn="r"/>
            <a:r>
              <a:rPr lang="tr-TR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16282"/>
            <a:ext cx="10515600" cy="5060681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SÜNEN’LER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/>
              <a:t>Konulara göre tasnif edilmişlerdir. Daha çok ahkam hadislerini ihtiva ederler. </a:t>
            </a:r>
            <a:r>
              <a:rPr lang="tr-TR" dirty="0" err="1"/>
              <a:t>Câmi’lere</a:t>
            </a:r>
            <a:r>
              <a:rPr lang="tr-TR" dirty="0"/>
              <a:t> göre daha dar kapsamlıdırlar.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b="1" dirty="0"/>
              <a:t>Örnek:</a:t>
            </a:r>
            <a:r>
              <a:rPr lang="tr-TR" dirty="0"/>
              <a:t> Ebu Davud (275), es-Sünen</a:t>
            </a:r>
          </a:p>
          <a:p>
            <a:pPr marL="0" indent="0" algn="just">
              <a:buNone/>
            </a:pPr>
            <a:r>
              <a:rPr lang="tr-TR" dirty="0"/>
              <a:t>		  Tirmizi (279), es-Sünen</a:t>
            </a:r>
          </a:p>
          <a:p>
            <a:pPr marL="0" indent="0" algn="just">
              <a:buNone/>
            </a:pPr>
            <a:r>
              <a:rPr lang="tr-TR" dirty="0"/>
              <a:t>		  </a:t>
            </a:r>
            <a:r>
              <a:rPr lang="tr-TR" dirty="0" err="1"/>
              <a:t>Nesâi</a:t>
            </a:r>
            <a:r>
              <a:rPr lang="tr-TR" dirty="0"/>
              <a:t>, (303), es-Sünen</a:t>
            </a:r>
          </a:p>
          <a:p>
            <a:pPr marL="0" indent="0" algn="just">
              <a:buNone/>
            </a:pPr>
            <a:r>
              <a:rPr lang="tr-TR" dirty="0"/>
              <a:t>		  </a:t>
            </a:r>
            <a:r>
              <a:rPr lang="tr-TR" dirty="0" err="1"/>
              <a:t>İbn</a:t>
            </a:r>
            <a:r>
              <a:rPr lang="tr-TR" dirty="0"/>
              <a:t> </a:t>
            </a:r>
            <a:r>
              <a:rPr lang="tr-TR" dirty="0" err="1"/>
              <a:t>Mâce</a:t>
            </a:r>
            <a:r>
              <a:rPr lang="tr-TR" dirty="0"/>
              <a:t> (273) es-Sünen</a:t>
            </a:r>
          </a:p>
        </p:txBody>
      </p:sp>
    </p:spTree>
    <p:extLst>
      <p:ext uri="{BB962C8B-B14F-4D97-AF65-F5344CB8AC3E}">
        <p14:creationId xmlns:p14="http://schemas.microsoft.com/office/powerpoint/2010/main" val="1471155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9280"/>
          </a:xfrm>
        </p:spPr>
        <p:txBody>
          <a:bodyPr/>
          <a:lstStyle/>
          <a:p>
            <a:pPr algn="r"/>
            <a:r>
              <a:rPr lang="tr-TR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35034"/>
            <a:ext cx="10515600" cy="4941929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MÜSNED’LER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 err="1"/>
              <a:t>Raviler</a:t>
            </a:r>
            <a:r>
              <a:rPr lang="tr-TR" dirty="0"/>
              <a:t> esas alınarak tasnif edilmiş eserlerdir. İki çeşit ravi tasnifi vardır:</a:t>
            </a:r>
          </a:p>
          <a:p>
            <a:pPr marL="0" indent="0" algn="just">
              <a:buNone/>
            </a:pPr>
            <a:r>
              <a:rPr lang="tr-TR" b="1" dirty="0"/>
              <a:t>	1)</a:t>
            </a:r>
            <a:r>
              <a:rPr lang="tr-TR" dirty="0"/>
              <a:t> Sahabi ravi</a:t>
            </a:r>
          </a:p>
          <a:p>
            <a:pPr marL="0" indent="0" algn="just">
              <a:buNone/>
            </a:pPr>
            <a:r>
              <a:rPr lang="tr-TR" b="1" dirty="0"/>
              <a:t>	2)</a:t>
            </a:r>
            <a:r>
              <a:rPr lang="tr-TR" dirty="0"/>
              <a:t> Müellifin şeyhi olan ravi</a:t>
            </a:r>
          </a:p>
          <a:p>
            <a:pPr marL="0" indent="0" algn="just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b="1" dirty="0" err="1"/>
              <a:t>Müsnedler</a:t>
            </a:r>
            <a:r>
              <a:rPr lang="tr-TR" b="1" dirty="0"/>
              <a:t> «sahabiler» esas alınarak yapılan tasniflemelere denir.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Örnek:</a:t>
            </a:r>
            <a:r>
              <a:rPr lang="tr-TR" dirty="0"/>
              <a:t> </a:t>
            </a:r>
            <a:r>
              <a:rPr lang="tr-TR" dirty="0" err="1"/>
              <a:t>Ahmed</a:t>
            </a:r>
            <a:r>
              <a:rPr lang="tr-TR" dirty="0"/>
              <a:t> b. </a:t>
            </a:r>
            <a:r>
              <a:rPr lang="tr-TR" dirty="0" err="1"/>
              <a:t>Hanbel</a:t>
            </a:r>
            <a:r>
              <a:rPr lang="tr-TR" dirty="0"/>
              <a:t> (241), el-</a:t>
            </a:r>
            <a:r>
              <a:rPr lang="tr-TR" dirty="0" err="1"/>
              <a:t>Müsned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20455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031"/>
          </a:xfrm>
        </p:spPr>
        <p:txBody>
          <a:bodyPr/>
          <a:lstStyle/>
          <a:p>
            <a:pPr algn="r"/>
            <a:r>
              <a:rPr lang="tr-TR" b="1" dirty="0"/>
              <a:t>RİVAYET KİTAPLARI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8156"/>
            <a:ext cx="10515600" cy="5048807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/>
              <a:t>MUCEM’LER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dirty="0" err="1"/>
              <a:t>Müsnedler</a:t>
            </a:r>
            <a:r>
              <a:rPr lang="tr-TR" dirty="0"/>
              <a:t> gibi ravi esas alınarak yapılan tasniflere örnektirler. Fakat </a:t>
            </a:r>
            <a:r>
              <a:rPr lang="tr-TR" dirty="0" err="1"/>
              <a:t>müsnedler</a:t>
            </a:r>
            <a:r>
              <a:rPr lang="tr-TR" dirty="0"/>
              <a:t> «</a:t>
            </a:r>
            <a:r>
              <a:rPr lang="tr-TR" dirty="0" err="1"/>
              <a:t>sahabi</a:t>
            </a:r>
            <a:r>
              <a:rPr lang="tr-TR" dirty="0"/>
              <a:t>» ravi esas alınırken, </a:t>
            </a:r>
            <a:r>
              <a:rPr lang="tr-TR" dirty="0" err="1"/>
              <a:t>Mu’cem’lerde</a:t>
            </a:r>
            <a:r>
              <a:rPr lang="tr-TR" dirty="0"/>
              <a:t> müellifin/</a:t>
            </a:r>
            <a:r>
              <a:rPr lang="tr-TR" dirty="0" err="1"/>
              <a:t>musannıfın</a:t>
            </a:r>
            <a:r>
              <a:rPr lang="tr-TR" dirty="0"/>
              <a:t>/yazarın «şeyhi» esas alınır. (Bazen </a:t>
            </a:r>
            <a:r>
              <a:rPr lang="tr-TR" dirty="0" err="1"/>
              <a:t>sahabi</a:t>
            </a:r>
            <a:r>
              <a:rPr lang="tr-TR" dirty="0"/>
              <a:t> esas alınarak tasnif edilen </a:t>
            </a:r>
            <a:r>
              <a:rPr lang="tr-TR" dirty="0" err="1"/>
              <a:t>Mu’cem’ler</a:t>
            </a:r>
            <a:r>
              <a:rPr lang="tr-TR" dirty="0"/>
              <a:t> de vardır)</a:t>
            </a:r>
          </a:p>
          <a:p>
            <a:pPr marL="0" indent="0" algn="just">
              <a:buNone/>
            </a:pPr>
            <a:r>
              <a:rPr lang="tr-TR" b="1" dirty="0"/>
              <a:t>	</a:t>
            </a:r>
            <a:r>
              <a:rPr lang="tr-TR" b="1" dirty="0" err="1"/>
              <a:t>Örnek:</a:t>
            </a:r>
            <a:r>
              <a:rPr lang="tr-TR" dirty="0" err="1"/>
              <a:t>Taberani</a:t>
            </a:r>
            <a:r>
              <a:rPr lang="tr-TR" dirty="0"/>
              <a:t> (360), el-</a:t>
            </a:r>
            <a:r>
              <a:rPr lang="tr-TR" dirty="0" err="1"/>
              <a:t>Mu’cemu’s</a:t>
            </a:r>
            <a:r>
              <a:rPr lang="tr-TR" dirty="0"/>
              <a:t>-</a:t>
            </a:r>
            <a:r>
              <a:rPr lang="tr-TR" dirty="0" err="1"/>
              <a:t>Sağir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			      </a:t>
            </a:r>
            <a:r>
              <a:rPr lang="tr-TR" dirty="0"/>
              <a:t>el-</a:t>
            </a:r>
            <a:r>
              <a:rPr lang="tr-TR" dirty="0" err="1"/>
              <a:t>Mu’cemu’l</a:t>
            </a:r>
            <a:r>
              <a:rPr lang="tr-TR" dirty="0"/>
              <a:t>-</a:t>
            </a:r>
            <a:r>
              <a:rPr lang="tr-TR" dirty="0" err="1"/>
              <a:t>Evsat</a:t>
            </a:r>
            <a:endParaRPr lang="tr-TR" dirty="0"/>
          </a:p>
          <a:p>
            <a:pPr marL="0" indent="0" algn="just">
              <a:buNone/>
            </a:pPr>
            <a:r>
              <a:rPr lang="tr-TR" b="1" dirty="0"/>
              <a:t>				      </a:t>
            </a:r>
            <a:r>
              <a:rPr lang="tr-TR" dirty="0"/>
              <a:t>el-</a:t>
            </a:r>
            <a:r>
              <a:rPr lang="tr-TR" dirty="0" err="1"/>
              <a:t>Mu’cemu’l</a:t>
            </a:r>
            <a:r>
              <a:rPr lang="tr-TR" dirty="0"/>
              <a:t>-Kebir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9448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193</Words>
  <Application>Microsoft Office PowerPoint</Application>
  <PresentationFormat>Geniş ekran</PresentationFormat>
  <Paragraphs>202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Teması</vt:lpstr>
      <vt:lpstr>HADİS KİTAPLARI</vt:lpstr>
      <vt:lpstr>RİVAYET KİTAPLARI</vt:lpstr>
      <vt:lpstr>HADİS ŞERHLERİ (FIKHU’L-HADİS)</vt:lpstr>
      <vt:lpstr>İSNAD İNCELEME KİTAPLARI</vt:lpstr>
      <vt:lpstr>RİVAYET KİTAPLARI</vt:lpstr>
      <vt:lpstr>RİVAYET KİTAPLARI</vt:lpstr>
      <vt:lpstr>RİVAYET KİTAPLARI</vt:lpstr>
      <vt:lpstr>RİVAYET KİTAPLARI</vt:lpstr>
      <vt:lpstr>RİVAYET KİTAPLARI</vt:lpstr>
      <vt:lpstr>RİVAYET KİTAPLARI</vt:lpstr>
      <vt:lpstr>RİVAYET KİTAPLARI</vt:lpstr>
      <vt:lpstr>RİVAYET KİTAPLARI</vt:lpstr>
      <vt:lpstr>HADİS ŞERHLERİ (FIKHU’L-HADİS)</vt:lpstr>
      <vt:lpstr>HADİS ŞERHLERİ (FIKHU’L-HADİS)</vt:lpstr>
      <vt:lpstr>HADİS ŞERHLERİ (FIKHU’L-HADİS)</vt:lpstr>
      <vt:lpstr>HADİS ŞERHLERİ (FIKHU’L-HADİS)</vt:lpstr>
      <vt:lpstr>HADİS ŞERHLERİ (FIKHU’L-HADİS)</vt:lpstr>
      <vt:lpstr>USÛL KİTAPLARI</vt:lpstr>
      <vt:lpstr>USÛL KİTAPLARI</vt:lpstr>
      <vt:lpstr>USÛL KİTAPLARI</vt:lpstr>
      <vt:lpstr>USÛL KİTAPLARI</vt:lpstr>
      <vt:lpstr>İSNAD İNCELEME KİTAPLARI</vt:lpstr>
      <vt:lpstr>İSNAD İNCELEME KİTAPLARI</vt:lpstr>
      <vt:lpstr>İSNAD İNCELEME KİTAPLARI</vt:lpstr>
      <vt:lpstr>İSNAD İNCELEME KİTAPLARI</vt:lpstr>
      <vt:lpstr>İSNAD İNCELEME KİTAPLARI</vt:lpstr>
      <vt:lpstr>İSNAD İNCELEME KİTAPLARI</vt:lpstr>
      <vt:lpstr>MEVZÛÂT KİTAPLARI</vt:lpstr>
      <vt:lpstr>KONULU HADİS KİTAPLARI</vt:lpstr>
      <vt:lpstr>POLEMİK KİTAPLARI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HADİS KİTAPLARI</dc:title>
  <dc:creator>Kamil Çakın</dc:creator>
  <cp:lastModifiedBy>Kürşat ÇAKIN</cp:lastModifiedBy>
  <cp:revision>43</cp:revision>
  <dcterms:created xsi:type="dcterms:W3CDTF">2019-02-18T10:50:13Z</dcterms:created>
  <dcterms:modified xsi:type="dcterms:W3CDTF">2019-02-22T14:25:47Z</dcterms:modified>
</cp:coreProperties>
</file>