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heme/themeOverride1.xml" ContentType="application/vnd.openxmlformats-officedocument.themeOverr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367371-6836-436A-A8D3-DF22E849EAE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C0631F61-729D-49B6-9BC1-670B58EE6A69}">
      <dgm:prSet phldrT="[Metin]" custT="1"/>
      <dgm:spPr>
        <a:solidFill>
          <a:schemeClr val="accent5"/>
        </a:solidFill>
      </dgm:spPr>
      <dgm:t>
        <a:bodyPr/>
        <a:lstStyle/>
        <a:p>
          <a:r>
            <a:rPr lang="tr-TR" sz="2400" dirty="0" err="1"/>
            <a:t>Bhikhu</a:t>
          </a:r>
          <a:r>
            <a:rPr lang="tr-TR" sz="2400" dirty="0"/>
            <a:t> </a:t>
          </a:r>
          <a:r>
            <a:rPr lang="tr-TR" sz="2400" dirty="0" err="1"/>
            <a:t>Parekh</a:t>
          </a:r>
          <a:r>
            <a:rPr lang="tr-TR" sz="2400" dirty="0"/>
            <a:t>, </a:t>
          </a:r>
          <a:r>
            <a:rPr lang="tr-TR" sz="2400" dirty="0" err="1"/>
            <a:t>çokkültürlü</a:t>
          </a:r>
          <a:r>
            <a:rPr lang="tr-TR" sz="2400" dirty="0"/>
            <a:t> toplumların yarattığı sorunların yalnızca siyaset kuramcılarının değil, ortalama vatandaşın ve politik eylemcilerin de gündeminde olduğunu ve toplumların kültüre ve kültürel çeşitliliğe ilişkin sorunlarını daha derin bir kuramsal perspektiften görmeleri gerektiğini belirtirken kitabı yazma amacını da özetlemiş olmaktadır. </a:t>
          </a:r>
        </a:p>
        <a:p>
          <a:endParaRPr lang="tr-TR" sz="2000" dirty="0"/>
        </a:p>
      </dgm:t>
    </dgm:pt>
    <dgm:pt modelId="{DE0E8C31-6ED2-4FD3-B23D-F6ABFE6CECC3}" type="parTrans" cxnId="{BC790F52-68FF-4B05-81BE-093487ECB865}">
      <dgm:prSet/>
      <dgm:spPr/>
      <dgm:t>
        <a:bodyPr/>
        <a:lstStyle/>
        <a:p>
          <a:endParaRPr lang="tr-TR"/>
        </a:p>
      </dgm:t>
    </dgm:pt>
    <dgm:pt modelId="{40606534-9C01-47A9-B9EF-9CC11EE0C10A}" type="sibTrans" cxnId="{BC790F52-68FF-4B05-81BE-093487ECB865}">
      <dgm:prSet/>
      <dgm:spPr/>
      <dgm:t>
        <a:bodyPr/>
        <a:lstStyle/>
        <a:p>
          <a:endParaRPr lang="tr-TR"/>
        </a:p>
      </dgm:t>
    </dgm:pt>
    <dgm:pt modelId="{200D2966-AAE3-4DE1-8739-9E434E83F27F}">
      <dgm:prSet phldrT="[Metin]" custT="1"/>
      <dgm:spPr/>
      <dgm:t>
        <a:bodyPr/>
        <a:lstStyle/>
        <a:p>
          <a:endParaRPr lang="tr-TR" sz="2000" dirty="0"/>
        </a:p>
      </dgm:t>
    </dgm:pt>
    <dgm:pt modelId="{B80A4B0B-B882-47A8-82F8-2FC06E80B541}" type="parTrans" cxnId="{1FBFC015-02E2-4D3D-8B0F-0ACA07FDC600}">
      <dgm:prSet/>
      <dgm:spPr/>
      <dgm:t>
        <a:bodyPr/>
        <a:lstStyle/>
        <a:p>
          <a:endParaRPr lang="tr-TR"/>
        </a:p>
      </dgm:t>
    </dgm:pt>
    <dgm:pt modelId="{060DE351-27C2-4BE2-A5C7-03C2FC9C6469}" type="sibTrans" cxnId="{1FBFC015-02E2-4D3D-8B0F-0ACA07FDC600}">
      <dgm:prSet/>
      <dgm:spPr/>
      <dgm:t>
        <a:bodyPr/>
        <a:lstStyle/>
        <a:p>
          <a:endParaRPr lang="tr-TR"/>
        </a:p>
      </dgm:t>
    </dgm:pt>
    <dgm:pt modelId="{1B02417C-6C58-4AEB-A778-0F5582729FCB}" type="pres">
      <dgm:prSet presAssocID="{85367371-6836-436A-A8D3-DF22E849EAEC}" presName="linear" presStyleCnt="0">
        <dgm:presLayoutVars>
          <dgm:animLvl val="lvl"/>
          <dgm:resizeHandles val="exact"/>
        </dgm:presLayoutVars>
      </dgm:prSet>
      <dgm:spPr/>
      <dgm:t>
        <a:bodyPr/>
        <a:lstStyle/>
        <a:p>
          <a:endParaRPr lang="tr-TR"/>
        </a:p>
      </dgm:t>
    </dgm:pt>
    <dgm:pt modelId="{D748E107-FA3B-4EAB-BE11-9F1A683A3611}" type="pres">
      <dgm:prSet presAssocID="{C0631F61-729D-49B6-9BC1-670B58EE6A69}" presName="parentText" presStyleLbl="node1" presStyleIdx="0" presStyleCnt="1" custScaleY="181495" custLinFactNeighborY="24747">
        <dgm:presLayoutVars>
          <dgm:chMax val="0"/>
          <dgm:bulletEnabled val="1"/>
        </dgm:presLayoutVars>
      </dgm:prSet>
      <dgm:spPr/>
      <dgm:t>
        <a:bodyPr/>
        <a:lstStyle/>
        <a:p>
          <a:endParaRPr lang="tr-TR"/>
        </a:p>
      </dgm:t>
    </dgm:pt>
    <dgm:pt modelId="{94E45DC9-46B5-494E-A64D-A79AE0D5DD12}" type="pres">
      <dgm:prSet presAssocID="{C0631F61-729D-49B6-9BC1-670B58EE6A69}" presName="childText" presStyleLbl="revTx" presStyleIdx="0" presStyleCnt="1" custScaleY="105124">
        <dgm:presLayoutVars>
          <dgm:bulletEnabled val="1"/>
        </dgm:presLayoutVars>
      </dgm:prSet>
      <dgm:spPr/>
      <dgm:t>
        <a:bodyPr/>
        <a:lstStyle/>
        <a:p>
          <a:endParaRPr lang="tr-TR"/>
        </a:p>
      </dgm:t>
    </dgm:pt>
  </dgm:ptLst>
  <dgm:cxnLst>
    <dgm:cxn modelId="{4ED81E0F-5BEC-4142-841E-F0FC30EFCDFA}" type="presOf" srcId="{C0631F61-729D-49B6-9BC1-670B58EE6A69}" destId="{D748E107-FA3B-4EAB-BE11-9F1A683A3611}" srcOrd="0" destOrd="0" presId="urn:microsoft.com/office/officeart/2005/8/layout/vList2"/>
    <dgm:cxn modelId="{795BE02A-3F23-437F-A563-1FDD573E5F02}" type="presOf" srcId="{200D2966-AAE3-4DE1-8739-9E434E83F27F}" destId="{94E45DC9-46B5-494E-A64D-A79AE0D5DD12}" srcOrd="0" destOrd="0" presId="urn:microsoft.com/office/officeart/2005/8/layout/vList2"/>
    <dgm:cxn modelId="{1FBFC015-02E2-4D3D-8B0F-0ACA07FDC600}" srcId="{C0631F61-729D-49B6-9BC1-670B58EE6A69}" destId="{200D2966-AAE3-4DE1-8739-9E434E83F27F}" srcOrd="0" destOrd="0" parTransId="{B80A4B0B-B882-47A8-82F8-2FC06E80B541}" sibTransId="{060DE351-27C2-4BE2-A5C7-03C2FC9C6469}"/>
    <dgm:cxn modelId="{BC790F52-68FF-4B05-81BE-093487ECB865}" srcId="{85367371-6836-436A-A8D3-DF22E849EAEC}" destId="{C0631F61-729D-49B6-9BC1-670B58EE6A69}" srcOrd="0" destOrd="0" parTransId="{DE0E8C31-6ED2-4FD3-B23D-F6ABFE6CECC3}" sibTransId="{40606534-9C01-47A9-B9EF-9CC11EE0C10A}"/>
    <dgm:cxn modelId="{9976C494-16FA-450B-BCC8-9E7AA07E0DE6}" type="presOf" srcId="{85367371-6836-436A-A8D3-DF22E849EAEC}" destId="{1B02417C-6C58-4AEB-A778-0F5582729FCB}" srcOrd="0" destOrd="0" presId="urn:microsoft.com/office/officeart/2005/8/layout/vList2"/>
    <dgm:cxn modelId="{7B05E3F3-17D6-408C-A60C-15D757879306}" type="presParOf" srcId="{1B02417C-6C58-4AEB-A778-0F5582729FCB}" destId="{D748E107-FA3B-4EAB-BE11-9F1A683A3611}" srcOrd="0" destOrd="0" presId="urn:microsoft.com/office/officeart/2005/8/layout/vList2"/>
    <dgm:cxn modelId="{7F510B8E-829A-4253-939E-09BB0D4A419B}" type="presParOf" srcId="{1B02417C-6C58-4AEB-A778-0F5582729FCB}" destId="{94E45DC9-46B5-494E-A64D-A79AE0D5DD1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5367371-6836-436A-A8D3-DF22E849EAE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C0631F61-729D-49B6-9BC1-670B58EE6A69}">
      <dgm:prSet phldrT="[Metin]" custT="1"/>
      <dgm:spPr>
        <a:solidFill>
          <a:schemeClr val="tx1">
            <a:lumMod val="75000"/>
          </a:schemeClr>
        </a:solidFill>
      </dgm:spPr>
      <dgm:t>
        <a:bodyPr/>
        <a:lstStyle/>
        <a:p>
          <a:r>
            <a:rPr lang="tr-TR" sz="2400" dirty="0" err="1"/>
            <a:t>Parekh’in</a:t>
          </a:r>
          <a:r>
            <a:rPr lang="tr-TR" sz="2400" dirty="0"/>
            <a:t>, kaçınılmaz bir şekilde ve giderek </a:t>
          </a:r>
          <a:r>
            <a:rPr lang="tr-TR" sz="2400" dirty="0" err="1"/>
            <a:t>çokkültürlü</a:t>
          </a:r>
          <a:r>
            <a:rPr lang="tr-TR" sz="2400" dirty="0"/>
            <a:t> hale gelen günümüz toplumlarında, kültürel çeşitliliği koruyan ve besleyen bir kamusal hayatın olanaklarını incelemeye, liberal monist ve </a:t>
          </a:r>
          <a:r>
            <a:rPr lang="tr-TR" sz="2400" dirty="0" err="1"/>
            <a:t>tikelci</a:t>
          </a:r>
          <a:r>
            <a:rPr lang="tr-TR" sz="2400" dirty="0"/>
            <a:t> </a:t>
          </a:r>
          <a:r>
            <a:rPr lang="tr-TR" sz="2400" dirty="0" err="1"/>
            <a:t>kültürcülük</a:t>
          </a:r>
          <a:r>
            <a:rPr lang="tr-TR" sz="2400" dirty="0"/>
            <a:t> düşünce geleneklerini eleştirel bir gözle tartışarak başlaması yerinde ve gerekli bir girişimdir. Kendi </a:t>
          </a:r>
          <a:r>
            <a:rPr lang="tr-TR" sz="2400" dirty="0" err="1"/>
            <a:t>çokkültürlü</a:t>
          </a:r>
          <a:r>
            <a:rPr lang="tr-TR" sz="2400" dirty="0"/>
            <a:t> toplum kuramını bu eleştirel değerlendirmenin üzerine kurmak istemektedir.</a:t>
          </a:r>
          <a:endParaRPr lang="tr-TR" sz="2000" dirty="0"/>
        </a:p>
      </dgm:t>
    </dgm:pt>
    <dgm:pt modelId="{DE0E8C31-6ED2-4FD3-B23D-F6ABFE6CECC3}" type="parTrans" cxnId="{BC790F52-68FF-4B05-81BE-093487ECB865}">
      <dgm:prSet/>
      <dgm:spPr/>
      <dgm:t>
        <a:bodyPr/>
        <a:lstStyle/>
        <a:p>
          <a:endParaRPr lang="tr-TR"/>
        </a:p>
      </dgm:t>
    </dgm:pt>
    <dgm:pt modelId="{40606534-9C01-47A9-B9EF-9CC11EE0C10A}" type="sibTrans" cxnId="{BC790F52-68FF-4B05-81BE-093487ECB865}">
      <dgm:prSet/>
      <dgm:spPr/>
      <dgm:t>
        <a:bodyPr/>
        <a:lstStyle/>
        <a:p>
          <a:endParaRPr lang="tr-TR"/>
        </a:p>
      </dgm:t>
    </dgm:pt>
    <dgm:pt modelId="{200D2966-AAE3-4DE1-8739-9E434E83F27F}">
      <dgm:prSet phldrT="[Metin]" custT="1"/>
      <dgm:spPr/>
      <dgm:t>
        <a:bodyPr/>
        <a:lstStyle/>
        <a:p>
          <a:endParaRPr lang="tr-TR" sz="2000" dirty="0"/>
        </a:p>
      </dgm:t>
    </dgm:pt>
    <dgm:pt modelId="{B80A4B0B-B882-47A8-82F8-2FC06E80B541}" type="parTrans" cxnId="{1FBFC015-02E2-4D3D-8B0F-0ACA07FDC600}">
      <dgm:prSet/>
      <dgm:spPr/>
      <dgm:t>
        <a:bodyPr/>
        <a:lstStyle/>
        <a:p>
          <a:endParaRPr lang="tr-TR"/>
        </a:p>
      </dgm:t>
    </dgm:pt>
    <dgm:pt modelId="{060DE351-27C2-4BE2-A5C7-03C2FC9C6469}" type="sibTrans" cxnId="{1FBFC015-02E2-4D3D-8B0F-0ACA07FDC600}">
      <dgm:prSet/>
      <dgm:spPr/>
      <dgm:t>
        <a:bodyPr/>
        <a:lstStyle/>
        <a:p>
          <a:endParaRPr lang="tr-TR"/>
        </a:p>
      </dgm:t>
    </dgm:pt>
    <dgm:pt modelId="{1B02417C-6C58-4AEB-A778-0F5582729FCB}" type="pres">
      <dgm:prSet presAssocID="{85367371-6836-436A-A8D3-DF22E849EAEC}" presName="linear" presStyleCnt="0">
        <dgm:presLayoutVars>
          <dgm:animLvl val="lvl"/>
          <dgm:resizeHandles val="exact"/>
        </dgm:presLayoutVars>
      </dgm:prSet>
      <dgm:spPr/>
      <dgm:t>
        <a:bodyPr/>
        <a:lstStyle/>
        <a:p>
          <a:endParaRPr lang="tr-TR"/>
        </a:p>
      </dgm:t>
    </dgm:pt>
    <dgm:pt modelId="{D748E107-FA3B-4EAB-BE11-9F1A683A3611}" type="pres">
      <dgm:prSet presAssocID="{C0631F61-729D-49B6-9BC1-670B58EE6A69}" presName="parentText" presStyleLbl="node1" presStyleIdx="0" presStyleCnt="1" custScaleY="181495" custLinFactNeighborY="28238">
        <dgm:presLayoutVars>
          <dgm:chMax val="0"/>
          <dgm:bulletEnabled val="1"/>
        </dgm:presLayoutVars>
      </dgm:prSet>
      <dgm:spPr/>
      <dgm:t>
        <a:bodyPr/>
        <a:lstStyle/>
        <a:p>
          <a:endParaRPr lang="tr-TR"/>
        </a:p>
      </dgm:t>
    </dgm:pt>
    <dgm:pt modelId="{94E45DC9-46B5-494E-A64D-A79AE0D5DD12}" type="pres">
      <dgm:prSet presAssocID="{C0631F61-729D-49B6-9BC1-670B58EE6A69}" presName="childText" presStyleLbl="revTx" presStyleIdx="0" presStyleCnt="1" custScaleY="105124">
        <dgm:presLayoutVars>
          <dgm:bulletEnabled val="1"/>
        </dgm:presLayoutVars>
      </dgm:prSet>
      <dgm:spPr/>
      <dgm:t>
        <a:bodyPr/>
        <a:lstStyle/>
        <a:p>
          <a:endParaRPr lang="tr-TR"/>
        </a:p>
      </dgm:t>
    </dgm:pt>
  </dgm:ptLst>
  <dgm:cxnLst>
    <dgm:cxn modelId="{4ED81E0F-5BEC-4142-841E-F0FC30EFCDFA}" type="presOf" srcId="{C0631F61-729D-49B6-9BC1-670B58EE6A69}" destId="{D748E107-FA3B-4EAB-BE11-9F1A683A3611}" srcOrd="0" destOrd="0" presId="urn:microsoft.com/office/officeart/2005/8/layout/vList2"/>
    <dgm:cxn modelId="{795BE02A-3F23-437F-A563-1FDD573E5F02}" type="presOf" srcId="{200D2966-AAE3-4DE1-8739-9E434E83F27F}" destId="{94E45DC9-46B5-494E-A64D-A79AE0D5DD12}" srcOrd="0" destOrd="0" presId="urn:microsoft.com/office/officeart/2005/8/layout/vList2"/>
    <dgm:cxn modelId="{1FBFC015-02E2-4D3D-8B0F-0ACA07FDC600}" srcId="{C0631F61-729D-49B6-9BC1-670B58EE6A69}" destId="{200D2966-AAE3-4DE1-8739-9E434E83F27F}" srcOrd="0" destOrd="0" parTransId="{B80A4B0B-B882-47A8-82F8-2FC06E80B541}" sibTransId="{060DE351-27C2-4BE2-A5C7-03C2FC9C6469}"/>
    <dgm:cxn modelId="{BC790F52-68FF-4B05-81BE-093487ECB865}" srcId="{85367371-6836-436A-A8D3-DF22E849EAEC}" destId="{C0631F61-729D-49B6-9BC1-670B58EE6A69}" srcOrd="0" destOrd="0" parTransId="{DE0E8C31-6ED2-4FD3-B23D-F6ABFE6CECC3}" sibTransId="{40606534-9C01-47A9-B9EF-9CC11EE0C10A}"/>
    <dgm:cxn modelId="{9976C494-16FA-450B-BCC8-9E7AA07E0DE6}" type="presOf" srcId="{85367371-6836-436A-A8D3-DF22E849EAEC}" destId="{1B02417C-6C58-4AEB-A778-0F5582729FCB}" srcOrd="0" destOrd="0" presId="urn:microsoft.com/office/officeart/2005/8/layout/vList2"/>
    <dgm:cxn modelId="{7B05E3F3-17D6-408C-A60C-15D757879306}" type="presParOf" srcId="{1B02417C-6C58-4AEB-A778-0F5582729FCB}" destId="{D748E107-FA3B-4EAB-BE11-9F1A683A3611}" srcOrd="0" destOrd="0" presId="urn:microsoft.com/office/officeart/2005/8/layout/vList2"/>
    <dgm:cxn modelId="{7F510B8E-829A-4253-939E-09BB0D4A419B}" type="presParOf" srcId="{1B02417C-6C58-4AEB-A778-0F5582729FCB}" destId="{94E45DC9-46B5-494E-A64D-A79AE0D5DD1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5367371-6836-436A-A8D3-DF22E849EAEC}"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tr-TR"/>
        </a:p>
      </dgm:t>
    </dgm:pt>
    <dgm:pt modelId="{C0631F61-729D-49B6-9BC1-670B58EE6A69}">
      <dgm:prSet phldrT="[Metin]" custT="1"/>
      <dgm:spPr/>
      <dgm:t>
        <a:bodyPr/>
        <a:lstStyle/>
        <a:p>
          <a:r>
            <a:rPr lang="tr-TR" sz="2000" dirty="0" err="1"/>
            <a:t>Parekh</a:t>
          </a:r>
          <a:r>
            <a:rPr lang="tr-TR" sz="2000" dirty="0"/>
            <a:t> kitap boyunca, aynı zamanda kuramının </a:t>
          </a:r>
          <a:r>
            <a:rPr lang="tr-TR" sz="2000" dirty="0" err="1"/>
            <a:t>anahatlarını</a:t>
          </a:r>
          <a:r>
            <a:rPr lang="tr-TR" sz="2000" dirty="0"/>
            <a:t> çizen sorular ortaya koymaktadır.</a:t>
          </a:r>
        </a:p>
      </dgm:t>
    </dgm:pt>
    <dgm:pt modelId="{DE0E8C31-6ED2-4FD3-B23D-F6ABFE6CECC3}" type="parTrans" cxnId="{BC790F52-68FF-4B05-81BE-093487ECB865}">
      <dgm:prSet/>
      <dgm:spPr/>
      <dgm:t>
        <a:bodyPr/>
        <a:lstStyle/>
        <a:p>
          <a:endParaRPr lang="tr-TR"/>
        </a:p>
      </dgm:t>
    </dgm:pt>
    <dgm:pt modelId="{40606534-9C01-47A9-B9EF-9CC11EE0C10A}" type="sibTrans" cxnId="{BC790F52-68FF-4B05-81BE-093487ECB865}">
      <dgm:prSet/>
      <dgm:spPr/>
      <dgm:t>
        <a:bodyPr/>
        <a:lstStyle/>
        <a:p>
          <a:endParaRPr lang="tr-TR"/>
        </a:p>
      </dgm:t>
    </dgm:pt>
    <dgm:pt modelId="{6AE31CD7-92A8-40BF-834E-7760DCA7049F}">
      <dgm:prSet phldrT="[Metin]" custT="1"/>
      <dgm:spPr/>
      <dgm:t>
        <a:bodyPr/>
        <a:lstStyle/>
        <a:p>
          <a:r>
            <a:rPr lang="tr-TR" sz="2000" dirty="0" err="1"/>
            <a:t>Parekh</a:t>
          </a:r>
          <a:r>
            <a:rPr lang="tr-TR" sz="2000" dirty="0"/>
            <a:t>, kültürel çeşitliliğin </a:t>
          </a:r>
          <a:r>
            <a:rPr lang="tr-TR" sz="2000" dirty="0" err="1"/>
            <a:t>çokkültürlü</a:t>
          </a:r>
          <a:r>
            <a:rPr lang="tr-TR" sz="2000" dirty="0"/>
            <a:t> bir toplumda, bir arada ve barış içinde </a:t>
          </a:r>
          <a:r>
            <a:rPr lang="tr-TR" sz="2000" dirty="0" err="1"/>
            <a:t>varolabilmesi</a:t>
          </a:r>
          <a:r>
            <a:rPr lang="tr-TR" sz="2000" dirty="0"/>
            <a:t> ve sürdürülebilmesi için kültürlerin eleştirilebilmesi ve yargılanabilmesi gerektiğini söylemektedir. </a:t>
          </a:r>
        </a:p>
      </dgm:t>
    </dgm:pt>
    <dgm:pt modelId="{E01953B2-2070-4503-8E96-5D97EA64A6EF}" type="parTrans" cxnId="{2EC7FE06-16A4-4037-8B04-B5D2B395EB54}">
      <dgm:prSet/>
      <dgm:spPr/>
      <dgm:t>
        <a:bodyPr/>
        <a:lstStyle/>
        <a:p>
          <a:endParaRPr lang="tr-TR"/>
        </a:p>
      </dgm:t>
    </dgm:pt>
    <dgm:pt modelId="{2C7D55A4-B8F4-4B00-95C2-97273A06F289}" type="sibTrans" cxnId="{2EC7FE06-16A4-4037-8B04-B5D2B395EB54}">
      <dgm:prSet/>
      <dgm:spPr/>
      <dgm:t>
        <a:bodyPr/>
        <a:lstStyle/>
        <a:p>
          <a:endParaRPr lang="tr-TR"/>
        </a:p>
      </dgm:t>
    </dgm:pt>
    <dgm:pt modelId="{80E3EDEC-7016-4833-AC6D-2D16A25DE10A}">
      <dgm:prSet phldrT="[Metin]" custT="1"/>
      <dgm:spPr/>
      <dgm:t>
        <a:bodyPr/>
        <a:lstStyle/>
        <a:p>
          <a:r>
            <a:rPr lang="tr-TR" sz="2000" dirty="0"/>
            <a:t>Ancak </a:t>
          </a:r>
          <a:r>
            <a:rPr lang="tr-TR" sz="2000" dirty="0" err="1"/>
            <a:t>Parekh</a:t>
          </a:r>
          <a:r>
            <a:rPr lang="tr-TR" sz="2000" dirty="0"/>
            <a:t>, yargılama ilkelerinin neler olması gerektiği konusunda tatmin edici bir açıklama getirememektedir. İnsan hakları, çekirdek değerler, zararsızlık ilkesi, diyaloglu konsensüs gibi mevcut ilkeleri eleştirmekte (339-342) ancak bunların yerine ya da bunlara ek olarak somut bir öneri geliştirememektedir.</a:t>
          </a:r>
        </a:p>
      </dgm:t>
    </dgm:pt>
    <dgm:pt modelId="{229FE04F-6288-4AC7-83DF-7FE6A073020C}" type="parTrans" cxnId="{18C81CA6-931F-4D50-A153-12E6B14DA5BB}">
      <dgm:prSet/>
      <dgm:spPr/>
      <dgm:t>
        <a:bodyPr/>
        <a:lstStyle/>
        <a:p>
          <a:endParaRPr lang="tr-TR"/>
        </a:p>
      </dgm:t>
    </dgm:pt>
    <dgm:pt modelId="{02B602C7-BB17-4098-AEB5-4BF502EB77D2}" type="sibTrans" cxnId="{18C81CA6-931F-4D50-A153-12E6B14DA5BB}">
      <dgm:prSet/>
      <dgm:spPr/>
      <dgm:t>
        <a:bodyPr/>
        <a:lstStyle/>
        <a:p>
          <a:endParaRPr lang="tr-TR"/>
        </a:p>
      </dgm:t>
    </dgm:pt>
    <dgm:pt modelId="{17032235-0C73-470A-B7E3-8EC3449A47CB}">
      <dgm:prSet phldrT="[Metin]" custT="1"/>
      <dgm:spPr/>
      <dgm:t>
        <a:bodyPr/>
        <a:lstStyle/>
        <a:p>
          <a:r>
            <a:rPr lang="tr-TR" sz="2000" dirty="0"/>
            <a:t>Temel soru, kültürlerin yargılanıp yargılanamayacağı ve yargılanacaksa bunun hangi ahlaki ilkeye göre, nasıl yapılabileceğidir. </a:t>
          </a:r>
        </a:p>
      </dgm:t>
    </dgm:pt>
    <dgm:pt modelId="{17DD597F-9D2A-4BD8-B75A-6A18174B44D8}" type="parTrans" cxnId="{F0F4277F-A31A-4B3A-ABF8-A4E5CCFE34FE}">
      <dgm:prSet/>
      <dgm:spPr/>
      <dgm:t>
        <a:bodyPr/>
        <a:lstStyle/>
        <a:p>
          <a:endParaRPr lang="tr-TR"/>
        </a:p>
      </dgm:t>
    </dgm:pt>
    <dgm:pt modelId="{EC6ECA61-CCBC-45D7-8468-F6D0FDCF2F8B}" type="sibTrans" cxnId="{F0F4277F-A31A-4B3A-ABF8-A4E5CCFE34FE}">
      <dgm:prSet/>
      <dgm:spPr/>
      <dgm:t>
        <a:bodyPr/>
        <a:lstStyle/>
        <a:p>
          <a:endParaRPr lang="tr-TR"/>
        </a:p>
      </dgm:t>
    </dgm:pt>
    <dgm:pt modelId="{3B45D125-984F-4DCD-8AB5-C3D16FBE6932}">
      <dgm:prSet phldrT="[Metin]" custT="1"/>
      <dgm:spPr/>
      <dgm:t>
        <a:bodyPr/>
        <a:lstStyle/>
        <a:p>
          <a:endParaRPr lang="tr-TR" sz="2000" dirty="0"/>
        </a:p>
      </dgm:t>
    </dgm:pt>
    <dgm:pt modelId="{C4C5AD21-E770-4F2C-8E77-65A5CEEA5C4A}" type="parTrans" cxnId="{BE24E4A0-577B-47FA-A484-03A183FE0224}">
      <dgm:prSet/>
      <dgm:spPr/>
      <dgm:t>
        <a:bodyPr/>
        <a:lstStyle/>
        <a:p>
          <a:endParaRPr lang="tr-TR"/>
        </a:p>
      </dgm:t>
    </dgm:pt>
    <dgm:pt modelId="{B320AE51-C998-41B0-A1EC-CD095A46F94B}" type="sibTrans" cxnId="{BE24E4A0-577B-47FA-A484-03A183FE0224}">
      <dgm:prSet/>
      <dgm:spPr/>
      <dgm:t>
        <a:bodyPr/>
        <a:lstStyle/>
        <a:p>
          <a:endParaRPr lang="tr-TR"/>
        </a:p>
      </dgm:t>
    </dgm:pt>
    <dgm:pt modelId="{649ADCD2-5347-4C67-8D84-9CC88638FD9B}">
      <dgm:prSet phldrT="[Metin]" custT="1"/>
      <dgm:spPr/>
      <dgm:t>
        <a:bodyPr/>
        <a:lstStyle/>
        <a:p>
          <a:endParaRPr lang="tr-TR" sz="2000" dirty="0"/>
        </a:p>
      </dgm:t>
    </dgm:pt>
    <dgm:pt modelId="{FA5EAC94-F317-4057-BE42-E62FED59AF2F}" type="parTrans" cxnId="{05E24438-75E7-4023-931A-98B24EC3FFC1}">
      <dgm:prSet/>
      <dgm:spPr/>
      <dgm:t>
        <a:bodyPr/>
        <a:lstStyle/>
        <a:p>
          <a:endParaRPr lang="tr-TR"/>
        </a:p>
      </dgm:t>
    </dgm:pt>
    <dgm:pt modelId="{D7361F54-B6D3-45B9-8B79-5FFA55F6A82B}" type="sibTrans" cxnId="{05E24438-75E7-4023-931A-98B24EC3FFC1}">
      <dgm:prSet/>
      <dgm:spPr/>
      <dgm:t>
        <a:bodyPr/>
        <a:lstStyle/>
        <a:p>
          <a:endParaRPr lang="tr-TR"/>
        </a:p>
      </dgm:t>
    </dgm:pt>
    <dgm:pt modelId="{1B02417C-6C58-4AEB-A778-0F5582729FCB}" type="pres">
      <dgm:prSet presAssocID="{85367371-6836-436A-A8D3-DF22E849EAEC}" presName="linear" presStyleCnt="0">
        <dgm:presLayoutVars>
          <dgm:animLvl val="lvl"/>
          <dgm:resizeHandles val="exact"/>
        </dgm:presLayoutVars>
      </dgm:prSet>
      <dgm:spPr/>
      <dgm:t>
        <a:bodyPr/>
        <a:lstStyle/>
        <a:p>
          <a:endParaRPr lang="tr-TR"/>
        </a:p>
      </dgm:t>
    </dgm:pt>
    <dgm:pt modelId="{D748E107-FA3B-4EAB-BE11-9F1A683A3611}" type="pres">
      <dgm:prSet presAssocID="{C0631F61-729D-49B6-9BC1-670B58EE6A69}" presName="parentText" presStyleLbl="node1" presStyleIdx="0" presStyleCnt="2" custLinFactNeighborY="-22811">
        <dgm:presLayoutVars>
          <dgm:chMax val="0"/>
          <dgm:bulletEnabled val="1"/>
        </dgm:presLayoutVars>
      </dgm:prSet>
      <dgm:spPr/>
      <dgm:t>
        <a:bodyPr/>
        <a:lstStyle/>
        <a:p>
          <a:endParaRPr lang="tr-TR"/>
        </a:p>
      </dgm:t>
    </dgm:pt>
    <dgm:pt modelId="{94E45DC9-46B5-494E-A64D-A79AE0D5DD12}" type="pres">
      <dgm:prSet presAssocID="{C0631F61-729D-49B6-9BC1-670B58EE6A69}" presName="childText" presStyleLbl="revTx" presStyleIdx="0" presStyleCnt="2" custScaleY="135081">
        <dgm:presLayoutVars>
          <dgm:bulletEnabled val="1"/>
        </dgm:presLayoutVars>
      </dgm:prSet>
      <dgm:spPr/>
      <dgm:t>
        <a:bodyPr/>
        <a:lstStyle/>
        <a:p>
          <a:endParaRPr lang="tr-TR"/>
        </a:p>
      </dgm:t>
    </dgm:pt>
    <dgm:pt modelId="{5BD3F618-592D-44F9-B925-BE8FBA6A0187}" type="pres">
      <dgm:prSet presAssocID="{6AE31CD7-92A8-40BF-834E-7760DCA7049F}" presName="parentText" presStyleLbl="node1" presStyleIdx="1" presStyleCnt="2" custLinFactNeighborX="-1105" custLinFactNeighborY="-9925">
        <dgm:presLayoutVars>
          <dgm:chMax val="0"/>
          <dgm:bulletEnabled val="1"/>
        </dgm:presLayoutVars>
      </dgm:prSet>
      <dgm:spPr/>
      <dgm:t>
        <a:bodyPr/>
        <a:lstStyle/>
        <a:p>
          <a:endParaRPr lang="tr-TR"/>
        </a:p>
      </dgm:t>
    </dgm:pt>
    <dgm:pt modelId="{2894D9C2-D3AA-41EB-B23B-1F16686283D7}" type="pres">
      <dgm:prSet presAssocID="{6AE31CD7-92A8-40BF-834E-7760DCA7049F}" presName="childText" presStyleLbl="revTx" presStyleIdx="1" presStyleCnt="2" custLinFactNeighborY="17500">
        <dgm:presLayoutVars>
          <dgm:bulletEnabled val="1"/>
        </dgm:presLayoutVars>
      </dgm:prSet>
      <dgm:spPr/>
      <dgm:t>
        <a:bodyPr/>
        <a:lstStyle/>
        <a:p>
          <a:endParaRPr lang="tr-TR"/>
        </a:p>
      </dgm:t>
    </dgm:pt>
  </dgm:ptLst>
  <dgm:cxnLst>
    <dgm:cxn modelId="{77147556-EF53-47A3-9236-1554C001630B}" type="presOf" srcId="{17032235-0C73-470A-B7E3-8EC3449A47CB}" destId="{94E45DC9-46B5-494E-A64D-A79AE0D5DD12}" srcOrd="0" destOrd="0" presId="urn:microsoft.com/office/officeart/2005/8/layout/vList2"/>
    <dgm:cxn modelId="{BC790F52-68FF-4B05-81BE-093487ECB865}" srcId="{85367371-6836-436A-A8D3-DF22E849EAEC}" destId="{C0631F61-729D-49B6-9BC1-670B58EE6A69}" srcOrd="0" destOrd="0" parTransId="{DE0E8C31-6ED2-4FD3-B23D-F6ABFE6CECC3}" sibTransId="{40606534-9C01-47A9-B9EF-9CC11EE0C10A}"/>
    <dgm:cxn modelId="{BE24E4A0-577B-47FA-A484-03A183FE0224}" srcId="{6AE31CD7-92A8-40BF-834E-7760DCA7049F}" destId="{3B45D125-984F-4DCD-8AB5-C3D16FBE6932}" srcOrd="0" destOrd="0" parTransId="{C4C5AD21-E770-4F2C-8E77-65A5CEEA5C4A}" sibTransId="{B320AE51-C998-41B0-A1EC-CD095A46F94B}"/>
    <dgm:cxn modelId="{4ED81E0F-5BEC-4142-841E-F0FC30EFCDFA}" type="presOf" srcId="{C0631F61-729D-49B6-9BC1-670B58EE6A69}" destId="{D748E107-FA3B-4EAB-BE11-9F1A683A3611}" srcOrd="0" destOrd="0" presId="urn:microsoft.com/office/officeart/2005/8/layout/vList2"/>
    <dgm:cxn modelId="{D233124E-96A9-4341-8CF0-E445B1D44332}" type="presOf" srcId="{649ADCD2-5347-4C67-8D84-9CC88638FD9B}" destId="{94E45DC9-46B5-494E-A64D-A79AE0D5DD12}" srcOrd="0" destOrd="1" presId="urn:microsoft.com/office/officeart/2005/8/layout/vList2"/>
    <dgm:cxn modelId="{2D88542F-B412-4A16-914C-8C6A278103D7}" type="presOf" srcId="{80E3EDEC-7016-4833-AC6D-2D16A25DE10A}" destId="{2894D9C2-D3AA-41EB-B23B-1F16686283D7}" srcOrd="0" destOrd="1" presId="urn:microsoft.com/office/officeart/2005/8/layout/vList2"/>
    <dgm:cxn modelId="{05E24438-75E7-4023-931A-98B24EC3FFC1}" srcId="{C0631F61-729D-49B6-9BC1-670B58EE6A69}" destId="{649ADCD2-5347-4C67-8D84-9CC88638FD9B}" srcOrd="1" destOrd="0" parTransId="{FA5EAC94-F317-4057-BE42-E62FED59AF2F}" sibTransId="{D7361F54-B6D3-45B9-8B79-5FFA55F6A82B}"/>
    <dgm:cxn modelId="{F0F4277F-A31A-4B3A-ABF8-A4E5CCFE34FE}" srcId="{C0631F61-729D-49B6-9BC1-670B58EE6A69}" destId="{17032235-0C73-470A-B7E3-8EC3449A47CB}" srcOrd="0" destOrd="0" parTransId="{17DD597F-9D2A-4BD8-B75A-6A18174B44D8}" sibTransId="{EC6ECA61-CCBC-45D7-8468-F6D0FDCF2F8B}"/>
    <dgm:cxn modelId="{9976C494-16FA-450B-BCC8-9E7AA07E0DE6}" type="presOf" srcId="{85367371-6836-436A-A8D3-DF22E849EAEC}" destId="{1B02417C-6C58-4AEB-A778-0F5582729FCB}" srcOrd="0" destOrd="0" presId="urn:microsoft.com/office/officeart/2005/8/layout/vList2"/>
    <dgm:cxn modelId="{2997DE9E-E7E6-41FA-84A4-10B2A4291073}" type="presOf" srcId="{6AE31CD7-92A8-40BF-834E-7760DCA7049F}" destId="{5BD3F618-592D-44F9-B925-BE8FBA6A0187}" srcOrd="0" destOrd="0" presId="urn:microsoft.com/office/officeart/2005/8/layout/vList2"/>
    <dgm:cxn modelId="{2EC7FE06-16A4-4037-8B04-B5D2B395EB54}" srcId="{85367371-6836-436A-A8D3-DF22E849EAEC}" destId="{6AE31CD7-92A8-40BF-834E-7760DCA7049F}" srcOrd="1" destOrd="0" parTransId="{E01953B2-2070-4503-8E96-5D97EA64A6EF}" sibTransId="{2C7D55A4-B8F4-4B00-95C2-97273A06F289}"/>
    <dgm:cxn modelId="{18C81CA6-931F-4D50-A153-12E6B14DA5BB}" srcId="{6AE31CD7-92A8-40BF-834E-7760DCA7049F}" destId="{80E3EDEC-7016-4833-AC6D-2D16A25DE10A}" srcOrd="1" destOrd="0" parTransId="{229FE04F-6288-4AC7-83DF-7FE6A073020C}" sibTransId="{02B602C7-BB17-4098-AEB5-4BF502EB77D2}"/>
    <dgm:cxn modelId="{F50B368A-4FBB-4338-8A7C-B83FDC7D7CE4}" type="presOf" srcId="{3B45D125-984F-4DCD-8AB5-C3D16FBE6932}" destId="{2894D9C2-D3AA-41EB-B23B-1F16686283D7}" srcOrd="0" destOrd="0" presId="urn:microsoft.com/office/officeart/2005/8/layout/vList2"/>
    <dgm:cxn modelId="{7B05E3F3-17D6-408C-A60C-15D757879306}" type="presParOf" srcId="{1B02417C-6C58-4AEB-A778-0F5582729FCB}" destId="{D748E107-FA3B-4EAB-BE11-9F1A683A3611}" srcOrd="0" destOrd="0" presId="urn:microsoft.com/office/officeart/2005/8/layout/vList2"/>
    <dgm:cxn modelId="{7F510B8E-829A-4253-939E-09BB0D4A419B}" type="presParOf" srcId="{1B02417C-6C58-4AEB-A778-0F5582729FCB}" destId="{94E45DC9-46B5-494E-A64D-A79AE0D5DD12}" srcOrd="1" destOrd="0" presId="urn:microsoft.com/office/officeart/2005/8/layout/vList2"/>
    <dgm:cxn modelId="{4F0BB149-6AAC-4837-AAAB-4C404865AFA3}" type="presParOf" srcId="{1B02417C-6C58-4AEB-A778-0F5582729FCB}" destId="{5BD3F618-592D-44F9-B925-BE8FBA6A0187}" srcOrd="2" destOrd="0" presId="urn:microsoft.com/office/officeart/2005/8/layout/vList2"/>
    <dgm:cxn modelId="{EE2DA617-9A70-43EC-99D6-707C4F7D37D3}" type="presParOf" srcId="{1B02417C-6C58-4AEB-A778-0F5582729FCB}" destId="{2894D9C2-D3AA-41EB-B23B-1F16686283D7}"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C5F749A-EAB7-4A42-951B-E937ED451F9B}"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tr-TR"/>
        </a:p>
      </dgm:t>
    </dgm:pt>
    <dgm:pt modelId="{552511CC-207F-4DAA-9737-E6FFCB0C1492}">
      <dgm:prSet phldrT="[Metin]"/>
      <dgm:spPr>
        <a:solidFill>
          <a:schemeClr val="tx2">
            <a:lumMod val="50000"/>
          </a:schemeClr>
        </a:solidFill>
      </dgm:spPr>
      <dgm:t>
        <a:bodyPr/>
        <a:lstStyle/>
        <a:p>
          <a:r>
            <a:rPr lang="tr-TR" dirty="0"/>
            <a:t>Bunlarla birlikte geliştirmeye çalıştığı </a:t>
          </a:r>
          <a:r>
            <a:rPr lang="tr-TR" dirty="0" err="1"/>
            <a:t>çokkültürlü</a:t>
          </a:r>
          <a:r>
            <a:rPr lang="tr-TR" dirty="0"/>
            <a:t> toplum kuramı açısından önemle üzerinde durduğu ve önerdiği bir başka konu kültürler arası etkileşim ve </a:t>
          </a:r>
          <a:r>
            <a:rPr lang="tr-TR" dirty="0" err="1"/>
            <a:t>diyalogtur</a:t>
          </a:r>
          <a:r>
            <a:rPr lang="tr-TR" dirty="0"/>
            <a:t>. Haklı bir şekilde derin ahlaki ve kültürel anlaşmazlıkları çözmek için kültürler arası iletişimin gerekliliğini vurgulamaktadır. Ancak bu diyalog ve etkileşimin olanakları, koşulları ve biçimi konusundaki açıklamaları zayıftır. Farklı kültürel grupların iletişimin maddi ve politik olanaklarına eşit oranda sahip olmadığı açıkken, </a:t>
          </a:r>
          <a:r>
            <a:rPr lang="tr-TR" dirty="0" err="1"/>
            <a:t>Parekh</a:t>
          </a:r>
          <a:r>
            <a:rPr lang="tr-TR" dirty="0"/>
            <a:t> politik ve kültürel güç eşitsizliklerine çok sınırlı bir şekilde değinmektedir. </a:t>
          </a:r>
        </a:p>
      </dgm:t>
    </dgm:pt>
    <dgm:pt modelId="{1EB422BE-8124-43FF-AEDD-19C704F308C8}" type="parTrans" cxnId="{C55BD97A-D5B8-4744-B37A-1955259646A6}">
      <dgm:prSet/>
      <dgm:spPr/>
      <dgm:t>
        <a:bodyPr/>
        <a:lstStyle/>
        <a:p>
          <a:endParaRPr lang="tr-TR"/>
        </a:p>
      </dgm:t>
    </dgm:pt>
    <dgm:pt modelId="{271213E2-7B3A-4EF9-91EA-B5609B3671E6}" type="sibTrans" cxnId="{C55BD97A-D5B8-4744-B37A-1955259646A6}">
      <dgm:prSet/>
      <dgm:spPr/>
      <dgm:t>
        <a:bodyPr/>
        <a:lstStyle/>
        <a:p>
          <a:endParaRPr lang="tr-TR"/>
        </a:p>
      </dgm:t>
    </dgm:pt>
    <dgm:pt modelId="{4F8B6E62-50B1-4D31-894F-BF010D8B7215}">
      <dgm:prSet phldrT="[Metin]"/>
      <dgm:spPr/>
      <dgm:t>
        <a:bodyPr/>
        <a:lstStyle/>
        <a:p>
          <a:r>
            <a:rPr lang="tr-TR" dirty="0"/>
            <a:t>Son olarak yazar ve çeviri hakkında birkaç söz söylenebilir. Bu kitap </a:t>
          </a:r>
          <a:r>
            <a:rPr lang="tr-TR" dirty="0" err="1"/>
            <a:t>Bhikhu</a:t>
          </a:r>
          <a:r>
            <a:rPr lang="tr-TR" dirty="0"/>
            <a:t> </a:t>
          </a:r>
          <a:r>
            <a:rPr lang="tr-TR" dirty="0" err="1"/>
            <a:t>Parekh’in</a:t>
          </a:r>
          <a:r>
            <a:rPr lang="tr-TR" dirty="0"/>
            <a:t> </a:t>
          </a:r>
          <a:r>
            <a:rPr lang="tr-TR" dirty="0" err="1"/>
            <a:t>Türkçe’ye</a:t>
          </a:r>
          <a:r>
            <a:rPr lang="tr-TR" dirty="0"/>
            <a:t> </a:t>
          </a:r>
          <a:r>
            <a:rPr lang="tr-TR" dirty="0" err="1"/>
            <a:t>çevirilen</a:t>
          </a:r>
          <a:r>
            <a:rPr lang="tr-TR" dirty="0"/>
            <a:t> ilk kitabıdır. </a:t>
          </a:r>
          <a:r>
            <a:rPr lang="tr-TR" dirty="0" err="1"/>
            <a:t>Hull</a:t>
          </a:r>
          <a:r>
            <a:rPr lang="tr-TR" dirty="0"/>
            <a:t> </a:t>
          </a:r>
          <a:r>
            <a:rPr lang="tr-TR" dirty="0" err="1"/>
            <a:t>Üniversetisi</a:t>
          </a:r>
          <a:r>
            <a:rPr lang="tr-TR" dirty="0"/>
            <a:t> siyaset teorisi profesörü olan </a:t>
          </a:r>
          <a:r>
            <a:rPr lang="tr-TR" dirty="0" err="1"/>
            <a:t>Bhikhu</a:t>
          </a:r>
          <a:r>
            <a:rPr lang="tr-TR" dirty="0"/>
            <a:t> </a:t>
          </a:r>
          <a:r>
            <a:rPr lang="tr-TR" dirty="0" err="1"/>
            <a:t>Parekh</a:t>
          </a:r>
          <a:r>
            <a:rPr lang="tr-TR" dirty="0"/>
            <a:t>, Hindistan’da çeşitli üniversitelerde ve Birleşik Krallık Irklar Arası Eşitlik </a:t>
          </a:r>
          <a:r>
            <a:rPr lang="tr-TR" dirty="0" err="1"/>
            <a:t>Komisyonun’da</a:t>
          </a:r>
          <a:r>
            <a:rPr lang="tr-TR" dirty="0"/>
            <a:t> uzun yıllar görev yaparken, kitabında işlediği sorunları pratik olarak deneyimlediğini belirtmektedir (V-VI). Bu deneyimleri, </a:t>
          </a:r>
          <a:r>
            <a:rPr lang="tr-TR" dirty="0" err="1"/>
            <a:t>Parekh’in</a:t>
          </a:r>
          <a:r>
            <a:rPr lang="tr-TR" dirty="0"/>
            <a:t> kültüre ilişkin sorunları tartışırken geniş bir bağlamlar setinden yararlanmasını sağlamış ve derin kuramsal tartışmaları, farklı kültürel sorun alanlarından örnekler üzerinde somutlaştırarak çalışmayı zenginleştirmiştir</a:t>
          </a:r>
          <a:r>
            <a:rPr lang="tr-TR" dirty="0" smtClean="0"/>
            <a:t>. </a:t>
          </a:r>
        </a:p>
        <a:p>
          <a:r>
            <a:rPr lang="tr-TR" dirty="0" smtClean="0"/>
            <a:t>Kaynakça</a:t>
          </a:r>
        </a:p>
        <a:p>
          <a:r>
            <a:rPr lang="tr-TR" dirty="0" err="1" smtClean="0"/>
            <a:t>Touraine</a:t>
          </a:r>
          <a:r>
            <a:rPr lang="tr-TR" dirty="0" smtClean="0"/>
            <a:t>, </a:t>
          </a:r>
          <a:r>
            <a:rPr lang="tr-TR" dirty="0" err="1" smtClean="0"/>
            <a:t>Alain</a:t>
          </a:r>
          <a:r>
            <a:rPr lang="tr-TR" dirty="0" smtClean="0"/>
            <a:t> (2001).</a:t>
          </a:r>
          <a:endParaRPr lang="tr-TR" dirty="0"/>
        </a:p>
      </dgm:t>
    </dgm:pt>
    <dgm:pt modelId="{9250221B-CBF4-4612-99AA-88E78651FA6F}" type="parTrans" cxnId="{3A5BEE3C-D7D8-4603-9F64-6DA700EC04E5}">
      <dgm:prSet/>
      <dgm:spPr/>
      <dgm:t>
        <a:bodyPr/>
        <a:lstStyle/>
        <a:p>
          <a:endParaRPr lang="tr-TR"/>
        </a:p>
      </dgm:t>
    </dgm:pt>
    <dgm:pt modelId="{EEDCBC57-DF51-40F9-B759-8C2B54A7A628}" type="sibTrans" cxnId="{3A5BEE3C-D7D8-4603-9F64-6DA700EC04E5}">
      <dgm:prSet/>
      <dgm:spPr/>
      <dgm:t>
        <a:bodyPr/>
        <a:lstStyle/>
        <a:p>
          <a:endParaRPr lang="tr-TR"/>
        </a:p>
      </dgm:t>
    </dgm:pt>
    <dgm:pt modelId="{299E87FB-E884-4383-9FEF-FF2346954921}" type="pres">
      <dgm:prSet presAssocID="{BC5F749A-EAB7-4A42-951B-E937ED451F9B}" presName="Name0" presStyleCnt="0">
        <dgm:presLayoutVars>
          <dgm:chPref val="1"/>
          <dgm:dir/>
          <dgm:animOne val="branch"/>
          <dgm:animLvl val="lvl"/>
          <dgm:resizeHandles/>
        </dgm:presLayoutVars>
      </dgm:prSet>
      <dgm:spPr/>
      <dgm:t>
        <a:bodyPr/>
        <a:lstStyle/>
        <a:p>
          <a:endParaRPr lang="tr-TR"/>
        </a:p>
      </dgm:t>
    </dgm:pt>
    <dgm:pt modelId="{A62D5FB4-29B6-4E3D-9032-A25D574EA1DE}" type="pres">
      <dgm:prSet presAssocID="{552511CC-207F-4DAA-9737-E6FFCB0C1492}" presName="vertOne" presStyleCnt="0"/>
      <dgm:spPr/>
    </dgm:pt>
    <dgm:pt modelId="{5686ED4F-D174-430C-9C3A-51CAC2A88C28}" type="pres">
      <dgm:prSet presAssocID="{552511CC-207F-4DAA-9737-E6FFCB0C1492}" presName="txOne" presStyleLbl="node0" presStyleIdx="0" presStyleCnt="1" custScaleY="92250">
        <dgm:presLayoutVars>
          <dgm:chPref val="3"/>
        </dgm:presLayoutVars>
      </dgm:prSet>
      <dgm:spPr/>
      <dgm:t>
        <a:bodyPr/>
        <a:lstStyle/>
        <a:p>
          <a:endParaRPr lang="tr-TR"/>
        </a:p>
      </dgm:t>
    </dgm:pt>
    <dgm:pt modelId="{8E9EC1B4-07C4-4DE4-9D7A-2A4AF1756AB9}" type="pres">
      <dgm:prSet presAssocID="{552511CC-207F-4DAA-9737-E6FFCB0C1492}" presName="parTransOne" presStyleCnt="0"/>
      <dgm:spPr/>
    </dgm:pt>
    <dgm:pt modelId="{C6A01FA0-DD56-45F6-85AC-007C97501E9A}" type="pres">
      <dgm:prSet presAssocID="{552511CC-207F-4DAA-9737-E6FFCB0C1492}" presName="horzOne" presStyleCnt="0"/>
      <dgm:spPr/>
    </dgm:pt>
    <dgm:pt modelId="{3C2F6176-95EF-4E38-B063-7F18FA6316A0}" type="pres">
      <dgm:prSet presAssocID="{4F8B6E62-50B1-4D31-894F-BF010D8B7215}" presName="vertTwo" presStyleCnt="0"/>
      <dgm:spPr/>
    </dgm:pt>
    <dgm:pt modelId="{12A650DF-27AC-4AA4-BDCD-383B5944C45D}" type="pres">
      <dgm:prSet presAssocID="{4F8B6E62-50B1-4D31-894F-BF010D8B7215}" presName="txTwo" presStyleLbl="node2" presStyleIdx="0" presStyleCnt="1" custLinFactNeighborX="1494" custLinFactNeighborY="77">
        <dgm:presLayoutVars>
          <dgm:chPref val="3"/>
        </dgm:presLayoutVars>
      </dgm:prSet>
      <dgm:spPr/>
      <dgm:t>
        <a:bodyPr/>
        <a:lstStyle/>
        <a:p>
          <a:endParaRPr lang="tr-TR"/>
        </a:p>
      </dgm:t>
    </dgm:pt>
    <dgm:pt modelId="{588197DE-2AD9-42F9-B4D2-66B716CF9A26}" type="pres">
      <dgm:prSet presAssocID="{4F8B6E62-50B1-4D31-894F-BF010D8B7215}" presName="horzTwo" presStyleCnt="0"/>
      <dgm:spPr/>
    </dgm:pt>
  </dgm:ptLst>
  <dgm:cxnLst>
    <dgm:cxn modelId="{C55BD97A-D5B8-4744-B37A-1955259646A6}" srcId="{BC5F749A-EAB7-4A42-951B-E937ED451F9B}" destId="{552511CC-207F-4DAA-9737-E6FFCB0C1492}" srcOrd="0" destOrd="0" parTransId="{1EB422BE-8124-43FF-AEDD-19C704F308C8}" sibTransId="{271213E2-7B3A-4EF9-91EA-B5609B3671E6}"/>
    <dgm:cxn modelId="{00CE92C3-CDEC-4E5E-9722-D336FE190E24}" type="presOf" srcId="{552511CC-207F-4DAA-9737-E6FFCB0C1492}" destId="{5686ED4F-D174-430C-9C3A-51CAC2A88C28}" srcOrd="0" destOrd="0" presId="urn:microsoft.com/office/officeart/2005/8/layout/hierarchy4"/>
    <dgm:cxn modelId="{3A5BEE3C-D7D8-4603-9F64-6DA700EC04E5}" srcId="{552511CC-207F-4DAA-9737-E6FFCB0C1492}" destId="{4F8B6E62-50B1-4D31-894F-BF010D8B7215}" srcOrd="0" destOrd="0" parTransId="{9250221B-CBF4-4612-99AA-88E78651FA6F}" sibTransId="{EEDCBC57-DF51-40F9-B759-8C2B54A7A628}"/>
    <dgm:cxn modelId="{C6CE8B82-65A7-4152-BBFC-A9E660666436}" type="presOf" srcId="{BC5F749A-EAB7-4A42-951B-E937ED451F9B}" destId="{299E87FB-E884-4383-9FEF-FF2346954921}" srcOrd="0" destOrd="0" presId="urn:microsoft.com/office/officeart/2005/8/layout/hierarchy4"/>
    <dgm:cxn modelId="{AC05B12C-55D5-4E2C-8433-A11D55613AAD}" type="presOf" srcId="{4F8B6E62-50B1-4D31-894F-BF010D8B7215}" destId="{12A650DF-27AC-4AA4-BDCD-383B5944C45D}" srcOrd="0" destOrd="0" presId="urn:microsoft.com/office/officeart/2005/8/layout/hierarchy4"/>
    <dgm:cxn modelId="{4B71770A-F0F0-4BF1-82FB-B4150AD729F3}" type="presParOf" srcId="{299E87FB-E884-4383-9FEF-FF2346954921}" destId="{A62D5FB4-29B6-4E3D-9032-A25D574EA1DE}" srcOrd="0" destOrd="0" presId="urn:microsoft.com/office/officeart/2005/8/layout/hierarchy4"/>
    <dgm:cxn modelId="{705CC8D7-E8DB-4F33-84BE-3385C8806DA8}" type="presParOf" srcId="{A62D5FB4-29B6-4E3D-9032-A25D574EA1DE}" destId="{5686ED4F-D174-430C-9C3A-51CAC2A88C28}" srcOrd="0" destOrd="0" presId="urn:microsoft.com/office/officeart/2005/8/layout/hierarchy4"/>
    <dgm:cxn modelId="{0C6CCC7E-7D2F-496A-8F72-A681A1EE6B67}" type="presParOf" srcId="{A62D5FB4-29B6-4E3D-9032-A25D574EA1DE}" destId="{8E9EC1B4-07C4-4DE4-9D7A-2A4AF1756AB9}" srcOrd="1" destOrd="0" presId="urn:microsoft.com/office/officeart/2005/8/layout/hierarchy4"/>
    <dgm:cxn modelId="{7D9F15AE-AB8C-46FC-BCB7-3E18D71384C3}" type="presParOf" srcId="{A62D5FB4-29B6-4E3D-9032-A25D574EA1DE}" destId="{C6A01FA0-DD56-45F6-85AC-007C97501E9A}" srcOrd="2" destOrd="0" presId="urn:microsoft.com/office/officeart/2005/8/layout/hierarchy4"/>
    <dgm:cxn modelId="{E8EFB6DE-C9D8-49CB-B25E-AD786B8848AE}" type="presParOf" srcId="{C6A01FA0-DD56-45F6-85AC-007C97501E9A}" destId="{3C2F6176-95EF-4E38-B063-7F18FA6316A0}" srcOrd="0" destOrd="0" presId="urn:microsoft.com/office/officeart/2005/8/layout/hierarchy4"/>
    <dgm:cxn modelId="{3AAF1B54-636E-4EE4-BFE7-33B55A271093}" type="presParOf" srcId="{3C2F6176-95EF-4E38-B063-7F18FA6316A0}" destId="{12A650DF-27AC-4AA4-BDCD-383B5944C45D}" srcOrd="0" destOrd="0" presId="urn:microsoft.com/office/officeart/2005/8/layout/hierarchy4"/>
    <dgm:cxn modelId="{0D0ED02F-5EF6-417E-A855-C77AAD066FF3}" type="presParOf" srcId="{3C2F6176-95EF-4E38-B063-7F18FA6316A0}" destId="{588197DE-2AD9-42F9-B4D2-66B716CF9A26}"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C5F749A-EAB7-4A42-951B-E937ED451F9B}"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tr-TR"/>
        </a:p>
      </dgm:t>
    </dgm:pt>
    <dgm:pt modelId="{4F8B6E62-50B1-4D31-894F-BF010D8B7215}">
      <dgm:prSet phldrT="[Metin]"/>
      <dgm:spPr>
        <a:solidFill>
          <a:schemeClr val="accent3">
            <a:lumMod val="75000"/>
          </a:schemeClr>
        </a:solidFill>
      </dgm:spPr>
      <dgm:t>
        <a:bodyPr/>
        <a:lstStyle/>
        <a:p>
          <a:r>
            <a:rPr lang="tr-TR" dirty="0"/>
            <a:t>Türkiye’de </a:t>
          </a:r>
          <a:r>
            <a:rPr lang="tr-TR" dirty="0" err="1"/>
            <a:t>çokkültürlülük</a:t>
          </a:r>
          <a:r>
            <a:rPr lang="tr-TR" dirty="0"/>
            <a:t>, daha çok özcü bir kültür yaklaşımının etkisi altında kavranmaktadır. Oysa kültürel farklar doğal değil, toplumsal etkileşimle yaratılırlar. Dolaysıyla </a:t>
          </a:r>
          <a:r>
            <a:rPr lang="tr-TR" dirty="0" err="1"/>
            <a:t>çokkültürlülüğü</a:t>
          </a:r>
          <a:r>
            <a:rPr lang="tr-TR" dirty="0"/>
            <a:t> yan yana gelmiş (izole) kültürel grupların belirlediği bir toplumsallık hali olarak değil, kültürlerarası iletişim olarak düşünmek gerekir. Örneğin </a:t>
          </a:r>
          <a:r>
            <a:rPr lang="tr-TR" dirty="0" err="1"/>
            <a:t>çokkültürlü</a:t>
          </a:r>
          <a:r>
            <a:rPr lang="tr-TR" dirty="0"/>
            <a:t> bir kent olarak Mardin’de kültürlerarası etkileşimin biçimi bize kültürel farklılıkların ve kimliklerin, </a:t>
          </a:r>
          <a:r>
            <a:rPr lang="tr-TR" dirty="0" err="1"/>
            <a:t>diyalojik</a:t>
          </a:r>
          <a:r>
            <a:rPr lang="tr-TR" dirty="0"/>
            <a:t> karakterine ilişkin ufuk açıcı </a:t>
          </a:r>
          <a:r>
            <a:rPr lang="tr-TR" dirty="0" err="1"/>
            <a:t>içgörüler</a:t>
          </a:r>
          <a:r>
            <a:rPr lang="tr-TR" dirty="0"/>
            <a:t> sağlamaktadır.</a:t>
          </a:r>
        </a:p>
        <a:p>
          <a:r>
            <a:rPr lang="tr-TR" dirty="0"/>
            <a:t>…</a:t>
          </a:r>
        </a:p>
      </dgm:t>
    </dgm:pt>
    <dgm:pt modelId="{9250221B-CBF4-4612-99AA-88E78651FA6F}" type="parTrans" cxnId="{3A5BEE3C-D7D8-4603-9F64-6DA700EC04E5}">
      <dgm:prSet/>
      <dgm:spPr/>
      <dgm:t>
        <a:bodyPr/>
        <a:lstStyle/>
        <a:p>
          <a:endParaRPr lang="tr-TR"/>
        </a:p>
      </dgm:t>
    </dgm:pt>
    <dgm:pt modelId="{EEDCBC57-DF51-40F9-B759-8C2B54A7A628}" type="sibTrans" cxnId="{3A5BEE3C-D7D8-4603-9F64-6DA700EC04E5}">
      <dgm:prSet/>
      <dgm:spPr/>
      <dgm:t>
        <a:bodyPr/>
        <a:lstStyle/>
        <a:p>
          <a:endParaRPr lang="tr-TR"/>
        </a:p>
      </dgm:t>
    </dgm:pt>
    <dgm:pt modelId="{299E87FB-E884-4383-9FEF-FF2346954921}" type="pres">
      <dgm:prSet presAssocID="{BC5F749A-EAB7-4A42-951B-E937ED451F9B}" presName="Name0" presStyleCnt="0">
        <dgm:presLayoutVars>
          <dgm:chPref val="1"/>
          <dgm:dir/>
          <dgm:animOne val="branch"/>
          <dgm:animLvl val="lvl"/>
          <dgm:resizeHandles/>
        </dgm:presLayoutVars>
      </dgm:prSet>
      <dgm:spPr/>
      <dgm:t>
        <a:bodyPr/>
        <a:lstStyle/>
        <a:p>
          <a:endParaRPr lang="tr-TR"/>
        </a:p>
      </dgm:t>
    </dgm:pt>
    <dgm:pt modelId="{475BEB1D-2B5F-4BE7-847A-2C5D5B59720A}" type="pres">
      <dgm:prSet presAssocID="{4F8B6E62-50B1-4D31-894F-BF010D8B7215}" presName="vertOne" presStyleCnt="0"/>
      <dgm:spPr/>
    </dgm:pt>
    <dgm:pt modelId="{E2BC2AB9-F19D-46F2-93F3-1CA65BFE7246}" type="pres">
      <dgm:prSet presAssocID="{4F8B6E62-50B1-4D31-894F-BF010D8B7215}" presName="txOne" presStyleLbl="node0" presStyleIdx="0" presStyleCnt="1">
        <dgm:presLayoutVars>
          <dgm:chPref val="3"/>
        </dgm:presLayoutVars>
      </dgm:prSet>
      <dgm:spPr/>
      <dgm:t>
        <a:bodyPr/>
        <a:lstStyle/>
        <a:p>
          <a:endParaRPr lang="tr-TR"/>
        </a:p>
      </dgm:t>
    </dgm:pt>
    <dgm:pt modelId="{EBD91F9C-3946-4514-A17A-4AD1AB46E5AD}" type="pres">
      <dgm:prSet presAssocID="{4F8B6E62-50B1-4D31-894F-BF010D8B7215}" presName="horzOne" presStyleCnt="0"/>
      <dgm:spPr/>
    </dgm:pt>
  </dgm:ptLst>
  <dgm:cxnLst>
    <dgm:cxn modelId="{C6CE8B82-65A7-4152-BBFC-A9E660666436}" type="presOf" srcId="{BC5F749A-EAB7-4A42-951B-E937ED451F9B}" destId="{299E87FB-E884-4383-9FEF-FF2346954921}" srcOrd="0" destOrd="0" presId="urn:microsoft.com/office/officeart/2005/8/layout/hierarchy4"/>
    <dgm:cxn modelId="{C0628D1E-DA9C-4698-A4C0-71901988FC61}" type="presOf" srcId="{4F8B6E62-50B1-4D31-894F-BF010D8B7215}" destId="{E2BC2AB9-F19D-46F2-93F3-1CA65BFE7246}" srcOrd="0" destOrd="0" presId="urn:microsoft.com/office/officeart/2005/8/layout/hierarchy4"/>
    <dgm:cxn modelId="{3A5BEE3C-D7D8-4603-9F64-6DA700EC04E5}" srcId="{BC5F749A-EAB7-4A42-951B-E937ED451F9B}" destId="{4F8B6E62-50B1-4D31-894F-BF010D8B7215}" srcOrd="0" destOrd="0" parTransId="{9250221B-CBF4-4612-99AA-88E78651FA6F}" sibTransId="{EEDCBC57-DF51-40F9-B759-8C2B54A7A628}"/>
    <dgm:cxn modelId="{754E649B-A27B-4BCF-9560-90295F3876B8}" type="presParOf" srcId="{299E87FB-E884-4383-9FEF-FF2346954921}" destId="{475BEB1D-2B5F-4BE7-847A-2C5D5B59720A}" srcOrd="0" destOrd="0" presId="urn:microsoft.com/office/officeart/2005/8/layout/hierarchy4"/>
    <dgm:cxn modelId="{5B690D96-F532-4583-8E69-5136FE856362}" type="presParOf" srcId="{475BEB1D-2B5F-4BE7-847A-2C5D5B59720A}" destId="{E2BC2AB9-F19D-46F2-93F3-1CA65BFE7246}" srcOrd="0" destOrd="0" presId="urn:microsoft.com/office/officeart/2005/8/layout/hierarchy4"/>
    <dgm:cxn modelId="{235253BA-FE9A-4D98-B113-B9624D5FA2D3}" type="presParOf" srcId="{475BEB1D-2B5F-4BE7-847A-2C5D5B59720A}" destId="{EBD91F9C-3946-4514-A17A-4AD1AB46E5AD}"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C5F749A-EAB7-4A42-951B-E937ED451F9B}"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tr-TR"/>
        </a:p>
      </dgm:t>
    </dgm:pt>
    <dgm:pt modelId="{4F8B6E62-50B1-4D31-894F-BF010D8B7215}">
      <dgm:prSet phldrT="[Metin]"/>
      <dgm:spPr>
        <a:solidFill>
          <a:schemeClr val="accent3">
            <a:lumMod val="75000"/>
          </a:schemeClr>
        </a:solidFill>
      </dgm:spPr>
      <dgm:t>
        <a:bodyPr/>
        <a:lstStyle/>
        <a:p>
          <a:r>
            <a:rPr lang="tr-TR" dirty="0"/>
            <a:t>Bununla birlikte </a:t>
          </a:r>
          <a:r>
            <a:rPr lang="tr-TR" dirty="0" err="1"/>
            <a:t>çokkültürlülüğe</a:t>
          </a:r>
          <a:r>
            <a:rPr lang="tr-TR" dirty="0"/>
            <a:t> açık ve </a:t>
          </a:r>
          <a:r>
            <a:rPr lang="tr-TR" dirty="0" err="1"/>
            <a:t>çokkültürcülüğü</a:t>
          </a:r>
          <a:r>
            <a:rPr lang="tr-TR" dirty="0"/>
            <a:t> önemseyen yaklaşımların da eksiklerinden bahsedilmelidir. </a:t>
          </a:r>
          <a:r>
            <a:rPr lang="tr-TR" dirty="0" err="1"/>
            <a:t>Çokkültürlülük</a:t>
          </a:r>
          <a:r>
            <a:rPr lang="tr-TR" dirty="0"/>
            <a:t> yaklaşımlarının ve </a:t>
          </a:r>
          <a:r>
            <a:rPr lang="tr-TR" dirty="0" err="1"/>
            <a:t>görgül</a:t>
          </a:r>
          <a:r>
            <a:rPr lang="tr-TR" dirty="0"/>
            <a:t> </a:t>
          </a:r>
          <a:r>
            <a:rPr lang="tr-TR" dirty="0" err="1"/>
            <a:t>çokkültürlülük</a:t>
          </a:r>
          <a:r>
            <a:rPr lang="tr-TR" dirty="0"/>
            <a:t> çalışmalarının en kritik eksiklerinden biri, ulusal, dinsel ve etnik </a:t>
          </a:r>
          <a:r>
            <a:rPr lang="tr-TR" dirty="0" err="1"/>
            <a:t>kimliklendirmelerle</a:t>
          </a:r>
          <a:r>
            <a:rPr lang="tr-TR" dirty="0"/>
            <a:t> kesişen kültürlerin çokluğuna ve kültürel egemenlik ilişkilerinin işleme biçimlerine gereken önemi vermemektir. </a:t>
          </a:r>
        </a:p>
      </dgm:t>
    </dgm:pt>
    <dgm:pt modelId="{9250221B-CBF4-4612-99AA-88E78651FA6F}" type="parTrans" cxnId="{3A5BEE3C-D7D8-4603-9F64-6DA700EC04E5}">
      <dgm:prSet/>
      <dgm:spPr/>
      <dgm:t>
        <a:bodyPr/>
        <a:lstStyle/>
        <a:p>
          <a:endParaRPr lang="tr-TR"/>
        </a:p>
      </dgm:t>
    </dgm:pt>
    <dgm:pt modelId="{EEDCBC57-DF51-40F9-B759-8C2B54A7A628}" type="sibTrans" cxnId="{3A5BEE3C-D7D8-4603-9F64-6DA700EC04E5}">
      <dgm:prSet/>
      <dgm:spPr/>
      <dgm:t>
        <a:bodyPr/>
        <a:lstStyle/>
        <a:p>
          <a:endParaRPr lang="tr-TR"/>
        </a:p>
      </dgm:t>
    </dgm:pt>
    <dgm:pt modelId="{299E87FB-E884-4383-9FEF-FF2346954921}" type="pres">
      <dgm:prSet presAssocID="{BC5F749A-EAB7-4A42-951B-E937ED451F9B}" presName="Name0" presStyleCnt="0">
        <dgm:presLayoutVars>
          <dgm:chPref val="1"/>
          <dgm:dir/>
          <dgm:animOne val="branch"/>
          <dgm:animLvl val="lvl"/>
          <dgm:resizeHandles/>
        </dgm:presLayoutVars>
      </dgm:prSet>
      <dgm:spPr/>
      <dgm:t>
        <a:bodyPr/>
        <a:lstStyle/>
        <a:p>
          <a:endParaRPr lang="tr-TR"/>
        </a:p>
      </dgm:t>
    </dgm:pt>
    <dgm:pt modelId="{475BEB1D-2B5F-4BE7-847A-2C5D5B59720A}" type="pres">
      <dgm:prSet presAssocID="{4F8B6E62-50B1-4D31-894F-BF010D8B7215}" presName="vertOne" presStyleCnt="0"/>
      <dgm:spPr/>
    </dgm:pt>
    <dgm:pt modelId="{E2BC2AB9-F19D-46F2-93F3-1CA65BFE7246}" type="pres">
      <dgm:prSet presAssocID="{4F8B6E62-50B1-4D31-894F-BF010D8B7215}" presName="txOne" presStyleLbl="node0" presStyleIdx="0" presStyleCnt="1">
        <dgm:presLayoutVars>
          <dgm:chPref val="3"/>
        </dgm:presLayoutVars>
      </dgm:prSet>
      <dgm:spPr/>
      <dgm:t>
        <a:bodyPr/>
        <a:lstStyle/>
        <a:p>
          <a:endParaRPr lang="tr-TR"/>
        </a:p>
      </dgm:t>
    </dgm:pt>
    <dgm:pt modelId="{EBD91F9C-3946-4514-A17A-4AD1AB46E5AD}" type="pres">
      <dgm:prSet presAssocID="{4F8B6E62-50B1-4D31-894F-BF010D8B7215}" presName="horzOne" presStyleCnt="0"/>
      <dgm:spPr/>
    </dgm:pt>
  </dgm:ptLst>
  <dgm:cxnLst>
    <dgm:cxn modelId="{C6CE8B82-65A7-4152-BBFC-A9E660666436}" type="presOf" srcId="{BC5F749A-EAB7-4A42-951B-E937ED451F9B}" destId="{299E87FB-E884-4383-9FEF-FF2346954921}" srcOrd="0" destOrd="0" presId="urn:microsoft.com/office/officeart/2005/8/layout/hierarchy4"/>
    <dgm:cxn modelId="{C0628D1E-DA9C-4698-A4C0-71901988FC61}" type="presOf" srcId="{4F8B6E62-50B1-4D31-894F-BF010D8B7215}" destId="{E2BC2AB9-F19D-46F2-93F3-1CA65BFE7246}" srcOrd="0" destOrd="0" presId="urn:microsoft.com/office/officeart/2005/8/layout/hierarchy4"/>
    <dgm:cxn modelId="{3A5BEE3C-D7D8-4603-9F64-6DA700EC04E5}" srcId="{BC5F749A-EAB7-4A42-951B-E937ED451F9B}" destId="{4F8B6E62-50B1-4D31-894F-BF010D8B7215}" srcOrd="0" destOrd="0" parTransId="{9250221B-CBF4-4612-99AA-88E78651FA6F}" sibTransId="{EEDCBC57-DF51-40F9-B759-8C2B54A7A628}"/>
    <dgm:cxn modelId="{754E649B-A27B-4BCF-9560-90295F3876B8}" type="presParOf" srcId="{299E87FB-E884-4383-9FEF-FF2346954921}" destId="{475BEB1D-2B5F-4BE7-847A-2C5D5B59720A}" srcOrd="0" destOrd="0" presId="urn:microsoft.com/office/officeart/2005/8/layout/hierarchy4"/>
    <dgm:cxn modelId="{5B690D96-F532-4583-8E69-5136FE856362}" type="presParOf" srcId="{475BEB1D-2B5F-4BE7-847A-2C5D5B59720A}" destId="{E2BC2AB9-F19D-46F2-93F3-1CA65BFE7246}" srcOrd="0" destOrd="0" presId="urn:microsoft.com/office/officeart/2005/8/layout/hierarchy4"/>
    <dgm:cxn modelId="{235253BA-FE9A-4D98-B113-B9624D5FA2D3}" type="presParOf" srcId="{475BEB1D-2B5F-4BE7-847A-2C5D5B59720A}" destId="{EBD91F9C-3946-4514-A17A-4AD1AB46E5AD}"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811C06-25B9-6A47-BAEC-CB34C1D2C8A4}" type="doc">
      <dgm:prSet loTypeId="urn:microsoft.com/office/officeart/2009/3/layout/StepUpProcess" loCatId="list" qsTypeId="urn:microsoft.com/office/officeart/2005/8/quickstyle/simple1" qsCatId="simple" csTypeId="urn:microsoft.com/office/officeart/2005/8/colors/colorful1" csCatId="colorful" phldr="1"/>
      <dgm:spPr/>
      <dgm:t>
        <a:bodyPr/>
        <a:lstStyle/>
        <a:p>
          <a:endParaRPr lang="tr-TR"/>
        </a:p>
      </dgm:t>
    </dgm:pt>
    <dgm:pt modelId="{06291F26-779A-8A4F-8B33-6EE2CC4D49AD}">
      <dgm:prSet custT="1"/>
      <dgm:spPr/>
      <dgm:t>
        <a:bodyPr/>
        <a:lstStyle/>
        <a:p>
          <a:r>
            <a:rPr lang="tr-TR" sz="1600" dirty="0"/>
            <a:t>İkinci olarak sosyal adalet kavramının çağdaş toplumlarda yalnızca ekonomik değil kültürel hakları ve refahı da kapsaması gereği ortaya çıkmıştır. Dolasıyla kültür de politik açıdan önemli bir kategori haline gelmiştir. </a:t>
          </a:r>
        </a:p>
      </dgm:t>
    </dgm:pt>
    <dgm:pt modelId="{4E9D3059-7390-9A43-856C-ECBA4DF246E8}" type="parTrans" cxnId="{E5249F4C-179E-4548-90A3-CD469EDE140B}">
      <dgm:prSet/>
      <dgm:spPr/>
      <dgm:t>
        <a:bodyPr/>
        <a:lstStyle/>
        <a:p>
          <a:endParaRPr lang="tr-TR"/>
        </a:p>
      </dgm:t>
    </dgm:pt>
    <dgm:pt modelId="{F58A44FD-E999-0F4F-A93C-17E978D32F97}" type="sibTrans" cxnId="{E5249F4C-179E-4548-90A3-CD469EDE140B}">
      <dgm:prSet/>
      <dgm:spPr/>
      <dgm:t>
        <a:bodyPr/>
        <a:lstStyle/>
        <a:p>
          <a:endParaRPr lang="tr-TR"/>
        </a:p>
      </dgm:t>
    </dgm:pt>
    <dgm:pt modelId="{7E95CAD1-8A72-7F4E-9625-B0172479C164}">
      <dgm:prSet custT="1"/>
      <dgm:spPr/>
      <dgm:t>
        <a:bodyPr/>
        <a:lstStyle/>
        <a:p>
          <a:r>
            <a:rPr lang="tr-TR" sz="1600" dirty="0"/>
            <a:t>.Üçüncü olarak ekonomik ve kültürel küreselleşme çağdaş </a:t>
          </a:r>
          <a:r>
            <a:rPr lang="tr-TR" sz="1600" dirty="0" err="1"/>
            <a:t>çokkültürlü</a:t>
          </a:r>
          <a:r>
            <a:rPr lang="tr-TR" sz="1600" dirty="0"/>
            <a:t> toplumları birbirine bağlamıştır. Bununla birlikte teknoloji ve mallar serbest bir şekilde dolaşabilmektedir ancak kültürel olarak tarafsız değildir.</a:t>
          </a:r>
        </a:p>
      </dgm:t>
    </dgm:pt>
    <dgm:pt modelId="{B20BE34F-81A9-5148-8338-47E47BABA137}" type="parTrans" cxnId="{F994F698-5FEB-704F-AF97-C897F9100AE4}">
      <dgm:prSet/>
      <dgm:spPr/>
      <dgm:t>
        <a:bodyPr/>
        <a:lstStyle/>
        <a:p>
          <a:endParaRPr lang="tr-TR"/>
        </a:p>
      </dgm:t>
    </dgm:pt>
    <dgm:pt modelId="{1529B9C4-8375-1548-911E-EF5FDC714F5D}" type="sibTrans" cxnId="{F994F698-5FEB-704F-AF97-C897F9100AE4}">
      <dgm:prSet/>
      <dgm:spPr/>
      <dgm:t>
        <a:bodyPr/>
        <a:lstStyle/>
        <a:p>
          <a:endParaRPr lang="tr-TR"/>
        </a:p>
      </dgm:t>
    </dgm:pt>
    <dgm:pt modelId="{27034EC2-F801-E24D-ACED-EAEEE762F308}">
      <dgm:prSet custT="1"/>
      <dgm:spPr/>
      <dgm:t>
        <a:bodyPr/>
        <a:lstStyle/>
        <a:p>
          <a:r>
            <a:rPr lang="tr-TR" sz="1600" dirty="0"/>
            <a:t>Birincisi çağdaş </a:t>
          </a:r>
          <a:r>
            <a:rPr lang="tr-TR" sz="1600" dirty="0" err="1"/>
            <a:t>çokkültürlü</a:t>
          </a:r>
          <a:r>
            <a:rPr lang="tr-TR" sz="1600" dirty="0"/>
            <a:t> toplumlarda kültürel ve siyasal talepler ilginç bir şekilde birbirlerine eklemlenmiş, dolayısıyla yeni bir kültürel ve politik iklim oluşmuştur.. </a:t>
          </a:r>
        </a:p>
      </dgm:t>
    </dgm:pt>
    <dgm:pt modelId="{D82631C7-D415-EC4D-9027-20E5415DB3CD}" type="sibTrans" cxnId="{070C5DAD-3FCA-464A-B614-F559B11A165C}">
      <dgm:prSet/>
      <dgm:spPr/>
      <dgm:t>
        <a:bodyPr/>
        <a:lstStyle/>
        <a:p>
          <a:endParaRPr lang="tr-TR"/>
        </a:p>
      </dgm:t>
    </dgm:pt>
    <dgm:pt modelId="{1DC3C702-2677-C948-BBF7-D178FBA36C90}" type="parTrans" cxnId="{070C5DAD-3FCA-464A-B614-F559B11A165C}">
      <dgm:prSet/>
      <dgm:spPr/>
      <dgm:t>
        <a:bodyPr/>
        <a:lstStyle/>
        <a:p>
          <a:endParaRPr lang="tr-TR"/>
        </a:p>
      </dgm:t>
    </dgm:pt>
    <dgm:pt modelId="{2049CDF7-ACB6-44FA-92E9-FEA32D801DE8}">
      <dgm:prSet custT="1"/>
      <dgm:spPr/>
      <dgm:t>
        <a:bodyPr/>
        <a:lstStyle/>
        <a:p>
          <a:r>
            <a:rPr lang="tr-TR" sz="1600" dirty="0"/>
            <a:t>Dördüncüsü çağdaş </a:t>
          </a:r>
          <a:r>
            <a:rPr lang="tr-TR" sz="1600" dirty="0" err="1"/>
            <a:t>çokkültürlü</a:t>
          </a:r>
          <a:r>
            <a:rPr lang="tr-TR" sz="1600" dirty="0"/>
            <a:t> toplumlar </a:t>
          </a:r>
          <a:r>
            <a:rPr lang="tr-TR" sz="1600" dirty="0" err="1"/>
            <a:t>homojenleştirici</a:t>
          </a:r>
          <a:r>
            <a:rPr lang="tr-TR" sz="1600" dirty="0"/>
            <a:t> ulus-devletlerden sonra ortaya çıkmıştır. Ulus devlet uzun bir geçmişe sahip toplulukları parçalayarak, “özgürleştirdiği” bireyleri merkezi bir otorite etrafında birleştirmeye ve kültürel-sosyal homojenliğe gerek duyduğundan toplumu bu yönde biçimlendirmeye çalışmıştır. Bu nedenle derin ve direnen bir çeşitliliğin talepleri karşısında çözüm üretmek konusunda çaresiz kalmıştır.</a:t>
          </a:r>
        </a:p>
      </dgm:t>
    </dgm:pt>
    <dgm:pt modelId="{63451590-AAEE-4D6F-8732-C93D9EC8BB51}" type="parTrans" cxnId="{508F7F9E-BA9F-4A38-8A0C-E8C6AB2E2829}">
      <dgm:prSet/>
      <dgm:spPr/>
      <dgm:t>
        <a:bodyPr/>
        <a:lstStyle/>
        <a:p>
          <a:endParaRPr lang="tr-TR"/>
        </a:p>
      </dgm:t>
    </dgm:pt>
    <dgm:pt modelId="{56A7D670-A8B9-4100-AC0E-35909661CB18}" type="sibTrans" cxnId="{508F7F9E-BA9F-4A38-8A0C-E8C6AB2E2829}">
      <dgm:prSet/>
      <dgm:spPr/>
      <dgm:t>
        <a:bodyPr/>
        <a:lstStyle/>
        <a:p>
          <a:endParaRPr lang="tr-TR"/>
        </a:p>
      </dgm:t>
    </dgm:pt>
    <dgm:pt modelId="{EBD39334-1E0B-2846-8C94-0E4243D808A1}" type="pres">
      <dgm:prSet presAssocID="{89811C06-25B9-6A47-BAEC-CB34C1D2C8A4}" presName="rootnode" presStyleCnt="0">
        <dgm:presLayoutVars>
          <dgm:chMax/>
          <dgm:chPref/>
          <dgm:dir/>
          <dgm:animLvl val="lvl"/>
        </dgm:presLayoutVars>
      </dgm:prSet>
      <dgm:spPr/>
      <dgm:t>
        <a:bodyPr/>
        <a:lstStyle/>
        <a:p>
          <a:endParaRPr lang="tr-TR"/>
        </a:p>
      </dgm:t>
    </dgm:pt>
    <dgm:pt modelId="{E5CBFAFF-6A87-FF45-AB10-438D22517E35}" type="pres">
      <dgm:prSet presAssocID="{27034EC2-F801-E24D-ACED-EAEEE762F308}" presName="composite" presStyleCnt="0"/>
      <dgm:spPr/>
    </dgm:pt>
    <dgm:pt modelId="{036B8D71-900B-B140-B46F-B7361EEA6B0F}" type="pres">
      <dgm:prSet presAssocID="{27034EC2-F801-E24D-ACED-EAEEE762F308}" presName="LShape" presStyleLbl="alignNode1" presStyleIdx="0" presStyleCnt="7" custLinFactNeighborX="-106" custLinFactNeighborY="-2361"/>
      <dgm:spPr/>
    </dgm:pt>
    <dgm:pt modelId="{35B1F3D8-0549-9F4B-B150-0DF2FDADE1C2}" type="pres">
      <dgm:prSet presAssocID="{27034EC2-F801-E24D-ACED-EAEEE762F308}" presName="ParentText" presStyleLbl="revTx" presStyleIdx="0" presStyleCnt="4">
        <dgm:presLayoutVars>
          <dgm:chMax val="0"/>
          <dgm:chPref val="0"/>
          <dgm:bulletEnabled val="1"/>
        </dgm:presLayoutVars>
      </dgm:prSet>
      <dgm:spPr/>
      <dgm:t>
        <a:bodyPr/>
        <a:lstStyle/>
        <a:p>
          <a:endParaRPr lang="tr-TR"/>
        </a:p>
      </dgm:t>
    </dgm:pt>
    <dgm:pt modelId="{D7E3C4CD-454C-E949-9FBC-E98EF4B0AFB6}" type="pres">
      <dgm:prSet presAssocID="{27034EC2-F801-E24D-ACED-EAEEE762F308}" presName="Triangle" presStyleLbl="alignNode1" presStyleIdx="1" presStyleCnt="7"/>
      <dgm:spPr/>
    </dgm:pt>
    <dgm:pt modelId="{B87098C0-6A37-9F42-91A0-94D8D961444C}" type="pres">
      <dgm:prSet presAssocID="{D82631C7-D415-EC4D-9027-20E5415DB3CD}" presName="sibTrans" presStyleCnt="0"/>
      <dgm:spPr/>
    </dgm:pt>
    <dgm:pt modelId="{1E91C419-B208-F145-AD08-470569EC31D4}" type="pres">
      <dgm:prSet presAssocID="{D82631C7-D415-EC4D-9027-20E5415DB3CD}" presName="space" presStyleCnt="0"/>
      <dgm:spPr/>
    </dgm:pt>
    <dgm:pt modelId="{718FACC1-AAEF-524A-8758-3D1BAE036250}" type="pres">
      <dgm:prSet presAssocID="{06291F26-779A-8A4F-8B33-6EE2CC4D49AD}" presName="composite" presStyleCnt="0"/>
      <dgm:spPr/>
    </dgm:pt>
    <dgm:pt modelId="{046FB4E4-6D42-C54F-ACEA-D783AF850577}" type="pres">
      <dgm:prSet presAssocID="{06291F26-779A-8A4F-8B33-6EE2CC4D49AD}" presName="LShape" presStyleLbl="alignNode1" presStyleIdx="2" presStyleCnt="7"/>
      <dgm:spPr/>
    </dgm:pt>
    <dgm:pt modelId="{56B19ACD-9DDD-1A45-A68B-899E533149EC}" type="pres">
      <dgm:prSet presAssocID="{06291F26-779A-8A4F-8B33-6EE2CC4D49AD}" presName="ParentText" presStyleLbl="revTx" presStyleIdx="1" presStyleCnt="4">
        <dgm:presLayoutVars>
          <dgm:chMax val="0"/>
          <dgm:chPref val="0"/>
          <dgm:bulletEnabled val="1"/>
        </dgm:presLayoutVars>
      </dgm:prSet>
      <dgm:spPr/>
      <dgm:t>
        <a:bodyPr/>
        <a:lstStyle/>
        <a:p>
          <a:endParaRPr lang="tr-TR"/>
        </a:p>
      </dgm:t>
    </dgm:pt>
    <dgm:pt modelId="{DAC22D1E-C20C-DE40-869E-06C9A9AF91B9}" type="pres">
      <dgm:prSet presAssocID="{06291F26-779A-8A4F-8B33-6EE2CC4D49AD}" presName="Triangle" presStyleLbl="alignNode1" presStyleIdx="3" presStyleCnt="7"/>
      <dgm:spPr/>
    </dgm:pt>
    <dgm:pt modelId="{C173AC75-5702-B941-9496-D210E5BDFE3B}" type="pres">
      <dgm:prSet presAssocID="{F58A44FD-E999-0F4F-A93C-17E978D32F97}" presName="sibTrans" presStyleCnt="0"/>
      <dgm:spPr/>
    </dgm:pt>
    <dgm:pt modelId="{85A8B9EB-A717-954B-A25A-464DFB8BB5CB}" type="pres">
      <dgm:prSet presAssocID="{F58A44FD-E999-0F4F-A93C-17E978D32F97}" presName="space" presStyleCnt="0"/>
      <dgm:spPr/>
    </dgm:pt>
    <dgm:pt modelId="{7CDD3FB8-2064-EA45-BACF-539413C8262C}" type="pres">
      <dgm:prSet presAssocID="{7E95CAD1-8A72-7F4E-9625-B0172479C164}" presName="composite" presStyleCnt="0"/>
      <dgm:spPr/>
    </dgm:pt>
    <dgm:pt modelId="{87AA164D-E98B-644C-835C-216E7D736589}" type="pres">
      <dgm:prSet presAssocID="{7E95CAD1-8A72-7F4E-9625-B0172479C164}" presName="LShape" presStyleLbl="alignNode1" presStyleIdx="4" presStyleCnt="7"/>
      <dgm:spPr/>
    </dgm:pt>
    <dgm:pt modelId="{24721852-C2CE-5747-B656-1394FC38A177}" type="pres">
      <dgm:prSet presAssocID="{7E95CAD1-8A72-7F4E-9625-B0172479C164}" presName="ParentText" presStyleLbl="revTx" presStyleIdx="2" presStyleCnt="4">
        <dgm:presLayoutVars>
          <dgm:chMax val="0"/>
          <dgm:chPref val="0"/>
          <dgm:bulletEnabled val="1"/>
        </dgm:presLayoutVars>
      </dgm:prSet>
      <dgm:spPr/>
      <dgm:t>
        <a:bodyPr/>
        <a:lstStyle/>
        <a:p>
          <a:endParaRPr lang="tr-TR"/>
        </a:p>
      </dgm:t>
    </dgm:pt>
    <dgm:pt modelId="{7675B0B4-730D-4B9C-83C2-39C930101DB5}" type="pres">
      <dgm:prSet presAssocID="{7E95CAD1-8A72-7F4E-9625-B0172479C164}" presName="Triangle" presStyleLbl="alignNode1" presStyleIdx="5" presStyleCnt="7"/>
      <dgm:spPr/>
    </dgm:pt>
    <dgm:pt modelId="{7A050A10-ECB3-4E97-B6B1-35C68D0132D8}" type="pres">
      <dgm:prSet presAssocID="{1529B9C4-8375-1548-911E-EF5FDC714F5D}" presName="sibTrans" presStyleCnt="0"/>
      <dgm:spPr/>
    </dgm:pt>
    <dgm:pt modelId="{33D5BA16-FAF8-48A5-9D53-EDA7B229B473}" type="pres">
      <dgm:prSet presAssocID="{1529B9C4-8375-1548-911E-EF5FDC714F5D}" presName="space" presStyleCnt="0"/>
      <dgm:spPr/>
    </dgm:pt>
    <dgm:pt modelId="{4200F743-35FF-4B88-A638-B3F1BCFD17BB}" type="pres">
      <dgm:prSet presAssocID="{2049CDF7-ACB6-44FA-92E9-FEA32D801DE8}" presName="composite" presStyleCnt="0"/>
      <dgm:spPr/>
    </dgm:pt>
    <dgm:pt modelId="{0560ED96-2125-4FAF-8B94-0689B62036E7}" type="pres">
      <dgm:prSet presAssocID="{2049CDF7-ACB6-44FA-92E9-FEA32D801DE8}" presName="LShape" presStyleLbl="alignNode1" presStyleIdx="6" presStyleCnt="7"/>
      <dgm:spPr/>
    </dgm:pt>
    <dgm:pt modelId="{3875DDE1-91DD-4601-BFBE-2E947A326A00}" type="pres">
      <dgm:prSet presAssocID="{2049CDF7-ACB6-44FA-92E9-FEA32D801DE8}" presName="ParentText" presStyleLbl="revTx" presStyleIdx="3" presStyleCnt="4">
        <dgm:presLayoutVars>
          <dgm:chMax val="0"/>
          <dgm:chPref val="0"/>
          <dgm:bulletEnabled val="1"/>
        </dgm:presLayoutVars>
      </dgm:prSet>
      <dgm:spPr/>
      <dgm:t>
        <a:bodyPr/>
        <a:lstStyle/>
        <a:p>
          <a:endParaRPr lang="tr-TR"/>
        </a:p>
      </dgm:t>
    </dgm:pt>
  </dgm:ptLst>
  <dgm:cxnLst>
    <dgm:cxn modelId="{D811B3A9-CB64-4963-B4F9-DD328EB1A232}" type="presOf" srcId="{2049CDF7-ACB6-44FA-92E9-FEA32D801DE8}" destId="{3875DDE1-91DD-4601-BFBE-2E947A326A00}" srcOrd="0" destOrd="0" presId="urn:microsoft.com/office/officeart/2009/3/layout/StepUpProcess"/>
    <dgm:cxn modelId="{E5249F4C-179E-4548-90A3-CD469EDE140B}" srcId="{89811C06-25B9-6A47-BAEC-CB34C1D2C8A4}" destId="{06291F26-779A-8A4F-8B33-6EE2CC4D49AD}" srcOrd="1" destOrd="0" parTransId="{4E9D3059-7390-9A43-856C-ECBA4DF246E8}" sibTransId="{F58A44FD-E999-0F4F-A93C-17E978D32F97}"/>
    <dgm:cxn modelId="{508F7F9E-BA9F-4A38-8A0C-E8C6AB2E2829}" srcId="{89811C06-25B9-6A47-BAEC-CB34C1D2C8A4}" destId="{2049CDF7-ACB6-44FA-92E9-FEA32D801DE8}" srcOrd="3" destOrd="0" parTransId="{63451590-AAEE-4D6F-8732-C93D9EC8BB51}" sibTransId="{56A7D670-A8B9-4100-AC0E-35909661CB18}"/>
    <dgm:cxn modelId="{3D1368CA-B263-4641-B965-EE710C6F9FD8}" type="presOf" srcId="{89811C06-25B9-6A47-BAEC-CB34C1D2C8A4}" destId="{EBD39334-1E0B-2846-8C94-0E4243D808A1}" srcOrd="0" destOrd="0" presId="urn:microsoft.com/office/officeart/2009/3/layout/StepUpProcess"/>
    <dgm:cxn modelId="{073DEE57-D045-CA48-BFBA-57086656E298}" type="presOf" srcId="{7E95CAD1-8A72-7F4E-9625-B0172479C164}" destId="{24721852-C2CE-5747-B656-1394FC38A177}" srcOrd="0" destOrd="0" presId="urn:microsoft.com/office/officeart/2009/3/layout/StepUpProcess"/>
    <dgm:cxn modelId="{D5460BDA-8868-4646-9DA4-D8BCC121FAC0}" type="presOf" srcId="{06291F26-779A-8A4F-8B33-6EE2CC4D49AD}" destId="{56B19ACD-9DDD-1A45-A68B-899E533149EC}" srcOrd="0" destOrd="0" presId="urn:microsoft.com/office/officeart/2009/3/layout/StepUpProcess"/>
    <dgm:cxn modelId="{070C5DAD-3FCA-464A-B614-F559B11A165C}" srcId="{89811C06-25B9-6A47-BAEC-CB34C1D2C8A4}" destId="{27034EC2-F801-E24D-ACED-EAEEE762F308}" srcOrd="0" destOrd="0" parTransId="{1DC3C702-2677-C948-BBF7-D178FBA36C90}" sibTransId="{D82631C7-D415-EC4D-9027-20E5415DB3CD}"/>
    <dgm:cxn modelId="{F994F698-5FEB-704F-AF97-C897F9100AE4}" srcId="{89811C06-25B9-6A47-BAEC-CB34C1D2C8A4}" destId="{7E95CAD1-8A72-7F4E-9625-B0172479C164}" srcOrd="2" destOrd="0" parTransId="{B20BE34F-81A9-5148-8338-47E47BABA137}" sibTransId="{1529B9C4-8375-1548-911E-EF5FDC714F5D}"/>
    <dgm:cxn modelId="{BCA58714-D2FF-0E4B-BF62-08702A33AEA1}" type="presOf" srcId="{27034EC2-F801-E24D-ACED-EAEEE762F308}" destId="{35B1F3D8-0549-9F4B-B150-0DF2FDADE1C2}" srcOrd="0" destOrd="0" presId="urn:microsoft.com/office/officeart/2009/3/layout/StepUpProcess"/>
    <dgm:cxn modelId="{1291A9F1-FCBF-8A4C-BB5A-5B9BE956753A}" type="presParOf" srcId="{EBD39334-1E0B-2846-8C94-0E4243D808A1}" destId="{E5CBFAFF-6A87-FF45-AB10-438D22517E35}" srcOrd="0" destOrd="0" presId="urn:microsoft.com/office/officeart/2009/3/layout/StepUpProcess"/>
    <dgm:cxn modelId="{C1F7FE28-E179-644E-BFBC-868EA9072A19}" type="presParOf" srcId="{E5CBFAFF-6A87-FF45-AB10-438D22517E35}" destId="{036B8D71-900B-B140-B46F-B7361EEA6B0F}" srcOrd="0" destOrd="0" presId="urn:microsoft.com/office/officeart/2009/3/layout/StepUpProcess"/>
    <dgm:cxn modelId="{E6272F42-FE3E-D944-8AC5-185721F62AF2}" type="presParOf" srcId="{E5CBFAFF-6A87-FF45-AB10-438D22517E35}" destId="{35B1F3D8-0549-9F4B-B150-0DF2FDADE1C2}" srcOrd="1" destOrd="0" presId="urn:microsoft.com/office/officeart/2009/3/layout/StepUpProcess"/>
    <dgm:cxn modelId="{85523F17-0928-CB41-8FB7-96A70FA60222}" type="presParOf" srcId="{E5CBFAFF-6A87-FF45-AB10-438D22517E35}" destId="{D7E3C4CD-454C-E949-9FBC-E98EF4B0AFB6}" srcOrd="2" destOrd="0" presId="urn:microsoft.com/office/officeart/2009/3/layout/StepUpProcess"/>
    <dgm:cxn modelId="{12954D0F-F83C-264D-AF2D-D04D6A8885AB}" type="presParOf" srcId="{EBD39334-1E0B-2846-8C94-0E4243D808A1}" destId="{B87098C0-6A37-9F42-91A0-94D8D961444C}" srcOrd="1" destOrd="0" presId="urn:microsoft.com/office/officeart/2009/3/layout/StepUpProcess"/>
    <dgm:cxn modelId="{D1C8A13E-B1E9-A641-B420-C7ECE555A6A6}" type="presParOf" srcId="{B87098C0-6A37-9F42-91A0-94D8D961444C}" destId="{1E91C419-B208-F145-AD08-470569EC31D4}" srcOrd="0" destOrd="0" presId="urn:microsoft.com/office/officeart/2009/3/layout/StepUpProcess"/>
    <dgm:cxn modelId="{E9E44E9C-FAEB-674B-9681-B61549C4DC31}" type="presParOf" srcId="{EBD39334-1E0B-2846-8C94-0E4243D808A1}" destId="{718FACC1-AAEF-524A-8758-3D1BAE036250}" srcOrd="2" destOrd="0" presId="urn:microsoft.com/office/officeart/2009/3/layout/StepUpProcess"/>
    <dgm:cxn modelId="{9459E229-CA49-854E-8FE7-23DC44050A0E}" type="presParOf" srcId="{718FACC1-AAEF-524A-8758-3D1BAE036250}" destId="{046FB4E4-6D42-C54F-ACEA-D783AF850577}" srcOrd="0" destOrd="0" presId="urn:microsoft.com/office/officeart/2009/3/layout/StepUpProcess"/>
    <dgm:cxn modelId="{3464200C-9C37-CC43-9B6C-B226038F13D9}" type="presParOf" srcId="{718FACC1-AAEF-524A-8758-3D1BAE036250}" destId="{56B19ACD-9DDD-1A45-A68B-899E533149EC}" srcOrd="1" destOrd="0" presId="urn:microsoft.com/office/officeart/2009/3/layout/StepUpProcess"/>
    <dgm:cxn modelId="{36FA96AA-4399-BC41-8B3F-E2AA4447A23B}" type="presParOf" srcId="{718FACC1-AAEF-524A-8758-3D1BAE036250}" destId="{DAC22D1E-C20C-DE40-869E-06C9A9AF91B9}" srcOrd="2" destOrd="0" presId="urn:microsoft.com/office/officeart/2009/3/layout/StepUpProcess"/>
    <dgm:cxn modelId="{F765DDA3-7DAF-8543-B9B7-CF33AD3B9B24}" type="presParOf" srcId="{EBD39334-1E0B-2846-8C94-0E4243D808A1}" destId="{C173AC75-5702-B941-9496-D210E5BDFE3B}" srcOrd="3" destOrd="0" presId="urn:microsoft.com/office/officeart/2009/3/layout/StepUpProcess"/>
    <dgm:cxn modelId="{18971104-6831-B542-88F2-37F6173D006C}" type="presParOf" srcId="{C173AC75-5702-B941-9496-D210E5BDFE3B}" destId="{85A8B9EB-A717-954B-A25A-464DFB8BB5CB}" srcOrd="0" destOrd="0" presId="urn:microsoft.com/office/officeart/2009/3/layout/StepUpProcess"/>
    <dgm:cxn modelId="{6AE340CE-5014-0F44-A4C3-D703515D0108}" type="presParOf" srcId="{EBD39334-1E0B-2846-8C94-0E4243D808A1}" destId="{7CDD3FB8-2064-EA45-BACF-539413C8262C}" srcOrd="4" destOrd="0" presId="urn:microsoft.com/office/officeart/2009/3/layout/StepUpProcess"/>
    <dgm:cxn modelId="{DE47BDB8-DC94-8245-ADBD-74E81F604238}" type="presParOf" srcId="{7CDD3FB8-2064-EA45-BACF-539413C8262C}" destId="{87AA164D-E98B-644C-835C-216E7D736589}" srcOrd="0" destOrd="0" presId="urn:microsoft.com/office/officeart/2009/3/layout/StepUpProcess"/>
    <dgm:cxn modelId="{3C8F1540-0E3A-A648-BECD-9BEA1558A434}" type="presParOf" srcId="{7CDD3FB8-2064-EA45-BACF-539413C8262C}" destId="{24721852-C2CE-5747-B656-1394FC38A177}" srcOrd="1" destOrd="0" presId="urn:microsoft.com/office/officeart/2009/3/layout/StepUpProcess"/>
    <dgm:cxn modelId="{116AFFF5-C980-4516-92D3-EB2E7C26EF1A}" type="presParOf" srcId="{7CDD3FB8-2064-EA45-BACF-539413C8262C}" destId="{7675B0B4-730D-4B9C-83C2-39C930101DB5}" srcOrd="2" destOrd="0" presId="urn:microsoft.com/office/officeart/2009/3/layout/StepUpProcess"/>
    <dgm:cxn modelId="{39590C07-2ECD-43EF-ADF3-A56E77B51F90}" type="presParOf" srcId="{EBD39334-1E0B-2846-8C94-0E4243D808A1}" destId="{7A050A10-ECB3-4E97-B6B1-35C68D0132D8}" srcOrd="5" destOrd="0" presId="urn:microsoft.com/office/officeart/2009/3/layout/StepUpProcess"/>
    <dgm:cxn modelId="{02D57CFB-6469-4616-A02F-E0BA4276EB70}" type="presParOf" srcId="{7A050A10-ECB3-4E97-B6B1-35C68D0132D8}" destId="{33D5BA16-FAF8-48A5-9D53-EDA7B229B473}" srcOrd="0" destOrd="0" presId="urn:microsoft.com/office/officeart/2009/3/layout/StepUpProcess"/>
    <dgm:cxn modelId="{CF101EE2-3DEF-497F-B883-0D1226C3AF88}" type="presParOf" srcId="{EBD39334-1E0B-2846-8C94-0E4243D808A1}" destId="{4200F743-35FF-4B88-A638-B3F1BCFD17BB}" srcOrd="6" destOrd="0" presId="urn:microsoft.com/office/officeart/2009/3/layout/StepUpProcess"/>
    <dgm:cxn modelId="{2A15108C-4C53-440E-9CF2-8C2B2FE4EC66}" type="presParOf" srcId="{4200F743-35FF-4B88-A638-B3F1BCFD17BB}" destId="{0560ED96-2125-4FAF-8B94-0689B62036E7}" srcOrd="0" destOrd="0" presId="urn:microsoft.com/office/officeart/2009/3/layout/StepUpProcess"/>
    <dgm:cxn modelId="{70772B0A-E88D-41DE-BAAB-919DE360A9CD}" type="presParOf" srcId="{4200F743-35FF-4B88-A638-B3F1BCFD17BB}" destId="{3875DDE1-91DD-4601-BFBE-2E947A326A00}"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5367371-6836-436A-A8D3-DF22E849EAEC}"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tr-TR"/>
        </a:p>
      </dgm:t>
    </dgm:pt>
    <dgm:pt modelId="{C0631F61-729D-49B6-9BC1-670B58EE6A69}">
      <dgm:prSet phldrT="[Metin]" custT="1"/>
      <dgm:spPr/>
      <dgm:t>
        <a:bodyPr/>
        <a:lstStyle/>
        <a:p>
          <a:r>
            <a:rPr lang="tr-TR" sz="2000" dirty="0" err="1"/>
            <a:t>Parekh</a:t>
          </a:r>
          <a:r>
            <a:rPr lang="tr-TR" sz="2000" dirty="0"/>
            <a:t>, </a:t>
          </a:r>
          <a:r>
            <a:rPr lang="tr-TR" sz="2000" dirty="0" err="1"/>
            <a:t>çokkültürlü</a:t>
          </a:r>
          <a:r>
            <a:rPr lang="tr-TR" sz="2000" dirty="0"/>
            <a:t> toplumların siyaset kuramının doğası ve işlevi hakkında yeni soru ve sorunlara neden olduğunu öne sürmektedir. Bu soru ve sorunlar kültürle bağlantılı olduğundan, bunlara yanıt üretebilecek bir </a:t>
          </a:r>
          <a:r>
            <a:rPr lang="tr-TR" sz="2000" dirty="0" err="1"/>
            <a:t>çokkültürlü</a:t>
          </a:r>
          <a:r>
            <a:rPr lang="tr-TR" sz="2000" dirty="0"/>
            <a:t> toplum kuramı, kültürün doğası, yapısı, iç dinamikleri ve insan yaşamındaki yerine ilişkin ayrıntılı bir kuramı barındırmalıdır. </a:t>
          </a:r>
        </a:p>
      </dgm:t>
    </dgm:pt>
    <dgm:pt modelId="{DE0E8C31-6ED2-4FD3-B23D-F6ABFE6CECC3}" type="parTrans" cxnId="{BC790F52-68FF-4B05-81BE-093487ECB865}">
      <dgm:prSet/>
      <dgm:spPr/>
      <dgm:t>
        <a:bodyPr/>
        <a:lstStyle/>
        <a:p>
          <a:endParaRPr lang="tr-TR"/>
        </a:p>
      </dgm:t>
    </dgm:pt>
    <dgm:pt modelId="{40606534-9C01-47A9-B9EF-9CC11EE0C10A}" type="sibTrans" cxnId="{BC790F52-68FF-4B05-81BE-093487ECB865}">
      <dgm:prSet/>
      <dgm:spPr/>
      <dgm:t>
        <a:bodyPr/>
        <a:lstStyle/>
        <a:p>
          <a:endParaRPr lang="tr-TR"/>
        </a:p>
      </dgm:t>
    </dgm:pt>
    <dgm:pt modelId="{6AE31CD7-92A8-40BF-834E-7760DCA7049F}">
      <dgm:prSet phldrT="[Metin]" custT="1"/>
      <dgm:spPr/>
      <dgm:t>
        <a:bodyPr/>
        <a:lstStyle/>
        <a:p>
          <a:r>
            <a:rPr lang="tr-TR" sz="2000" dirty="0"/>
            <a:t>Geleneksel siyaset kuramı, temeline insan doğasını ve kültürü koyan iki düşünce akımına dayanmaktadır. </a:t>
          </a:r>
          <a:r>
            <a:rPr lang="tr-TR" sz="2000" dirty="0" err="1"/>
            <a:t>Parekh’in</a:t>
          </a:r>
          <a:r>
            <a:rPr lang="tr-TR" sz="2000" dirty="0"/>
            <a:t> doğacılar dediği birinci akım, insan doğasının değişmez olduğu, kültürün ve toplumun insan doğasını etkilemediği ve en iyi yaşam tarzını bu mutlak insan doğasının gösterebileceği düşünenlerini içermektedir. </a:t>
          </a:r>
        </a:p>
      </dgm:t>
    </dgm:pt>
    <dgm:pt modelId="{E01953B2-2070-4503-8E96-5D97EA64A6EF}" type="parTrans" cxnId="{2EC7FE06-16A4-4037-8B04-B5D2B395EB54}">
      <dgm:prSet/>
      <dgm:spPr/>
      <dgm:t>
        <a:bodyPr/>
        <a:lstStyle/>
        <a:p>
          <a:endParaRPr lang="tr-TR"/>
        </a:p>
      </dgm:t>
    </dgm:pt>
    <dgm:pt modelId="{2C7D55A4-B8F4-4B00-95C2-97273A06F289}" type="sibTrans" cxnId="{2EC7FE06-16A4-4037-8B04-B5D2B395EB54}">
      <dgm:prSet/>
      <dgm:spPr/>
      <dgm:t>
        <a:bodyPr/>
        <a:lstStyle/>
        <a:p>
          <a:endParaRPr lang="tr-TR"/>
        </a:p>
      </dgm:t>
    </dgm:pt>
    <dgm:pt modelId="{80E3EDEC-7016-4833-AC6D-2D16A25DE10A}">
      <dgm:prSet phldrT="[Metin]" custT="1"/>
      <dgm:spPr/>
      <dgm:t>
        <a:bodyPr/>
        <a:lstStyle/>
        <a:p>
          <a:r>
            <a:rPr lang="tr-TR" sz="2000" dirty="0"/>
            <a:t>Bunlar arasında Yunan ve Hıristiyan filozoflarını, J. S. </a:t>
          </a:r>
          <a:r>
            <a:rPr lang="tr-TR" sz="2000" dirty="0" err="1"/>
            <a:t>Mill’i</a:t>
          </a:r>
          <a:r>
            <a:rPr lang="tr-TR" sz="2000" dirty="0"/>
            <a:t>, </a:t>
          </a:r>
          <a:r>
            <a:rPr lang="tr-TR" sz="2000" dirty="0" err="1"/>
            <a:t>Hegel’i</a:t>
          </a:r>
          <a:r>
            <a:rPr lang="tr-TR" sz="2000" dirty="0"/>
            <a:t>. </a:t>
          </a:r>
          <a:r>
            <a:rPr lang="tr-TR" sz="2000" dirty="0" err="1"/>
            <a:t>Hobbes</a:t>
          </a:r>
          <a:r>
            <a:rPr lang="tr-TR" sz="2000" dirty="0"/>
            <a:t>, Locke ve Bentham’ı saymaktadır. İkinci akım ise doğacılığın karşısında, genel olarak insanların kültürle beraber oluştuklarını ve kültürden kültüre değiştiklerini söyleyen sofistler, </a:t>
          </a:r>
          <a:r>
            <a:rPr lang="tr-TR" sz="2000" dirty="0" err="1"/>
            <a:t>Vico</a:t>
          </a:r>
          <a:r>
            <a:rPr lang="tr-TR" sz="2000" dirty="0"/>
            <a:t>, Montesquieu, </a:t>
          </a:r>
          <a:r>
            <a:rPr lang="tr-TR" sz="2000" dirty="0" err="1"/>
            <a:t>Herder</a:t>
          </a:r>
          <a:r>
            <a:rPr lang="tr-TR" sz="2000" dirty="0"/>
            <a:t> ve Alman romantikleri tarafından paylaşılan </a:t>
          </a:r>
          <a:r>
            <a:rPr lang="tr-TR" sz="2000" dirty="0" err="1"/>
            <a:t>kültürcülüktür</a:t>
          </a:r>
          <a:r>
            <a:rPr lang="tr-TR" sz="2000" dirty="0"/>
            <a:t>. </a:t>
          </a:r>
        </a:p>
      </dgm:t>
    </dgm:pt>
    <dgm:pt modelId="{229FE04F-6288-4AC7-83DF-7FE6A073020C}" type="parTrans" cxnId="{18C81CA6-931F-4D50-A153-12E6B14DA5BB}">
      <dgm:prSet/>
      <dgm:spPr/>
      <dgm:t>
        <a:bodyPr/>
        <a:lstStyle/>
        <a:p>
          <a:endParaRPr lang="tr-TR"/>
        </a:p>
      </dgm:t>
    </dgm:pt>
    <dgm:pt modelId="{02B602C7-BB17-4098-AEB5-4BF502EB77D2}" type="sibTrans" cxnId="{18C81CA6-931F-4D50-A153-12E6B14DA5BB}">
      <dgm:prSet/>
      <dgm:spPr/>
      <dgm:t>
        <a:bodyPr/>
        <a:lstStyle/>
        <a:p>
          <a:endParaRPr lang="tr-TR"/>
        </a:p>
      </dgm:t>
    </dgm:pt>
    <dgm:pt modelId="{17032235-0C73-470A-B7E3-8EC3449A47CB}">
      <dgm:prSet phldrT="[Metin]" custT="1"/>
      <dgm:spPr/>
      <dgm:t>
        <a:bodyPr/>
        <a:lstStyle/>
        <a:p>
          <a:endParaRPr lang="tr-TR" sz="2000" dirty="0"/>
        </a:p>
      </dgm:t>
    </dgm:pt>
    <dgm:pt modelId="{17DD597F-9D2A-4BD8-B75A-6A18174B44D8}" type="parTrans" cxnId="{F0F4277F-A31A-4B3A-ABF8-A4E5CCFE34FE}">
      <dgm:prSet/>
      <dgm:spPr/>
      <dgm:t>
        <a:bodyPr/>
        <a:lstStyle/>
        <a:p>
          <a:endParaRPr lang="tr-TR"/>
        </a:p>
      </dgm:t>
    </dgm:pt>
    <dgm:pt modelId="{EC6ECA61-CCBC-45D7-8468-F6D0FDCF2F8B}" type="sibTrans" cxnId="{F0F4277F-A31A-4B3A-ABF8-A4E5CCFE34FE}">
      <dgm:prSet/>
      <dgm:spPr/>
      <dgm:t>
        <a:bodyPr/>
        <a:lstStyle/>
        <a:p>
          <a:endParaRPr lang="tr-TR"/>
        </a:p>
      </dgm:t>
    </dgm:pt>
    <dgm:pt modelId="{3B45D125-984F-4DCD-8AB5-C3D16FBE6932}">
      <dgm:prSet phldrT="[Metin]" custT="1"/>
      <dgm:spPr/>
      <dgm:t>
        <a:bodyPr/>
        <a:lstStyle/>
        <a:p>
          <a:endParaRPr lang="tr-TR" sz="2000" dirty="0"/>
        </a:p>
      </dgm:t>
    </dgm:pt>
    <dgm:pt modelId="{C4C5AD21-E770-4F2C-8E77-65A5CEEA5C4A}" type="parTrans" cxnId="{BE24E4A0-577B-47FA-A484-03A183FE0224}">
      <dgm:prSet/>
      <dgm:spPr/>
      <dgm:t>
        <a:bodyPr/>
        <a:lstStyle/>
        <a:p>
          <a:endParaRPr lang="tr-TR"/>
        </a:p>
      </dgm:t>
    </dgm:pt>
    <dgm:pt modelId="{B320AE51-C998-41B0-A1EC-CD095A46F94B}" type="sibTrans" cxnId="{BE24E4A0-577B-47FA-A484-03A183FE0224}">
      <dgm:prSet/>
      <dgm:spPr/>
      <dgm:t>
        <a:bodyPr/>
        <a:lstStyle/>
        <a:p>
          <a:endParaRPr lang="tr-TR"/>
        </a:p>
      </dgm:t>
    </dgm:pt>
    <dgm:pt modelId="{30D70635-9998-4470-9C88-7EB105C42431}">
      <dgm:prSet phldrT="[Metin]" custT="1"/>
      <dgm:spPr/>
      <dgm:t>
        <a:bodyPr/>
        <a:lstStyle/>
        <a:p>
          <a:r>
            <a:rPr lang="tr-TR" sz="2000" dirty="0" err="1"/>
            <a:t>Parekh</a:t>
          </a:r>
          <a:r>
            <a:rPr lang="tr-TR" sz="2000" dirty="0"/>
            <a:t> kitabında böyle bir </a:t>
          </a:r>
          <a:r>
            <a:rPr lang="tr-TR" sz="2000" dirty="0" err="1"/>
            <a:t>çokkültürlü</a:t>
          </a:r>
          <a:r>
            <a:rPr lang="tr-TR" sz="2000" dirty="0"/>
            <a:t> toplum ve siyaset kuramı geliştirme çabasına, Batılı siyasi düşünce geleneğinin kültürel çeşitliliği anlamak konusundaki yetersizliklerini eleştirerek başlar. </a:t>
          </a:r>
        </a:p>
      </dgm:t>
    </dgm:pt>
    <dgm:pt modelId="{BE01CCAB-628C-40EC-9251-1CCDE7E39EF1}" type="parTrans" cxnId="{E836A4CE-D05E-4E44-B7BE-12ADF42D2187}">
      <dgm:prSet/>
      <dgm:spPr/>
      <dgm:t>
        <a:bodyPr/>
        <a:lstStyle/>
        <a:p>
          <a:endParaRPr lang="tr-TR"/>
        </a:p>
      </dgm:t>
    </dgm:pt>
    <dgm:pt modelId="{EC564CB0-FF16-4F69-89E7-202A75892692}" type="sibTrans" cxnId="{E836A4CE-D05E-4E44-B7BE-12ADF42D2187}">
      <dgm:prSet/>
      <dgm:spPr/>
      <dgm:t>
        <a:bodyPr/>
        <a:lstStyle/>
        <a:p>
          <a:endParaRPr lang="tr-TR"/>
        </a:p>
      </dgm:t>
    </dgm:pt>
    <dgm:pt modelId="{649ADCD2-5347-4C67-8D84-9CC88638FD9B}">
      <dgm:prSet phldrT="[Metin]" custT="1"/>
      <dgm:spPr/>
      <dgm:t>
        <a:bodyPr/>
        <a:lstStyle/>
        <a:p>
          <a:endParaRPr lang="tr-TR" sz="2000" dirty="0"/>
        </a:p>
      </dgm:t>
    </dgm:pt>
    <dgm:pt modelId="{FA5EAC94-F317-4057-BE42-E62FED59AF2F}" type="parTrans" cxnId="{05E24438-75E7-4023-931A-98B24EC3FFC1}">
      <dgm:prSet/>
      <dgm:spPr/>
      <dgm:t>
        <a:bodyPr/>
        <a:lstStyle/>
        <a:p>
          <a:endParaRPr lang="tr-TR"/>
        </a:p>
      </dgm:t>
    </dgm:pt>
    <dgm:pt modelId="{D7361F54-B6D3-45B9-8B79-5FFA55F6A82B}" type="sibTrans" cxnId="{05E24438-75E7-4023-931A-98B24EC3FFC1}">
      <dgm:prSet/>
      <dgm:spPr/>
      <dgm:t>
        <a:bodyPr/>
        <a:lstStyle/>
        <a:p>
          <a:endParaRPr lang="tr-TR"/>
        </a:p>
      </dgm:t>
    </dgm:pt>
    <dgm:pt modelId="{1B02417C-6C58-4AEB-A778-0F5582729FCB}" type="pres">
      <dgm:prSet presAssocID="{85367371-6836-436A-A8D3-DF22E849EAEC}" presName="linear" presStyleCnt="0">
        <dgm:presLayoutVars>
          <dgm:animLvl val="lvl"/>
          <dgm:resizeHandles val="exact"/>
        </dgm:presLayoutVars>
      </dgm:prSet>
      <dgm:spPr/>
      <dgm:t>
        <a:bodyPr/>
        <a:lstStyle/>
        <a:p>
          <a:endParaRPr lang="tr-TR"/>
        </a:p>
      </dgm:t>
    </dgm:pt>
    <dgm:pt modelId="{D748E107-FA3B-4EAB-BE11-9F1A683A3611}" type="pres">
      <dgm:prSet presAssocID="{C0631F61-729D-49B6-9BC1-670B58EE6A69}" presName="parentText" presStyleLbl="node1" presStyleIdx="0" presStyleCnt="2" custLinFactNeighborY="-22811">
        <dgm:presLayoutVars>
          <dgm:chMax val="0"/>
          <dgm:bulletEnabled val="1"/>
        </dgm:presLayoutVars>
      </dgm:prSet>
      <dgm:spPr/>
      <dgm:t>
        <a:bodyPr/>
        <a:lstStyle/>
        <a:p>
          <a:endParaRPr lang="tr-TR"/>
        </a:p>
      </dgm:t>
    </dgm:pt>
    <dgm:pt modelId="{94E45DC9-46B5-494E-A64D-A79AE0D5DD12}" type="pres">
      <dgm:prSet presAssocID="{C0631F61-729D-49B6-9BC1-670B58EE6A69}" presName="childText" presStyleLbl="revTx" presStyleIdx="0" presStyleCnt="2" custScaleY="135081">
        <dgm:presLayoutVars>
          <dgm:bulletEnabled val="1"/>
        </dgm:presLayoutVars>
      </dgm:prSet>
      <dgm:spPr/>
      <dgm:t>
        <a:bodyPr/>
        <a:lstStyle/>
        <a:p>
          <a:endParaRPr lang="tr-TR"/>
        </a:p>
      </dgm:t>
    </dgm:pt>
    <dgm:pt modelId="{5BD3F618-592D-44F9-B925-BE8FBA6A0187}" type="pres">
      <dgm:prSet presAssocID="{6AE31CD7-92A8-40BF-834E-7760DCA7049F}" presName="parentText" presStyleLbl="node1" presStyleIdx="1" presStyleCnt="2" custLinFactNeighborX="-1105" custLinFactNeighborY="-9925">
        <dgm:presLayoutVars>
          <dgm:chMax val="0"/>
          <dgm:bulletEnabled val="1"/>
        </dgm:presLayoutVars>
      </dgm:prSet>
      <dgm:spPr/>
      <dgm:t>
        <a:bodyPr/>
        <a:lstStyle/>
        <a:p>
          <a:endParaRPr lang="tr-TR"/>
        </a:p>
      </dgm:t>
    </dgm:pt>
    <dgm:pt modelId="{2894D9C2-D3AA-41EB-B23B-1F16686283D7}" type="pres">
      <dgm:prSet presAssocID="{6AE31CD7-92A8-40BF-834E-7760DCA7049F}" presName="childText" presStyleLbl="revTx" presStyleIdx="1" presStyleCnt="2" custLinFactNeighborY="17500">
        <dgm:presLayoutVars>
          <dgm:bulletEnabled val="1"/>
        </dgm:presLayoutVars>
      </dgm:prSet>
      <dgm:spPr/>
      <dgm:t>
        <a:bodyPr/>
        <a:lstStyle/>
        <a:p>
          <a:endParaRPr lang="tr-TR"/>
        </a:p>
      </dgm:t>
    </dgm:pt>
  </dgm:ptLst>
  <dgm:cxnLst>
    <dgm:cxn modelId="{E836A4CE-D05E-4E44-B7BE-12ADF42D2187}" srcId="{C0631F61-729D-49B6-9BC1-670B58EE6A69}" destId="{30D70635-9998-4470-9C88-7EB105C42431}" srcOrd="1" destOrd="0" parTransId="{BE01CCAB-628C-40EC-9251-1CCDE7E39EF1}" sibTransId="{EC564CB0-FF16-4F69-89E7-202A75892692}"/>
    <dgm:cxn modelId="{BE24E4A0-577B-47FA-A484-03A183FE0224}" srcId="{6AE31CD7-92A8-40BF-834E-7760DCA7049F}" destId="{3B45D125-984F-4DCD-8AB5-C3D16FBE6932}" srcOrd="0" destOrd="0" parTransId="{C4C5AD21-E770-4F2C-8E77-65A5CEEA5C4A}" sibTransId="{B320AE51-C998-41B0-A1EC-CD095A46F94B}"/>
    <dgm:cxn modelId="{F50B368A-4FBB-4338-8A7C-B83FDC7D7CE4}" type="presOf" srcId="{3B45D125-984F-4DCD-8AB5-C3D16FBE6932}" destId="{2894D9C2-D3AA-41EB-B23B-1F16686283D7}" srcOrd="0" destOrd="0" presId="urn:microsoft.com/office/officeart/2005/8/layout/vList2"/>
    <dgm:cxn modelId="{F0F4277F-A31A-4B3A-ABF8-A4E5CCFE34FE}" srcId="{C0631F61-729D-49B6-9BC1-670B58EE6A69}" destId="{17032235-0C73-470A-B7E3-8EC3449A47CB}" srcOrd="0" destOrd="0" parTransId="{17DD597F-9D2A-4BD8-B75A-6A18174B44D8}" sibTransId="{EC6ECA61-CCBC-45D7-8468-F6D0FDCF2F8B}"/>
    <dgm:cxn modelId="{05E24438-75E7-4023-931A-98B24EC3FFC1}" srcId="{C0631F61-729D-49B6-9BC1-670B58EE6A69}" destId="{649ADCD2-5347-4C67-8D84-9CC88638FD9B}" srcOrd="2" destOrd="0" parTransId="{FA5EAC94-F317-4057-BE42-E62FED59AF2F}" sibTransId="{D7361F54-B6D3-45B9-8B79-5FFA55F6A82B}"/>
    <dgm:cxn modelId="{77147556-EF53-47A3-9236-1554C001630B}" type="presOf" srcId="{17032235-0C73-470A-B7E3-8EC3449A47CB}" destId="{94E45DC9-46B5-494E-A64D-A79AE0D5DD12}" srcOrd="0" destOrd="0" presId="urn:microsoft.com/office/officeart/2005/8/layout/vList2"/>
    <dgm:cxn modelId="{2EC7FE06-16A4-4037-8B04-B5D2B395EB54}" srcId="{85367371-6836-436A-A8D3-DF22E849EAEC}" destId="{6AE31CD7-92A8-40BF-834E-7760DCA7049F}" srcOrd="1" destOrd="0" parTransId="{E01953B2-2070-4503-8E96-5D97EA64A6EF}" sibTransId="{2C7D55A4-B8F4-4B00-95C2-97273A06F289}"/>
    <dgm:cxn modelId="{2D88542F-B412-4A16-914C-8C6A278103D7}" type="presOf" srcId="{80E3EDEC-7016-4833-AC6D-2D16A25DE10A}" destId="{2894D9C2-D3AA-41EB-B23B-1F16686283D7}" srcOrd="0" destOrd="1" presId="urn:microsoft.com/office/officeart/2005/8/layout/vList2"/>
    <dgm:cxn modelId="{BC790F52-68FF-4B05-81BE-093487ECB865}" srcId="{85367371-6836-436A-A8D3-DF22E849EAEC}" destId="{C0631F61-729D-49B6-9BC1-670B58EE6A69}" srcOrd="0" destOrd="0" parTransId="{DE0E8C31-6ED2-4FD3-B23D-F6ABFE6CECC3}" sibTransId="{40606534-9C01-47A9-B9EF-9CC11EE0C10A}"/>
    <dgm:cxn modelId="{C087CE8C-E6B2-4406-9E58-54493F6027D5}" type="presOf" srcId="{30D70635-9998-4470-9C88-7EB105C42431}" destId="{94E45DC9-46B5-494E-A64D-A79AE0D5DD12}" srcOrd="0" destOrd="1" presId="urn:microsoft.com/office/officeart/2005/8/layout/vList2"/>
    <dgm:cxn modelId="{4ED81E0F-5BEC-4142-841E-F0FC30EFCDFA}" type="presOf" srcId="{C0631F61-729D-49B6-9BC1-670B58EE6A69}" destId="{D748E107-FA3B-4EAB-BE11-9F1A683A3611}" srcOrd="0" destOrd="0" presId="urn:microsoft.com/office/officeart/2005/8/layout/vList2"/>
    <dgm:cxn modelId="{D233124E-96A9-4341-8CF0-E445B1D44332}" type="presOf" srcId="{649ADCD2-5347-4C67-8D84-9CC88638FD9B}" destId="{94E45DC9-46B5-494E-A64D-A79AE0D5DD12}" srcOrd="0" destOrd="2" presId="urn:microsoft.com/office/officeart/2005/8/layout/vList2"/>
    <dgm:cxn modelId="{18C81CA6-931F-4D50-A153-12E6B14DA5BB}" srcId="{6AE31CD7-92A8-40BF-834E-7760DCA7049F}" destId="{80E3EDEC-7016-4833-AC6D-2D16A25DE10A}" srcOrd="1" destOrd="0" parTransId="{229FE04F-6288-4AC7-83DF-7FE6A073020C}" sibTransId="{02B602C7-BB17-4098-AEB5-4BF502EB77D2}"/>
    <dgm:cxn modelId="{2997DE9E-E7E6-41FA-84A4-10B2A4291073}" type="presOf" srcId="{6AE31CD7-92A8-40BF-834E-7760DCA7049F}" destId="{5BD3F618-592D-44F9-B925-BE8FBA6A0187}" srcOrd="0" destOrd="0" presId="urn:microsoft.com/office/officeart/2005/8/layout/vList2"/>
    <dgm:cxn modelId="{9976C494-16FA-450B-BCC8-9E7AA07E0DE6}" type="presOf" srcId="{85367371-6836-436A-A8D3-DF22E849EAEC}" destId="{1B02417C-6C58-4AEB-A778-0F5582729FCB}" srcOrd="0" destOrd="0" presId="urn:microsoft.com/office/officeart/2005/8/layout/vList2"/>
    <dgm:cxn modelId="{7B05E3F3-17D6-408C-A60C-15D757879306}" type="presParOf" srcId="{1B02417C-6C58-4AEB-A778-0F5582729FCB}" destId="{D748E107-FA3B-4EAB-BE11-9F1A683A3611}" srcOrd="0" destOrd="0" presId="urn:microsoft.com/office/officeart/2005/8/layout/vList2"/>
    <dgm:cxn modelId="{7F510B8E-829A-4253-939E-09BB0D4A419B}" type="presParOf" srcId="{1B02417C-6C58-4AEB-A778-0F5582729FCB}" destId="{94E45DC9-46B5-494E-A64D-A79AE0D5DD12}" srcOrd="1" destOrd="0" presId="urn:microsoft.com/office/officeart/2005/8/layout/vList2"/>
    <dgm:cxn modelId="{4F0BB149-6AAC-4837-AAAB-4C404865AFA3}" type="presParOf" srcId="{1B02417C-6C58-4AEB-A778-0F5582729FCB}" destId="{5BD3F618-592D-44F9-B925-BE8FBA6A0187}" srcOrd="2" destOrd="0" presId="urn:microsoft.com/office/officeart/2005/8/layout/vList2"/>
    <dgm:cxn modelId="{EE2DA617-9A70-43EC-99D6-707C4F7D37D3}" type="presParOf" srcId="{1B02417C-6C58-4AEB-A778-0F5582729FCB}" destId="{2894D9C2-D3AA-41EB-B23B-1F16686283D7}"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043B6A7-7E7E-4A42-8445-6B9371C9471C}" type="doc">
      <dgm:prSet loTypeId="urn:microsoft.com/office/officeart/2005/8/layout/vList2" loCatId="list" qsTypeId="urn:microsoft.com/office/officeart/2005/8/quickstyle/simple1" qsCatId="simple" csTypeId="urn:microsoft.com/office/officeart/2005/8/colors/accent0_2" csCatId="mainScheme" phldr="1"/>
      <dgm:spPr/>
      <dgm:t>
        <a:bodyPr/>
        <a:lstStyle/>
        <a:p>
          <a:endParaRPr lang="tr-TR"/>
        </a:p>
      </dgm:t>
    </dgm:pt>
    <dgm:pt modelId="{76D8F949-95FA-4D80-9AA9-88D5199651EE}">
      <dgm:prSet phldrT="[Metin]" custT="1"/>
      <dgm:spPr>
        <a:solidFill>
          <a:schemeClr val="accent4">
            <a:lumMod val="40000"/>
            <a:lumOff val="60000"/>
          </a:schemeClr>
        </a:solidFill>
      </dgm:spPr>
      <dgm:t>
        <a:bodyPr/>
        <a:lstStyle/>
        <a:p>
          <a:pPr algn="ctr"/>
          <a:r>
            <a:rPr lang="tr-TR" sz="1800" dirty="0" err="1"/>
            <a:t>Parekh</a:t>
          </a:r>
          <a:r>
            <a:rPr lang="tr-TR" sz="1800" dirty="0"/>
            <a:t>, birinci düşünce akımını derin monist eğilimler taşımakla eleştirmektedir</a:t>
          </a:r>
        </a:p>
      </dgm:t>
    </dgm:pt>
    <dgm:pt modelId="{DC3A96AC-1CF6-4994-A623-CCC41A0E695E}" type="parTrans" cxnId="{E7F790A6-2A7C-4D4D-855B-65F1258DB996}">
      <dgm:prSet/>
      <dgm:spPr/>
      <dgm:t>
        <a:bodyPr/>
        <a:lstStyle/>
        <a:p>
          <a:endParaRPr lang="tr-TR"/>
        </a:p>
      </dgm:t>
    </dgm:pt>
    <dgm:pt modelId="{C097F408-3FD8-4694-9685-21C08997B3E9}" type="sibTrans" cxnId="{E7F790A6-2A7C-4D4D-855B-65F1258DB996}">
      <dgm:prSet/>
      <dgm:spPr/>
      <dgm:t>
        <a:bodyPr/>
        <a:lstStyle/>
        <a:p>
          <a:endParaRPr lang="tr-TR"/>
        </a:p>
      </dgm:t>
    </dgm:pt>
    <dgm:pt modelId="{C2C370F5-1A17-4F9C-ABB1-96C7C06CA747}">
      <dgm:prSet phldrT="[Metin]" custT="1"/>
      <dgm:spPr/>
      <dgm:t>
        <a:bodyPr/>
        <a:lstStyle/>
        <a:p>
          <a:r>
            <a:rPr lang="tr-TR" sz="1800" dirty="0"/>
            <a:t>Kültürcüler ise kültüre, üyelerin davranışlarını belirleyebilecek bir güç atfederek kültürel determinizme saplanmışlar ve kültürü tarih dışı bir gerçek olarak kavrayarak onu farklı yollardan doğallaştırmışlardır.</a:t>
          </a:r>
        </a:p>
      </dgm:t>
    </dgm:pt>
    <dgm:pt modelId="{2BE4E033-375B-490F-B7CF-C5623FCCBCF4}" type="parTrans" cxnId="{A2F05CFE-19CF-4825-BD75-725FA4C13C73}">
      <dgm:prSet/>
      <dgm:spPr/>
      <dgm:t>
        <a:bodyPr/>
        <a:lstStyle/>
        <a:p>
          <a:endParaRPr lang="tr-TR"/>
        </a:p>
      </dgm:t>
    </dgm:pt>
    <dgm:pt modelId="{9B22E2CF-6B26-4ED4-BBFF-EC68D1AE9D39}" type="sibTrans" cxnId="{A2F05CFE-19CF-4825-BD75-725FA4C13C73}">
      <dgm:prSet/>
      <dgm:spPr/>
      <dgm:t>
        <a:bodyPr/>
        <a:lstStyle/>
        <a:p>
          <a:endParaRPr lang="tr-TR"/>
        </a:p>
      </dgm:t>
    </dgm:pt>
    <dgm:pt modelId="{3D1DC0D9-2FFF-4346-ABF3-04AEBACEECEE}">
      <dgm:prSet/>
      <dgm:spPr/>
      <dgm:t>
        <a:bodyPr/>
        <a:lstStyle/>
        <a:p>
          <a:endParaRPr lang="tr-TR"/>
        </a:p>
      </dgm:t>
    </dgm:pt>
    <dgm:pt modelId="{D308E71A-D1FE-440E-BC66-BEC6AB56D8D4}" type="parTrans" cxnId="{58D5FE48-17BB-4790-85F4-FD5E11967986}">
      <dgm:prSet/>
      <dgm:spPr/>
      <dgm:t>
        <a:bodyPr/>
        <a:lstStyle/>
        <a:p>
          <a:endParaRPr lang="tr-TR"/>
        </a:p>
      </dgm:t>
    </dgm:pt>
    <dgm:pt modelId="{815DA4BF-F222-4AC4-8829-D4847DE3CE09}" type="sibTrans" cxnId="{58D5FE48-17BB-4790-85F4-FD5E11967986}">
      <dgm:prSet/>
      <dgm:spPr/>
      <dgm:t>
        <a:bodyPr/>
        <a:lstStyle/>
        <a:p>
          <a:endParaRPr lang="tr-TR"/>
        </a:p>
      </dgm:t>
    </dgm:pt>
    <dgm:pt modelId="{6FB22108-0AB5-408D-98B3-712814828315}" type="pres">
      <dgm:prSet presAssocID="{4043B6A7-7E7E-4A42-8445-6B9371C9471C}" presName="linear" presStyleCnt="0">
        <dgm:presLayoutVars>
          <dgm:animLvl val="lvl"/>
          <dgm:resizeHandles val="exact"/>
        </dgm:presLayoutVars>
      </dgm:prSet>
      <dgm:spPr/>
      <dgm:t>
        <a:bodyPr/>
        <a:lstStyle/>
        <a:p>
          <a:endParaRPr lang="tr-TR"/>
        </a:p>
      </dgm:t>
    </dgm:pt>
    <dgm:pt modelId="{F8EAA782-2C0F-4D14-A5BB-0D5102D0800A}" type="pres">
      <dgm:prSet presAssocID="{76D8F949-95FA-4D80-9AA9-88D5199651EE}" presName="parentText" presStyleLbl="node1" presStyleIdx="0" presStyleCnt="3" custScaleY="76508" custLinFactY="-42995" custLinFactNeighborX="-1695" custLinFactNeighborY="-100000">
        <dgm:presLayoutVars>
          <dgm:chMax val="0"/>
          <dgm:bulletEnabled val="1"/>
        </dgm:presLayoutVars>
      </dgm:prSet>
      <dgm:spPr/>
      <dgm:t>
        <a:bodyPr/>
        <a:lstStyle/>
        <a:p>
          <a:endParaRPr lang="tr-TR"/>
        </a:p>
      </dgm:t>
    </dgm:pt>
    <dgm:pt modelId="{FD16F309-503B-4C6A-B183-8D499696F134}" type="pres">
      <dgm:prSet presAssocID="{C097F408-3FD8-4694-9685-21C08997B3E9}" presName="spacer" presStyleCnt="0"/>
      <dgm:spPr/>
    </dgm:pt>
    <dgm:pt modelId="{905FFBF6-DEF4-4F98-9009-834CEB247AD4}" type="pres">
      <dgm:prSet presAssocID="{3D1DC0D9-2FFF-4346-ABF3-04AEBACEECEE}" presName="parentText" presStyleLbl="node1" presStyleIdx="1" presStyleCnt="3" custScaleY="119423" custLinFactY="100580" custLinFactNeighborY="200000">
        <dgm:presLayoutVars>
          <dgm:chMax val="0"/>
          <dgm:bulletEnabled val="1"/>
        </dgm:presLayoutVars>
      </dgm:prSet>
      <dgm:spPr/>
      <dgm:t>
        <a:bodyPr/>
        <a:lstStyle/>
        <a:p>
          <a:endParaRPr lang="tr-TR"/>
        </a:p>
      </dgm:t>
    </dgm:pt>
    <dgm:pt modelId="{916304BC-CFE8-48A1-AC46-43B9D6B9F522}" type="pres">
      <dgm:prSet presAssocID="{815DA4BF-F222-4AC4-8829-D4847DE3CE09}" presName="spacer" presStyleCnt="0"/>
      <dgm:spPr/>
    </dgm:pt>
    <dgm:pt modelId="{05601277-0D15-49C8-9558-6E3664B7FB52}" type="pres">
      <dgm:prSet presAssocID="{C2C370F5-1A17-4F9C-ABB1-96C7C06CA747}" presName="parentText" presStyleLbl="node1" presStyleIdx="2" presStyleCnt="3" custScaleY="101862" custLinFactY="-100000" custLinFactNeighborY="-116273">
        <dgm:presLayoutVars>
          <dgm:chMax val="0"/>
          <dgm:bulletEnabled val="1"/>
        </dgm:presLayoutVars>
      </dgm:prSet>
      <dgm:spPr/>
      <dgm:t>
        <a:bodyPr/>
        <a:lstStyle/>
        <a:p>
          <a:endParaRPr lang="tr-TR"/>
        </a:p>
      </dgm:t>
    </dgm:pt>
  </dgm:ptLst>
  <dgm:cxnLst>
    <dgm:cxn modelId="{58D5FE48-17BB-4790-85F4-FD5E11967986}" srcId="{4043B6A7-7E7E-4A42-8445-6B9371C9471C}" destId="{3D1DC0D9-2FFF-4346-ABF3-04AEBACEECEE}" srcOrd="1" destOrd="0" parTransId="{D308E71A-D1FE-440E-BC66-BEC6AB56D8D4}" sibTransId="{815DA4BF-F222-4AC4-8829-D4847DE3CE09}"/>
    <dgm:cxn modelId="{E7F790A6-2A7C-4D4D-855B-65F1258DB996}" srcId="{4043B6A7-7E7E-4A42-8445-6B9371C9471C}" destId="{76D8F949-95FA-4D80-9AA9-88D5199651EE}" srcOrd="0" destOrd="0" parTransId="{DC3A96AC-1CF6-4994-A623-CCC41A0E695E}" sibTransId="{C097F408-3FD8-4694-9685-21C08997B3E9}"/>
    <dgm:cxn modelId="{D8EE2407-B289-41DA-A61D-330977DA50A6}" type="presOf" srcId="{4043B6A7-7E7E-4A42-8445-6B9371C9471C}" destId="{6FB22108-0AB5-408D-98B3-712814828315}" srcOrd="0" destOrd="0" presId="urn:microsoft.com/office/officeart/2005/8/layout/vList2"/>
    <dgm:cxn modelId="{A2F05CFE-19CF-4825-BD75-725FA4C13C73}" srcId="{4043B6A7-7E7E-4A42-8445-6B9371C9471C}" destId="{C2C370F5-1A17-4F9C-ABB1-96C7C06CA747}" srcOrd="2" destOrd="0" parTransId="{2BE4E033-375B-490F-B7CF-C5623FCCBCF4}" sibTransId="{9B22E2CF-6B26-4ED4-BBFF-EC68D1AE9D39}"/>
    <dgm:cxn modelId="{495AA374-9F87-4424-89DA-9409EAD94CB8}" type="presOf" srcId="{3D1DC0D9-2FFF-4346-ABF3-04AEBACEECEE}" destId="{905FFBF6-DEF4-4F98-9009-834CEB247AD4}" srcOrd="0" destOrd="0" presId="urn:microsoft.com/office/officeart/2005/8/layout/vList2"/>
    <dgm:cxn modelId="{9115E8C4-81CE-46B3-BBF0-A828D4947500}" type="presOf" srcId="{76D8F949-95FA-4D80-9AA9-88D5199651EE}" destId="{F8EAA782-2C0F-4D14-A5BB-0D5102D0800A}" srcOrd="0" destOrd="0" presId="urn:microsoft.com/office/officeart/2005/8/layout/vList2"/>
    <dgm:cxn modelId="{578F545B-B414-4BA0-BFAE-082857FBD6D2}" type="presOf" srcId="{C2C370F5-1A17-4F9C-ABB1-96C7C06CA747}" destId="{05601277-0D15-49C8-9558-6E3664B7FB52}" srcOrd="0" destOrd="0" presId="urn:microsoft.com/office/officeart/2005/8/layout/vList2"/>
    <dgm:cxn modelId="{2E774EF7-5EE0-447C-BF73-13B790386CB7}" type="presParOf" srcId="{6FB22108-0AB5-408D-98B3-712814828315}" destId="{F8EAA782-2C0F-4D14-A5BB-0D5102D0800A}" srcOrd="0" destOrd="0" presId="urn:microsoft.com/office/officeart/2005/8/layout/vList2"/>
    <dgm:cxn modelId="{9D82AC7F-CE3B-4927-AF27-9718528F7108}" type="presParOf" srcId="{6FB22108-0AB5-408D-98B3-712814828315}" destId="{FD16F309-503B-4C6A-B183-8D499696F134}" srcOrd="1" destOrd="0" presId="urn:microsoft.com/office/officeart/2005/8/layout/vList2"/>
    <dgm:cxn modelId="{26BE2B7A-59D4-4041-804C-1361361B30FF}" type="presParOf" srcId="{6FB22108-0AB5-408D-98B3-712814828315}" destId="{905FFBF6-DEF4-4F98-9009-834CEB247AD4}" srcOrd="2" destOrd="0" presId="urn:microsoft.com/office/officeart/2005/8/layout/vList2"/>
    <dgm:cxn modelId="{3A0B5353-8673-4174-A7B3-32688A761202}" type="presParOf" srcId="{6FB22108-0AB5-408D-98B3-712814828315}" destId="{916304BC-CFE8-48A1-AC46-43B9D6B9F522}" srcOrd="3" destOrd="0" presId="urn:microsoft.com/office/officeart/2005/8/layout/vList2"/>
    <dgm:cxn modelId="{5612C897-FF3C-4E0D-B7AB-23BA8CE10CEB}" type="presParOf" srcId="{6FB22108-0AB5-408D-98B3-712814828315}" destId="{05601277-0D15-49C8-9558-6E3664B7FB5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E02A85F-92B9-4F1F-A8E1-5F6C3D91A397}" type="doc">
      <dgm:prSet loTypeId="urn:microsoft.com/office/officeart/2005/8/layout/process1" loCatId="process" qsTypeId="urn:microsoft.com/office/officeart/2005/8/quickstyle/simple3" qsCatId="simple" csTypeId="urn:microsoft.com/office/officeart/2005/8/colors/accent1_2" csCatId="accent1" phldr="1"/>
      <dgm:spPr/>
      <dgm:t>
        <a:bodyPr/>
        <a:lstStyle/>
        <a:p>
          <a:endParaRPr lang="tr-TR"/>
        </a:p>
      </dgm:t>
    </dgm:pt>
    <dgm:pt modelId="{745BA2C8-4247-46A3-BFEE-920F328AC239}">
      <dgm:prSet phldrT="[Metin]"/>
      <dgm:spPr>
        <a:solidFill>
          <a:schemeClr val="accent1">
            <a:lumMod val="40000"/>
            <a:lumOff val="60000"/>
          </a:schemeClr>
        </a:solidFill>
      </dgm:spPr>
      <dgm:t>
        <a:bodyPr/>
        <a:lstStyle/>
        <a:p>
          <a:r>
            <a:rPr lang="tr-TR" dirty="0"/>
            <a:t>Birinci bölümde doğacı geleneği ve bu gelenek içindeki liberal düşünürlerin monist eğilimlerini değerlendirir. Burada liberal düşünce geleneğinden beslenen ahlaki monizmin, kültürel çeşitliliğe yaklaşımının anlamaya dayanmak yerine yargılayıcı olduğundan “</a:t>
          </a:r>
          <a:r>
            <a:rPr lang="tr-TR" dirty="0" err="1"/>
            <a:t>yorumbilimsel</a:t>
          </a:r>
          <a:r>
            <a:rPr lang="tr-TR" dirty="0"/>
            <a:t> bir felaket” olduğu sonucuna varır (63). </a:t>
          </a:r>
        </a:p>
      </dgm:t>
    </dgm:pt>
    <dgm:pt modelId="{072DD1DC-4096-4E1E-890E-22D8C51E6051}" type="parTrans" cxnId="{C420CE1A-E8A1-4B31-B832-5DFD0CC3B1F2}">
      <dgm:prSet/>
      <dgm:spPr/>
      <dgm:t>
        <a:bodyPr/>
        <a:lstStyle/>
        <a:p>
          <a:endParaRPr lang="tr-TR"/>
        </a:p>
      </dgm:t>
    </dgm:pt>
    <dgm:pt modelId="{1B3C53B6-370C-455E-B926-84B472C03A5A}" type="sibTrans" cxnId="{C420CE1A-E8A1-4B31-B832-5DFD0CC3B1F2}">
      <dgm:prSet/>
      <dgm:spPr/>
      <dgm:t>
        <a:bodyPr/>
        <a:lstStyle/>
        <a:p>
          <a:endParaRPr lang="tr-TR"/>
        </a:p>
      </dgm:t>
    </dgm:pt>
    <dgm:pt modelId="{EC9D7283-85B9-4471-86C7-A8D7537855B9}">
      <dgm:prSet phldrT="[Metin]"/>
      <dgm:spPr>
        <a:solidFill>
          <a:schemeClr val="accent4">
            <a:lumMod val="40000"/>
            <a:lumOff val="60000"/>
          </a:schemeClr>
        </a:solidFill>
      </dgm:spPr>
      <dgm:t>
        <a:bodyPr/>
        <a:lstStyle/>
        <a:p>
          <a:r>
            <a:rPr lang="tr-TR" dirty="0"/>
            <a:t>İkinci bölümde çoğulcu kültürcüleri inceler. Kültürcüleri, çoğulcu bir alternatifin temellerini atabilme başarı göstermekle birlikte </a:t>
          </a:r>
          <a:r>
            <a:rPr lang="tr-TR" dirty="0" err="1"/>
            <a:t>bütüncülük</a:t>
          </a:r>
          <a:r>
            <a:rPr lang="tr-TR" dirty="0"/>
            <a:t>, farklılık, </a:t>
          </a:r>
          <a:r>
            <a:rPr lang="tr-TR" dirty="0" err="1"/>
            <a:t>tarihselci</a:t>
          </a:r>
          <a:r>
            <a:rPr lang="tr-TR" dirty="0"/>
            <a:t> ve tarih-sonu, </a:t>
          </a:r>
          <a:r>
            <a:rPr lang="tr-TR" dirty="0" err="1"/>
            <a:t>etnikleştirme</a:t>
          </a:r>
          <a:r>
            <a:rPr lang="tr-TR" dirty="0"/>
            <a:t>, kapalılık, kültürel belirlenimcilik ve muhafazakarlık yanılgıları içinde olmakla eleştirir.</a:t>
          </a:r>
        </a:p>
      </dgm:t>
    </dgm:pt>
    <dgm:pt modelId="{E6D8B63B-60C0-44F1-9468-5617B7F9B862}" type="parTrans" cxnId="{507BE3B6-CC64-4886-8549-6679012E7DD2}">
      <dgm:prSet/>
      <dgm:spPr/>
      <dgm:t>
        <a:bodyPr/>
        <a:lstStyle/>
        <a:p>
          <a:endParaRPr lang="tr-TR"/>
        </a:p>
      </dgm:t>
    </dgm:pt>
    <dgm:pt modelId="{39E7CC58-BDB3-4E1E-9369-FC3D35C2825A}" type="sibTrans" cxnId="{507BE3B6-CC64-4886-8549-6679012E7DD2}">
      <dgm:prSet/>
      <dgm:spPr/>
      <dgm:t>
        <a:bodyPr/>
        <a:lstStyle/>
        <a:p>
          <a:endParaRPr lang="tr-TR"/>
        </a:p>
      </dgm:t>
    </dgm:pt>
    <dgm:pt modelId="{683E4B05-E461-4FB3-8C85-E2DFD7D36AB7}">
      <dgm:prSet phldrT="[Metin]" custT="1"/>
      <dgm:spPr>
        <a:solidFill>
          <a:schemeClr val="accent6">
            <a:lumMod val="40000"/>
            <a:lumOff val="60000"/>
          </a:schemeClr>
        </a:solidFill>
        <a:ln>
          <a:solidFill>
            <a:schemeClr val="accent5">
              <a:lumMod val="75000"/>
            </a:schemeClr>
          </a:solidFill>
        </a:ln>
        <a:effectLst/>
        <a:scene3d>
          <a:camera prst="orthographicFront"/>
          <a:lightRig rig="flat" dir="t"/>
        </a:scene3d>
        <a:sp3d prstMaterial="dkEdge">
          <a:bevelT w="8200" h="38100"/>
        </a:sp3d>
      </dgm:spPr>
      <dgm:t>
        <a:bodyPr spcFirstLastPara="0" vert="horz" wrap="square" lIns="68580" tIns="68580" rIns="68580" bIns="68580" numCol="1" spcCol="1270" anchor="ctr" anchorCtr="0"/>
        <a:lstStyle/>
        <a:p>
          <a:r>
            <a:rPr lang="tr-TR" sz="1800" kern="1200" dirty="0"/>
            <a:t>. Üçüncü bölüm çağdaş liberal siyaset kuramcılarına ayrılmıştır. </a:t>
          </a:r>
          <a:r>
            <a:rPr lang="tr-TR" sz="1800" kern="1200" dirty="0" err="1"/>
            <a:t>Rawls</a:t>
          </a:r>
          <a:r>
            <a:rPr lang="tr-TR" sz="1800" kern="1200" dirty="0"/>
            <a:t>, </a:t>
          </a:r>
          <a:r>
            <a:rPr lang="tr-TR" sz="1800" kern="1200" dirty="0" err="1"/>
            <a:t>Raz</a:t>
          </a:r>
          <a:r>
            <a:rPr lang="tr-TR" sz="1800" kern="1200" dirty="0"/>
            <a:t> ve Kymlicka’nın kendilerini önceleyen liberal düşünceleri zenginleştirerek aşmaya çalışmalarına rağmen, kültürel ve ahlaki çeşitliliğe tutarlı ve inandırıcı bir yanıt üretmelerini engelleyen monist eğilimlerini eleştirir. Dördüncü bölümde “insan doğası” kavramı eleştirel bir şekilde ele alınarak, </a:t>
          </a:r>
          <a:r>
            <a:rPr lang="tr-TR" sz="1800" kern="1200" dirty="0" err="1"/>
            <a:t>çokkültürlü</a:t>
          </a:r>
          <a:r>
            <a:rPr lang="tr-TR" sz="1800" kern="1200" dirty="0"/>
            <a:t> toplum kuramının gerek duyduğu kültürel duyarlılığa sahip insan kuramının çerçevesi oluşturulmaya çalışılmaktadır. </a:t>
          </a:r>
        </a:p>
      </dgm:t>
    </dgm:pt>
    <dgm:pt modelId="{C9BF1C63-9F2E-4FDD-BFBA-8397964B2980}" type="parTrans" cxnId="{CCC1270D-CCEB-4C04-87FF-89A856C275A7}">
      <dgm:prSet/>
      <dgm:spPr/>
      <dgm:t>
        <a:bodyPr/>
        <a:lstStyle/>
        <a:p>
          <a:endParaRPr lang="tr-TR"/>
        </a:p>
      </dgm:t>
    </dgm:pt>
    <dgm:pt modelId="{7597FEC1-7C67-4F3E-BDBD-4CAF40455B2C}" type="sibTrans" cxnId="{CCC1270D-CCEB-4C04-87FF-89A856C275A7}">
      <dgm:prSet/>
      <dgm:spPr/>
      <dgm:t>
        <a:bodyPr/>
        <a:lstStyle/>
        <a:p>
          <a:endParaRPr lang="tr-TR"/>
        </a:p>
      </dgm:t>
    </dgm:pt>
    <dgm:pt modelId="{457D872D-F0CE-4497-928F-8D35C2AD3C49}" type="pres">
      <dgm:prSet presAssocID="{2E02A85F-92B9-4F1F-A8E1-5F6C3D91A397}" presName="Name0" presStyleCnt="0">
        <dgm:presLayoutVars>
          <dgm:dir/>
          <dgm:resizeHandles val="exact"/>
        </dgm:presLayoutVars>
      </dgm:prSet>
      <dgm:spPr/>
      <dgm:t>
        <a:bodyPr/>
        <a:lstStyle/>
        <a:p>
          <a:endParaRPr lang="tr-TR"/>
        </a:p>
      </dgm:t>
    </dgm:pt>
    <dgm:pt modelId="{AE69A19B-FD0C-473B-82F7-CE0FD4F9A218}" type="pres">
      <dgm:prSet presAssocID="{745BA2C8-4247-46A3-BFEE-920F328AC239}" presName="node" presStyleLbl="node1" presStyleIdx="0" presStyleCnt="3" custLinFactNeighborX="12840" custLinFactNeighborY="-760">
        <dgm:presLayoutVars>
          <dgm:bulletEnabled val="1"/>
        </dgm:presLayoutVars>
      </dgm:prSet>
      <dgm:spPr/>
      <dgm:t>
        <a:bodyPr/>
        <a:lstStyle/>
        <a:p>
          <a:endParaRPr lang="tr-TR"/>
        </a:p>
      </dgm:t>
    </dgm:pt>
    <dgm:pt modelId="{A61C0401-ACBA-46CD-AF7B-EE208505CC63}" type="pres">
      <dgm:prSet presAssocID="{1B3C53B6-370C-455E-B926-84B472C03A5A}" presName="sibTrans" presStyleLbl="sibTrans2D1" presStyleIdx="0" presStyleCnt="2"/>
      <dgm:spPr/>
      <dgm:t>
        <a:bodyPr/>
        <a:lstStyle/>
        <a:p>
          <a:endParaRPr lang="tr-TR"/>
        </a:p>
      </dgm:t>
    </dgm:pt>
    <dgm:pt modelId="{43CFF8F9-897A-498B-ABF8-87A05A52442F}" type="pres">
      <dgm:prSet presAssocID="{1B3C53B6-370C-455E-B926-84B472C03A5A}" presName="connectorText" presStyleLbl="sibTrans2D1" presStyleIdx="0" presStyleCnt="2"/>
      <dgm:spPr/>
      <dgm:t>
        <a:bodyPr/>
        <a:lstStyle/>
        <a:p>
          <a:endParaRPr lang="tr-TR"/>
        </a:p>
      </dgm:t>
    </dgm:pt>
    <dgm:pt modelId="{16F978AD-D722-4E63-A888-D43B0D1AE492}" type="pres">
      <dgm:prSet presAssocID="{EC9D7283-85B9-4471-86C7-A8D7537855B9}" presName="node" presStyleLbl="node1" presStyleIdx="1" presStyleCnt="3" custLinFactNeighborX="3418" custLinFactNeighborY="-18569">
        <dgm:presLayoutVars>
          <dgm:bulletEnabled val="1"/>
        </dgm:presLayoutVars>
      </dgm:prSet>
      <dgm:spPr/>
      <dgm:t>
        <a:bodyPr/>
        <a:lstStyle/>
        <a:p>
          <a:endParaRPr lang="tr-TR"/>
        </a:p>
      </dgm:t>
    </dgm:pt>
    <dgm:pt modelId="{8314EC93-8AB6-4BA7-BD9D-401E1AC4D7E4}" type="pres">
      <dgm:prSet presAssocID="{39E7CC58-BDB3-4E1E-9369-FC3D35C2825A}" presName="sibTrans" presStyleLbl="sibTrans2D1" presStyleIdx="1" presStyleCnt="2"/>
      <dgm:spPr/>
      <dgm:t>
        <a:bodyPr/>
        <a:lstStyle/>
        <a:p>
          <a:endParaRPr lang="tr-TR"/>
        </a:p>
      </dgm:t>
    </dgm:pt>
    <dgm:pt modelId="{5EC892BD-1178-4BE2-AD03-6ACD1CDF29E2}" type="pres">
      <dgm:prSet presAssocID="{39E7CC58-BDB3-4E1E-9369-FC3D35C2825A}" presName="connectorText" presStyleLbl="sibTrans2D1" presStyleIdx="1" presStyleCnt="2"/>
      <dgm:spPr/>
      <dgm:t>
        <a:bodyPr/>
        <a:lstStyle/>
        <a:p>
          <a:endParaRPr lang="tr-TR"/>
        </a:p>
      </dgm:t>
    </dgm:pt>
    <dgm:pt modelId="{AE6323D9-EE21-419A-BBD6-180A0C1A5E91}" type="pres">
      <dgm:prSet presAssocID="{683E4B05-E461-4FB3-8C85-E2DFD7D36AB7}" presName="node" presStyleLbl="node1" presStyleIdx="2" presStyleCnt="3" custLinFactNeighborX="-28493" custLinFactNeighborY="918">
        <dgm:presLayoutVars>
          <dgm:bulletEnabled val="1"/>
        </dgm:presLayoutVars>
      </dgm:prSet>
      <dgm:spPr>
        <a:xfrm>
          <a:off x="7796375" y="1239135"/>
          <a:ext cx="2898955" cy="3000589"/>
        </a:xfrm>
        <a:prstGeom prst="roundRect">
          <a:avLst>
            <a:gd name="adj" fmla="val 10000"/>
          </a:avLst>
        </a:prstGeom>
      </dgm:spPr>
      <dgm:t>
        <a:bodyPr/>
        <a:lstStyle/>
        <a:p>
          <a:endParaRPr lang="tr-TR"/>
        </a:p>
      </dgm:t>
    </dgm:pt>
  </dgm:ptLst>
  <dgm:cxnLst>
    <dgm:cxn modelId="{BAAA5678-F373-4421-BEF9-C17AE0AD4495}" type="presOf" srcId="{683E4B05-E461-4FB3-8C85-E2DFD7D36AB7}" destId="{AE6323D9-EE21-419A-BBD6-180A0C1A5E91}" srcOrd="0" destOrd="0" presId="urn:microsoft.com/office/officeart/2005/8/layout/process1"/>
    <dgm:cxn modelId="{449035F7-51A3-4D38-A9AA-D3D06A53B022}" type="presOf" srcId="{39E7CC58-BDB3-4E1E-9369-FC3D35C2825A}" destId="{5EC892BD-1178-4BE2-AD03-6ACD1CDF29E2}" srcOrd="1" destOrd="0" presId="urn:microsoft.com/office/officeart/2005/8/layout/process1"/>
    <dgm:cxn modelId="{C48C3D0E-472D-4240-BA68-9CA83043A587}" type="presOf" srcId="{39E7CC58-BDB3-4E1E-9369-FC3D35C2825A}" destId="{8314EC93-8AB6-4BA7-BD9D-401E1AC4D7E4}" srcOrd="0" destOrd="0" presId="urn:microsoft.com/office/officeart/2005/8/layout/process1"/>
    <dgm:cxn modelId="{507BE3B6-CC64-4886-8549-6679012E7DD2}" srcId="{2E02A85F-92B9-4F1F-A8E1-5F6C3D91A397}" destId="{EC9D7283-85B9-4471-86C7-A8D7537855B9}" srcOrd="1" destOrd="0" parTransId="{E6D8B63B-60C0-44F1-9468-5617B7F9B862}" sibTransId="{39E7CC58-BDB3-4E1E-9369-FC3D35C2825A}"/>
    <dgm:cxn modelId="{49F5840E-9FCF-4CA7-97C9-B5453EAA79FB}" type="presOf" srcId="{1B3C53B6-370C-455E-B926-84B472C03A5A}" destId="{A61C0401-ACBA-46CD-AF7B-EE208505CC63}" srcOrd="0" destOrd="0" presId="urn:microsoft.com/office/officeart/2005/8/layout/process1"/>
    <dgm:cxn modelId="{51E11EAA-EDD9-4DC1-BE75-AB3FFC6653BC}" type="presOf" srcId="{1B3C53B6-370C-455E-B926-84B472C03A5A}" destId="{43CFF8F9-897A-498B-ABF8-87A05A52442F}" srcOrd="1" destOrd="0" presId="urn:microsoft.com/office/officeart/2005/8/layout/process1"/>
    <dgm:cxn modelId="{CCC1270D-CCEB-4C04-87FF-89A856C275A7}" srcId="{2E02A85F-92B9-4F1F-A8E1-5F6C3D91A397}" destId="{683E4B05-E461-4FB3-8C85-E2DFD7D36AB7}" srcOrd="2" destOrd="0" parTransId="{C9BF1C63-9F2E-4FDD-BFBA-8397964B2980}" sibTransId="{7597FEC1-7C67-4F3E-BDBD-4CAF40455B2C}"/>
    <dgm:cxn modelId="{C420CE1A-E8A1-4B31-B832-5DFD0CC3B1F2}" srcId="{2E02A85F-92B9-4F1F-A8E1-5F6C3D91A397}" destId="{745BA2C8-4247-46A3-BFEE-920F328AC239}" srcOrd="0" destOrd="0" parTransId="{072DD1DC-4096-4E1E-890E-22D8C51E6051}" sibTransId="{1B3C53B6-370C-455E-B926-84B472C03A5A}"/>
    <dgm:cxn modelId="{37CCBA6C-327F-4CE2-8EAE-9E80875E0A64}" type="presOf" srcId="{EC9D7283-85B9-4471-86C7-A8D7537855B9}" destId="{16F978AD-D722-4E63-A888-D43B0D1AE492}" srcOrd="0" destOrd="0" presId="urn:microsoft.com/office/officeart/2005/8/layout/process1"/>
    <dgm:cxn modelId="{6A15B984-A3B0-465B-81D7-DBA4020D8B7A}" type="presOf" srcId="{745BA2C8-4247-46A3-BFEE-920F328AC239}" destId="{AE69A19B-FD0C-473B-82F7-CE0FD4F9A218}" srcOrd="0" destOrd="0" presId="urn:microsoft.com/office/officeart/2005/8/layout/process1"/>
    <dgm:cxn modelId="{14236452-F1E0-48FB-AA86-E89344663410}" type="presOf" srcId="{2E02A85F-92B9-4F1F-A8E1-5F6C3D91A397}" destId="{457D872D-F0CE-4497-928F-8D35C2AD3C49}" srcOrd="0" destOrd="0" presId="urn:microsoft.com/office/officeart/2005/8/layout/process1"/>
    <dgm:cxn modelId="{DBD24BD8-6037-4CD7-B422-60AB7D2959E6}" type="presParOf" srcId="{457D872D-F0CE-4497-928F-8D35C2AD3C49}" destId="{AE69A19B-FD0C-473B-82F7-CE0FD4F9A218}" srcOrd="0" destOrd="0" presId="urn:microsoft.com/office/officeart/2005/8/layout/process1"/>
    <dgm:cxn modelId="{D14EBAB5-A0A5-447A-9941-E37A88CF30B5}" type="presParOf" srcId="{457D872D-F0CE-4497-928F-8D35C2AD3C49}" destId="{A61C0401-ACBA-46CD-AF7B-EE208505CC63}" srcOrd="1" destOrd="0" presId="urn:microsoft.com/office/officeart/2005/8/layout/process1"/>
    <dgm:cxn modelId="{4B605D10-0016-41C2-B095-12EBDE7C7C58}" type="presParOf" srcId="{A61C0401-ACBA-46CD-AF7B-EE208505CC63}" destId="{43CFF8F9-897A-498B-ABF8-87A05A52442F}" srcOrd="0" destOrd="0" presId="urn:microsoft.com/office/officeart/2005/8/layout/process1"/>
    <dgm:cxn modelId="{DCF8B279-2376-41A7-A2D7-9A180ACD7310}" type="presParOf" srcId="{457D872D-F0CE-4497-928F-8D35C2AD3C49}" destId="{16F978AD-D722-4E63-A888-D43B0D1AE492}" srcOrd="2" destOrd="0" presId="urn:microsoft.com/office/officeart/2005/8/layout/process1"/>
    <dgm:cxn modelId="{FCA1DF0C-9F1B-475D-82C0-AEE7A8ED47E8}" type="presParOf" srcId="{457D872D-F0CE-4497-928F-8D35C2AD3C49}" destId="{8314EC93-8AB6-4BA7-BD9D-401E1AC4D7E4}" srcOrd="3" destOrd="0" presId="urn:microsoft.com/office/officeart/2005/8/layout/process1"/>
    <dgm:cxn modelId="{1874AB72-7E8F-412D-B7AF-4A06FE0B5D1A}" type="presParOf" srcId="{8314EC93-8AB6-4BA7-BD9D-401E1AC4D7E4}" destId="{5EC892BD-1178-4BE2-AD03-6ACD1CDF29E2}" srcOrd="0" destOrd="0" presId="urn:microsoft.com/office/officeart/2005/8/layout/process1"/>
    <dgm:cxn modelId="{717F1018-CC89-44AD-BE3A-DFBD1F61D42D}" type="presParOf" srcId="{457D872D-F0CE-4497-928F-8D35C2AD3C49}" destId="{AE6323D9-EE21-419A-BBD6-180A0C1A5E91}"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E02A85F-92B9-4F1F-A8E1-5F6C3D91A397}" type="doc">
      <dgm:prSet loTypeId="urn:microsoft.com/office/officeart/2005/8/layout/process1" loCatId="process" qsTypeId="urn:microsoft.com/office/officeart/2005/8/quickstyle/simple3" qsCatId="simple" csTypeId="urn:microsoft.com/office/officeart/2005/8/colors/accent1_2" csCatId="accent1" phldr="1"/>
      <dgm:spPr/>
      <dgm:t>
        <a:bodyPr/>
        <a:lstStyle/>
        <a:p>
          <a:endParaRPr lang="tr-TR"/>
        </a:p>
      </dgm:t>
    </dgm:pt>
    <dgm:pt modelId="{745BA2C8-4247-46A3-BFEE-920F328AC239}">
      <dgm:prSet phldrT="[Metin]"/>
      <dgm:spPr>
        <a:solidFill>
          <a:schemeClr val="accent1">
            <a:lumMod val="40000"/>
            <a:lumOff val="60000"/>
          </a:schemeClr>
        </a:solidFill>
      </dgm:spPr>
      <dgm:t>
        <a:bodyPr/>
        <a:lstStyle/>
        <a:p>
          <a:r>
            <a:rPr lang="tr-TR" dirty="0"/>
            <a:t>Dördüncü bölümde “insan doğası” kavramı eleştirel bir şekilde ele alınarak, </a:t>
          </a:r>
          <a:r>
            <a:rPr lang="tr-TR" dirty="0" err="1"/>
            <a:t>çokkültürlü</a:t>
          </a:r>
          <a:r>
            <a:rPr lang="tr-TR" dirty="0"/>
            <a:t> toplum kuramının gerek duyduğu kültürel duyarlılığa sahip insan kuramının çerçevesi oluşturulmaya çalışılmaktadır. </a:t>
          </a:r>
        </a:p>
      </dgm:t>
    </dgm:pt>
    <dgm:pt modelId="{072DD1DC-4096-4E1E-890E-22D8C51E6051}" type="parTrans" cxnId="{C420CE1A-E8A1-4B31-B832-5DFD0CC3B1F2}">
      <dgm:prSet/>
      <dgm:spPr/>
      <dgm:t>
        <a:bodyPr/>
        <a:lstStyle/>
        <a:p>
          <a:endParaRPr lang="tr-TR"/>
        </a:p>
      </dgm:t>
    </dgm:pt>
    <dgm:pt modelId="{1B3C53B6-370C-455E-B926-84B472C03A5A}" type="sibTrans" cxnId="{C420CE1A-E8A1-4B31-B832-5DFD0CC3B1F2}">
      <dgm:prSet/>
      <dgm:spPr/>
      <dgm:t>
        <a:bodyPr/>
        <a:lstStyle/>
        <a:p>
          <a:endParaRPr lang="tr-TR"/>
        </a:p>
      </dgm:t>
    </dgm:pt>
    <dgm:pt modelId="{EC9D7283-85B9-4471-86C7-A8D7537855B9}">
      <dgm:prSet phldrT="[Metin]"/>
      <dgm:spPr>
        <a:solidFill>
          <a:schemeClr val="accent4"/>
        </a:solidFill>
      </dgm:spPr>
      <dgm:t>
        <a:bodyPr/>
        <a:lstStyle/>
        <a:p>
          <a:r>
            <a:rPr lang="tr-TR" dirty="0"/>
            <a:t>Beşinci bölüm kitabın ortaya koyduğu en önemli sorunlara yanıt aramakla ilgilenir: kültürün doğası, temelleri ve yapısı; kültürler arası ahlaki ilkelere nasıl ve ne ölçüde ulaşılabileceği; kültürlerin </a:t>
          </a:r>
          <a:r>
            <a:rPr lang="tr-TR" dirty="0" err="1"/>
            <a:t>yargılanabilirliği</a:t>
          </a:r>
          <a:r>
            <a:rPr lang="tr-TR" dirty="0"/>
            <a:t> ve nasıl yargılanacağı; diğer kültürlere neden saygılı olunması gerektiği ve saygının sınırları; kültürel çeşitliliğin neden ve nasıl korunması gerektiği. </a:t>
          </a:r>
          <a:r>
            <a:rPr lang="tr-TR" dirty="0" err="1"/>
            <a:t>Parekh</a:t>
          </a:r>
          <a:r>
            <a:rPr lang="tr-TR" dirty="0"/>
            <a:t> bu bölümde kültürü nasıl anlayabileceğimiz konusuna da değinir ve çok isabetli bir şekilde, kültürün anlam ve normlar sisteminin, çatışan çıkar ve emeller arasında tarafsız olamayacağını vurgular. Kültürün belirli tipte bir toplumsal düzeni meşrulaştırıp bazı gruplara diğerlerinden fazla fayda sağladığını, bu nedenle ona bazı açılardan eleştirel yaklaşmamız gerektiği üzerinde durur (201). </a:t>
          </a:r>
        </a:p>
      </dgm:t>
    </dgm:pt>
    <dgm:pt modelId="{E6D8B63B-60C0-44F1-9468-5617B7F9B862}" type="parTrans" cxnId="{507BE3B6-CC64-4886-8549-6679012E7DD2}">
      <dgm:prSet/>
      <dgm:spPr/>
      <dgm:t>
        <a:bodyPr/>
        <a:lstStyle/>
        <a:p>
          <a:endParaRPr lang="tr-TR"/>
        </a:p>
      </dgm:t>
    </dgm:pt>
    <dgm:pt modelId="{39E7CC58-BDB3-4E1E-9369-FC3D35C2825A}" type="sibTrans" cxnId="{507BE3B6-CC64-4886-8549-6679012E7DD2}">
      <dgm:prSet/>
      <dgm:spPr/>
      <dgm:t>
        <a:bodyPr/>
        <a:lstStyle/>
        <a:p>
          <a:endParaRPr lang="tr-TR"/>
        </a:p>
      </dgm:t>
    </dgm:pt>
    <dgm:pt modelId="{683E4B05-E461-4FB3-8C85-E2DFD7D36AB7}">
      <dgm:prSet phldrT="[Metin]" custT="1"/>
      <dgm:spPr>
        <a:solidFill>
          <a:schemeClr val="accent6">
            <a:lumMod val="40000"/>
            <a:lumOff val="60000"/>
          </a:schemeClr>
        </a:solidFill>
        <a:ln>
          <a:solidFill>
            <a:schemeClr val="accent5">
              <a:lumMod val="75000"/>
            </a:schemeClr>
          </a:solidFill>
        </a:ln>
        <a:effectLst/>
        <a:scene3d>
          <a:camera prst="orthographicFront"/>
          <a:lightRig rig="flat" dir="t"/>
        </a:scene3d>
        <a:sp3d prstMaterial="dkEdge">
          <a:bevelT w="8200" h="38100"/>
        </a:sp3d>
      </dgm:spPr>
      <dgm:t>
        <a:bodyPr spcFirstLastPara="0" vert="horz" wrap="square" lIns="68580" tIns="68580" rIns="68580" bIns="68580" numCol="1" spcCol="1270" anchor="ctr" anchorCtr="0"/>
        <a:lstStyle/>
        <a:p>
          <a:r>
            <a:rPr lang="tr-TR" sz="1800" kern="1200" dirty="0"/>
            <a:t>Altıncı bölüm </a:t>
          </a:r>
          <a:r>
            <a:rPr lang="tr-TR" sz="1800" kern="1200" dirty="0" err="1"/>
            <a:t>çokkültürlü</a:t>
          </a:r>
          <a:r>
            <a:rPr lang="tr-TR" sz="1800" kern="1200" dirty="0"/>
            <a:t> toplumlarda ortaya çıkan politik sorunları, politik birlik ile kültürel </a:t>
          </a:r>
          <a:r>
            <a:rPr lang="tr-TR" sz="1800" kern="1200" dirty="0" err="1"/>
            <a:t>çeşitililik</a:t>
          </a:r>
          <a:r>
            <a:rPr lang="tr-TR" sz="1800" kern="1200" dirty="0"/>
            <a:t> taleplerini uzlaştırmanın imkanlarını tartışır. Bu politik sorunsalı ele alırken yazarın önerdiği başlangıç noktası, çağdaş devleti eleştirel bir gözle yeniden değerlendirmektir. </a:t>
          </a:r>
        </a:p>
      </dgm:t>
    </dgm:pt>
    <dgm:pt modelId="{C9BF1C63-9F2E-4FDD-BFBA-8397964B2980}" type="parTrans" cxnId="{CCC1270D-CCEB-4C04-87FF-89A856C275A7}">
      <dgm:prSet/>
      <dgm:spPr/>
      <dgm:t>
        <a:bodyPr/>
        <a:lstStyle/>
        <a:p>
          <a:endParaRPr lang="tr-TR"/>
        </a:p>
      </dgm:t>
    </dgm:pt>
    <dgm:pt modelId="{7597FEC1-7C67-4F3E-BDBD-4CAF40455B2C}" type="sibTrans" cxnId="{CCC1270D-CCEB-4C04-87FF-89A856C275A7}">
      <dgm:prSet/>
      <dgm:spPr/>
      <dgm:t>
        <a:bodyPr/>
        <a:lstStyle/>
        <a:p>
          <a:endParaRPr lang="tr-TR"/>
        </a:p>
      </dgm:t>
    </dgm:pt>
    <dgm:pt modelId="{457D872D-F0CE-4497-928F-8D35C2AD3C49}" type="pres">
      <dgm:prSet presAssocID="{2E02A85F-92B9-4F1F-A8E1-5F6C3D91A397}" presName="Name0" presStyleCnt="0">
        <dgm:presLayoutVars>
          <dgm:dir/>
          <dgm:resizeHandles val="exact"/>
        </dgm:presLayoutVars>
      </dgm:prSet>
      <dgm:spPr/>
      <dgm:t>
        <a:bodyPr/>
        <a:lstStyle/>
        <a:p>
          <a:endParaRPr lang="tr-TR"/>
        </a:p>
      </dgm:t>
    </dgm:pt>
    <dgm:pt modelId="{AE69A19B-FD0C-473B-82F7-CE0FD4F9A218}" type="pres">
      <dgm:prSet presAssocID="{745BA2C8-4247-46A3-BFEE-920F328AC239}" presName="node" presStyleLbl="node1" presStyleIdx="0" presStyleCnt="3" custLinFactNeighborX="23972" custLinFactNeighborY="1092">
        <dgm:presLayoutVars>
          <dgm:bulletEnabled val="1"/>
        </dgm:presLayoutVars>
      </dgm:prSet>
      <dgm:spPr/>
      <dgm:t>
        <a:bodyPr/>
        <a:lstStyle/>
        <a:p>
          <a:endParaRPr lang="tr-TR"/>
        </a:p>
      </dgm:t>
    </dgm:pt>
    <dgm:pt modelId="{A61C0401-ACBA-46CD-AF7B-EE208505CC63}" type="pres">
      <dgm:prSet presAssocID="{1B3C53B6-370C-455E-B926-84B472C03A5A}" presName="sibTrans" presStyleLbl="sibTrans2D1" presStyleIdx="0" presStyleCnt="2"/>
      <dgm:spPr/>
      <dgm:t>
        <a:bodyPr/>
        <a:lstStyle/>
        <a:p>
          <a:endParaRPr lang="tr-TR"/>
        </a:p>
      </dgm:t>
    </dgm:pt>
    <dgm:pt modelId="{43CFF8F9-897A-498B-ABF8-87A05A52442F}" type="pres">
      <dgm:prSet presAssocID="{1B3C53B6-370C-455E-B926-84B472C03A5A}" presName="connectorText" presStyleLbl="sibTrans2D1" presStyleIdx="0" presStyleCnt="2"/>
      <dgm:spPr/>
      <dgm:t>
        <a:bodyPr/>
        <a:lstStyle/>
        <a:p>
          <a:endParaRPr lang="tr-TR"/>
        </a:p>
      </dgm:t>
    </dgm:pt>
    <dgm:pt modelId="{16F978AD-D722-4E63-A888-D43B0D1AE492}" type="pres">
      <dgm:prSet presAssocID="{EC9D7283-85B9-4471-86C7-A8D7537855B9}" presName="node" presStyleLbl="node1" presStyleIdx="1" presStyleCnt="3" custScaleX="106928" custScaleY="137105" custLinFactNeighborX="7739">
        <dgm:presLayoutVars>
          <dgm:bulletEnabled val="1"/>
        </dgm:presLayoutVars>
      </dgm:prSet>
      <dgm:spPr/>
      <dgm:t>
        <a:bodyPr/>
        <a:lstStyle/>
        <a:p>
          <a:endParaRPr lang="tr-TR"/>
        </a:p>
      </dgm:t>
    </dgm:pt>
    <dgm:pt modelId="{8314EC93-8AB6-4BA7-BD9D-401E1AC4D7E4}" type="pres">
      <dgm:prSet presAssocID="{39E7CC58-BDB3-4E1E-9369-FC3D35C2825A}" presName="sibTrans" presStyleLbl="sibTrans2D1" presStyleIdx="1" presStyleCnt="2"/>
      <dgm:spPr/>
      <dgm:t>
        <a:bodyPr/>
        <a:lstStyle/>
        <a:p>
          <a:endParaRPr lang="tr-TR"/>
        </a:p>
      </dgm:t>
    </dgm:pt>
    <dgm:pt modelId="{5EC892BD-1178-4BE2-AD03-6ACD1CDF29E2}" type="pres">
      <dgm:prSet presAssocID="{39E7CC58-BDB3-4E1E-9369-FC3D35C2825A}" presName="connectorText" presStyleLbl="sibTrans2D1" presStyleIdx="1" presStyleCnt="2"/>
      <dgm:spPr/>
      <dgm:t>
        <a:bodyPr/>
        <a:lstStyle/>
        <a:p>
          <a:endParaRPr lang="tr-TR"/>
        </a:p>
      </dgm:t>
    </dgm:pt>
    <dgm:pt modelId="{AE6323D9-EE21-419A-BBD6-180A0C1A5E91}" type="pres">
      <dgm:prSet presAssocID="{683E4B05-E461-4FB3-8C85-E2DFD7D36AB7}" presName="node" presStyleLbl="node1" presStyleIdx="2" presStyleCnt="3" custLinFactNeighborX="-28493" custLinFactNeighborY="918">
        <dgm:presLayoutVars>
          <dgm:bulletEnabled val="1"/>
        </dgm:presLayoutVars>
      </dgm:prSet>
      <dgm:spPr>
        <a:xfrm>
          <a:off x="7796375" y="1239135"/>
          <a:ext cx="2898955" cy="3000589"/>
        </a:xfrm>
        <a:prstGeom prst="roundRect">
          <a:avLst>
            <a:gd name="adj" fmla="val 10000"/>
          </a:avLst>
        </a:prstGeom>
      </dgm:spPr>
      <dgm:t>
        <a:bodyPr/>
        <a:lstStyle/>
        <a:p>
          <a:endParaRPr lang="tr-TR"/>
        </a:p>
      </dgm:t>
    </dgm:pt>
  </dgm:ptLst>
  <dgm:cxnLst>
    <dgm:cxn modelId="{BAAA5678-F373-4421-BEF9-C17AE0AD4495}" type="presOf" srcId="{683E4B05-E461-4FB3-8C85-E2DFD7D36AB7}" destId="{AE6323D9-EE21-419A-BBD6-180A0C1A5E91}" srcOrd="0" destOrd="0" presId="urn:microsoft.com/office/officeart/2005/8/layout/process1"/>
    <dgm:cxn modelId="{449035F7-51A3-4D38-A9AA-D3D06A53B022}" type="presOf" srcId="{39E7CC58-BDB3-4E1E-9369-FC3D35C2825A}" destId="{5EC892BD-1178-4BE2-AD03-6ACD1CDF29E2}" srcOrd="1" destOrd="0" presId="urn:microsoft.com/office/officeart/2005/8/layout/process1"/>
    <dgm:cxn modelId="{C48C3D0E-472D-4240-BA68-9CA83043A587}" type="presOf" srcId="{39E7CC58-BDB3-4E1E-9369-FC3D35C2825A}" destId="{8314EC93-8AB6-4BA7-BD9D-401E1AC4D7E4}" srcOrd="0" destOrd="0" presId="urn:microsoft.com/office/officeart/2005/8/layout/process1"/>
    <dgm:cxn modelId="{507BE3B6-CC64-4886-8549-6679012E7DD2}" srcId="{2E02A85F-92B9-4F1F-A8E1-5F6C3D91A397}" destId="{EC9D7283-85B9-4471-86C7-A8D7537855B9}" srcOrd="1" destOrd="0" parTransId="{E6D8B63B-60C0-44F1-9468-5617B7F9B862}" sibTransId="{39E7CC58-BDB3-4E1E-9369-FC3D35C2825A}"/>
    <dgm:cxn modelId="{49F5840E-9FCF-4CA7-97C9-B5453EAA79FB}" type="presOf" srcId="{1B3C53B6-370C-455E-B926-84B472C03A5A}" destId="{A61C0401-ACBA-46CD-AF7B-EE208505CC63}" srcOrd="0" destOrd="0" presId="urn:microsoft.com/office/officeart/2005/8/layout/process1"/>
    <dgm:cxn modelId="{51E11EAA-EDD9-4DC1-BE75-AB3FFC6653BC}" type="presOf" srcId="{1B3C53B6-370C-455E-B926-84B472C03A5A}" destId="{43CFF8F9-897A-498B-ABF8-87A05A52442F}" srcOrd="1" destOrd="0" presId="urn:microsoft.com/office/officeart/2005/8/layout/process1"/>
    <dgm:cxn modelId="{CCC1270D-CCEB-4C04-87FF-89A856C275A7}" srcId="{2E02A85F-92B9-4F1F-A8E1-5F6C3D91A397}" destId="{683E4B05-E461-4FB3-8C85-E2DFD7D36AB7}" srcOrd="2" destOrd="0" parTransId="{C9BF1C63-9F2E-4FDD-BFBA-8397964B2980}" sibTransId="{7597FEC1-7C67-4F3E-BDBD-4CAF40455B2C}"/>
    <dgm:cxn modelId="{C420CE1A-E8A1-4B31-B832-5DFD0CC3B1F2}" srcId="{2E02A85F-92B9-4F1F-A8E1-5F6C3D91A397}" destId="{745BA2C8-4247-46A3-BFEE-920F328AC239}" srcOrd="0" destOrd="0" parTransId="{072DD1DC-4096-4E1E-890E-22D8C51E6051}" sibTransId="{1B3C53B6-370C-455E-B926-84B472C03A5A}"/>
    <dgm:cxn modelId="{37CCBA6C-327F-4CE2-8EAE-9E80875E0A64}" type="presOf" srcId="{EC9D7283-85B9-4471-86C7-A8D7537855B9}" destId="{16F978AD-D722-4E63-A888-D43B0D1AE492}" srcOrd="0" destOrd="0" presId="urn:microsoft.com/office/officeart/2005/8/layout/process1"/>
    <dgm:cxn modelId="{6A15B984-A3B0-465B-81D7-DBA4020D8B7A}" type="presOf" srcId="{745BA2C8-4247-46A3-BFEE-920F328AC239}" destId="{AE69A19B-FD0C-473B-82F7-CE0FD4F9A218}" srcOrd="0" destOrd="0" presId="urn:microsoft.com/office/officeart/2005/8/layout/process1"/>
    <dgm:cxn modelId="{14236452-F1E0-48FB-AA86-E89344663410}" type="presOf" srcId="{2E02A85F-92B9-4F1F-A8E1-5F6C3D91A397}" destId="{457D872D-F0CE-4497-928F-8D35C2AD3C49}" srcOrd="0" destOrd="0" presId="urn:microsoft.com/office/officeart/2005/8/layout/process1"/>
    <dgm:cxn modelId="{DBD24BD8-6037-4CD7-B422-60AB7D2959E6}" type="presParOf" srcId="{457D872D-F0CE-4497-928F-8D35C2AD3C49}" destId="{AE69A19B-FD0C-473B-82F7-CE0FD4F9A218}" srcOrd="0" destOrd="0" presId="urn:microsoft.com/office/officeart/2005/8/layout/process1"/>
    <dgm:cxn modelId="{D14EBAB5-A0A5-447A-9941-E37A88CF30B5}" type="presParOf" srcId="{457D872D-F0CE-4497-928F-8D35C2AD3C49}" destId="{A61C0401-ACBA-46CD-AF7B-EE208505CC63}" srcOrd="1" destOrd="0" presId="urn:microsoft.com/office/officeart/2005/8/layout/process1"/>
    <dgm:cxn modelId="{4B605D10-0016-41C2-B095-12EBDE7C7C58}" type="presParOf" srcId="{A61C0401-ACBA-46CD-AF7B-EE208505CC63}" destId="{43CFF8F9-897A-498B-ABF8-87A05A52442F}" srcOrd="0" destOrd="0" presId="urn:microsoft.com/office/officeart/2005/8/layout/process1"/>
    <dgm:cxn modelId="{DCF8B279-2376-41A7-A2D7-9A180ACD7310}" type="presParOf" srcId="{457D872D-F0CE-4497-928F-8D35C2AD3C49}" destId="{16F978AD-D722-4E63-A888-D43B0D1AE492}" srcOrd="2" destOrd="0" presId="urn:microsoft.com/office/officeart/2005/8/layout/process1"/>
    <dgm:cxn modelId="{FCA1DF0C-9F1B-475D-82C0-AEE7A8ED47E8}" type="presParOf" srcId="{457D872D-F0CE-4497-928F-8D35C2AD3C49}" destId="{8314EC93-8AB6-4BA7-BD9D-401E1AC4D7E4}" srcOrd="3" destOrd="0" presId="urn:microsoft.com/office/officeart/2005/8/layout/process1"/>
    <dgm:cxn modelId="{1874AB72-7E8F-412D-B7AF-4A06FE0B5D1A}" type="presParOf" srcId="{8314EC93-8AB6-4BA7-BD9D-401E1AC4D7E4}" destId="{5EC892BD-1178-4BE2-AD03-6ACD1CDF29E2}" srcOrd="0" destOrd="0" presId="urn:microsoft.com/office/officeart/2005/8/layout/process1"/>
    <dgm:cxn modelId="{717F1018-CC89-44AD-BE3A-DFBD1F61D42D}" type="presParOf" srcId="{457D872D-F0CE-4497-928F-8D35C2AD3C49}" destId="{AE6323D9-EE21-419A-BBD6-180A0C1A5E91}"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E02A85F-92B9-4F1F-A8E1-5F6C3D91A397}" type="doc">
      <dgm:prSet loTypeId="urn:microsoft.com/office/officeart/2005/8/layout/process1" loCatId="process" qsTypeId="urn:microsoft.com/office/officeart/2005/8/quickstyle/simple3" qsCatId="simple" csTypeId="urn:microsoft.com/office/officeart/2005/8/colors/accent1_2" csCatId="accent1" phldr="1"/>
      <dgm:spPr/>
      <dgm:t>
        <a:bodyPr/>
        <a:lstStyle/>
        <a:p>
          <a:endParaRPr lang="tr-TR"/>
        </a:p>
      </dgm:t>
    </dgm:pt>
    <dgm:pt modelId="{745BA2C8-4247-46A3-BFEE-920F328AC239}">
      <dgm:prSet phldrT="[Metin]"/>
      <dgm:spPr>
        <a:solidFill>
          <a:schemeClr val="accent1">
            <a:lumMod val="40000"/>
            <a:lumOff val="60000"/>
          </a:schemeClr>
        </a:solidFill>
      </dgm:spPr>
      <dgm:t>
        <a:bodyPr/>
        <a:lstStyle/>
        <a:p>
          <a:r>
            <a:rPr lang="tr-TR" dirty="0"/>
            <a:t>Yedinci bölüm ise bu eleştirel değerlendirmenin ardından, </a:t>
          </a:r>
          <a:r>
            <a:rPr lang="tr-TR" dirty="0" err="1"/>
            <a:t>çokkültürlü</a:t>
          </a:r>
          <a:r>
            <a:rPr lang="tr-TR" dirty="0"/>
            <a:t> toplumlara uygun yeni politik yapıları araştırır ve tartışır. </a:t>
          </a:r>
        </a:p>
      </dgm:t>
    </dgm:pt>
    <dgm:pt modelId="{072DD1DC-4096-4E1E-890E-22D8C51E6051}" type="parTrans" cxnId="{C420CE1A-E8A1-4B31-B832-5DFD0CC3B1F2}">
      <dgm:prSet/>
      <dgm:spPr/>
      <dgm:t>
        <a:bodyPr/>
        <a:lstStyle/>
        <a:p>
          <a:endParaRPr lang="tr-TR"/>
        </a:p>
      </dgm:t>
    </dgm:pt>
    <dgm:pt modelId="{1B3C53B6-370C-455E-B926-84B472C03A5A}" type="sibTrans" cxnId="{C420CE1A-E8A1-4B31-B832-5DFD0CC3B1F2}">
      <dgm:prSet/>
      <dgm:spPr/>
      <dgm:t>
        <a:bodyPr/>
        <a:lstStyle/>
        <a:p>
          <a:endParaRPr lang="tr-TR"/>
        </a:p>
      </dgm:t>
    </dgm:pt>
    <dgm:pt modelId="{EC9D7283-85B9-4471-86C7-A8D7537855B9}">
      <dgm:prSet phldrT="[Metin]"/>
      <dgm:spPr>
        <a:solidFill>
          <a:schemeClr val="accent4">
            <a:lumMod val="60000"/>
            <a:lumOff val="40000"/>
          </a:schemeClr>
        </a:solidFill>
      </dgm:spPr>
      <dgm:t>
        <a:bodyPr/>
        <a:lstStyle/>
        <a:p>
          <a:r>
            <a:rPr lang="tr-TR" dirty="0"/>
            <a:t>Sekizinci bölüm kültürel </a:t>
          </a:r>
          <a:r>
            <a:rPr lang="tr-TR" dirty="0" err="1"/>
            <a:t>çeşitilik</a:t>
          </a:r>
          <a:r>
            <a:rPr lang="tr-TR" dirty="0"/>
            <a:t> ve liberal eşitlik ilkesi arasındaki sorunlu ilişkiyi irdeler. </a:t>
          </a:r>
        </a:p>
      </dgm:t>
    </dgm:pt>
    <dgm:pt modelId="{E6D8B63B-60C0-44F1-9468-5617B7F9B862}" type="parTrans" cxnId="{507BE3B6-CC64-4886-8549-6679012E7DD2}">
      <dgm:prSet/>
      <dgm:spPr/>
      <dgm:t>
        <a:bodyPr/>
        <a:lstStyle/>
        <a:p>
          <a:endParaRPr lang="tr-TR"/>
        </a:p>
      </dgm:t>
    </dgm:pt>
    <dgm:pt modelId="{39E7CC58-BDB3-4E1E-9369-FC3D35C2825A}" type="sibTrans" cxnId="{507BE3B6-CC64-4886-8549-6679012E7DD2}">
      <dgm:prSet/>
      <dgm:spPr/>
      <dgm:t>
        <a:bodyPr/>
        <a:lstStyle/>
        <a:p>
          <a:endParaRPr lang="tr-TR"/>
        </a:p>
      </dgm:t>
    </dgm:pt>
    <dgm:pt modelId="{683E4B05-E461-4FB3-8C85-E2DFD7D36AB7}">
      <dgm:prSet phldrT="[Metin]" custT="1"/>
      <dgm:spPr>
        <a:solidFill>
          <a:schemeClr val="accent6">
            <a:lumMod val="60000"/>
            <a:lumOff val="40000"/>
          </a:schemeClr>
        </a:solidFill>
        <a:ln>
          <a:solidFill>
            <a:schemeClr val="accent5">
              <a:lumMod val="75000"/>
            </a:schemeClr>
          </a:solidFill>
        </a:ln>
        <a:effectLst/>
        <a:scene3d>
          <a:camera prst="orthographicFront"/>
          <a:lightRig rig="flat" dir="t"/>
        </a:scene3d>
        <a:sp3d prstMaterial="dkEdge">
          <a:bevelT w="8200" h="38100"/>
        </a:sp3d>
      </dgm:spPr>
      <dgm:t>
        <a:bodyPr spcFirstLastPara="0" vert="horz" wrap="square" lIns="68580" tIns="68580" rIns="68580" bIns="68580" numCol="1" spcCol="1270" anchor="ctr" anchorCtr="0"/>
        <a:lstStyle/>
        <a:p>
          <a:r>
            <a:rPr lang="tr-TR" sz="1800" kern="1200" dirty="0"/>
            <a:t>Dokuzuncu ve onuncu bölüm çeşitli özgül örnekler üzerinden, </a:t>
          </a:r>
          <a:r>
            <a:rPr lang="tr-TR" sz="1800" kern="1200" dirty="0" err="1"/>
            <a:t>çokkültürlü</a:t>
          </a:r>
          <a:r>
            <a:rPr lang="tr-TR" sz="1800" kern="1200" dirty="0"/>
            <a:t> toplum içindeki farklı kültür pratiklerini değerlendirirken </a:t>
          </a:r>
          <a:r>
            <a:rPr lang="tr-TR" sz="1800" kern="1200" dirty="0" err="1"/>
            <a:t>başvurabileğimiz</a:t>
          </a:r>
          <a:r>
            <a:rPr lang="tr-TR" sz="1800" kern="1200" dirty="0"/>
            <a:t> ahlaki ilke ve standartların </a:t>
          </a:r>
          <a:r>
            <a:rPr lang="tr-TR" sz="1800" kern="1200" dirty="0" err="1"/>
            <a:t>olanaklığını</a:t>
          </a:r>
          <a:r>
            <a:rPr lang="tr-TR" sz="1800" kern="1200" dirty="0"/>
            <a:t> ve bunların uygulanma biçimlerini inceler. </a:t>
          </a:r>
        </a:p>
      </dgm:t>
    </dgm:pt>
    <dgm:pt modelId="{C9BF1C63-9F2E-4FDD-BFBA-8397964B2980}" type="parTrans" cxnId="{CCC1270D-CCEB-4C04-87FF-89A856C275A7}">
      <dgm:prSet/>
      <dgm:spPr/>
      <dgm:t>
        <a:bodyPr/>
        <a:lstStyle/>
        <a:p>
          <a:endParaRPr lang="tr-TR"/>
        </a:p>
      </dgm:t>
    </dgm:pt>
    <dgm:pt modelId="{7597FEC1-7C67-4F3E-BDBD-4CAF40455B2C}" type="sibTrans" cxnId="{CCC1270D-CCEB-4C04-87FF-89A856C275A7}">
      <dgm:prSet/>
      <dgm:spPr/>
      <dgm:t>
        <a:bodyPr/>
        <a:lstStyle/>
        <a:p>
          <a:endParaRPr lang="tr-TR"/>
        </a:p>
      </dgm:t>
    </dgm:pt>
    <dgm:pt modelId="{457D872D-F0CE-4497-928F-8D35C2AD3C49}" type="pres">
      <dgm:prSet presAssocID="{2E02A85F-92B9-4F1F-A8E1-5F6C3D91A397}" presName="Name0" presStyleCnt="0">
        <dgm:presLayoutVars>
          <dgm:dir/>
          <dgm:resizeHandles val="exact"/>
        </dgm:presLayoutVars>
      </dgm:prSet>
      <dgm:spPr/>
      <dgm:t>
        <a:bodyPr/>
        <a:lstStyle/>
        <a:p>
          <a:endParaRPr lang="tr-TR"/>
        </a:p>
      </dgm:t>
    </dgm:pt>
    <dgm:pt modelId="{AE69A19B-FD0C-473B-82F7-CE0FD4F9A218}" type="pres">
      <dgm:prSet presAssocID="{745BA2C8-4247-46A3-BFEE-920F328AC239}" presName="node" presStyleLbl="node1" presStyleIdx="0" presStyleCnt="3" custLinFactNeighborX="23972" custLinFactNeighborY="1092">
        <dgm:presLayoutVars>
          <dgm:bulletEnabled val="1"/>
        </dgm:presLayoutVars>
      </dgm:prSet>
      <dgm:spPr/>
      <dgm:t>
        <a:bodyPr/>
        <a:lstStyle/>
        <a:p>
          <a:endParaRPr lang="tr-TR"/>
        </a:p>
      </dgm:t>
    </dgm:pt>
    <dgm:pt modelId="{A61C0401-ACBA-46CD-AF7B-EE208505CC63}" type="pres">
      <dgm:prSet presAssocID="{1B3C53B6-370C-455E-B926-84B472C03A5A}" presName="sibTrans" presStyleLbl="sibTrans2D1" presStyleIdx="0" presStyleCnt="2"/>
      <dgm:spPr/>
      <dgm:t>
        <a:bodyPr/>
        <a:lstStyle/>
        <a:p>
          <a:endParaRPr lang="tr-TR"/>
        </a:p>
      </dgm:t>
    </dgm:pt>
    <dgm:pt modelId="{43CFF8F9-897A-498B-ABF8-87A05A52442F}" type="pres">
      <dgm:prSet presAssocID="{1B3C53B6-370C-455E-B926-84B472C03A5A}" presName="connectorText" presStyleLbl="sibTrans2D1" presStyleIdx="0" presStyleCnt="2"/>
      <dgm:spPr/>
      <dgm:t>
        <a:bodyPr/>
        <a:lstStyle/>
        <a:p>
          <a:endParaRPr lang="tr-TR"/>
        </a:p>
      </dgm:t>
    </dgm:pt>
    <dgm:pt modelId="{16F978AD-D722-4E63-A888-D43B0D1AE492}" type="pres">
      <dgm:prSet presAssocID="{EC9D7283-85B9-4471-86C7-A8D7537855B9}" presName="node" presStyleLbl="node1" presStyleIdx="1" presStyleCnt="3" custScaleX="106928" custScaleY="137105" custLinFactNeighborX="7739">
        <dgm:presLayoutVars>
          <dgm:bulletEnabled val="1"/>
        </dgm:presLayoutVars>
      </dgm:prSet>
      <dgm:spPr/>
      <dgm:t>
        <a:bodyPr/>
        <a:lstStyle/>
        <a:p>
          <a:endParaRPr lang="tr-TR"/>
        </a:p>
      </dgm:t>
    </dgm:pt>
    <dgm:pt modelId="{8314EC93-8AB6-4BA7-BD9D-401E1AC4D7E4}" type="pres">
      <dgm:prSet presAssocID="{39E7CC58-BDB3-4E1E-9369-FC3D35C2825A}" presName="sibTrans" presStyleLbl="sibTrans2D1" presStyleIdx="1" presStyleCnt="2"/>
      <dgm:spPr/>
      <dgm:t>
        <a:bodyPr/>
        <a:lstStyle/>
        <a:p>
          <a:endParaRPr lang="tr-TR"/>
        </a:p>
      </dgm:t>
    </dgm:pt>
    <dgm:pt modelId="{5EC892BD-1178-4BE2-AD03-6ACD1CDF29E2}" type="pres">
      <dgm:prSet presAssocID="{39E7CC58-BDB3-4E1E-9369-FC3D35C2825A}" presName="connectorText" presStyleLbl="sibTrans2D1" presStyleIdx="1" presStyleCnt="2"/>
      <dgm:spPr/>
      <dgm:t>
        <a:bodyPr/>
        <a:lstStyle/>
        <a:p>
          <a:endParaRPr lang="tr-TR"/>
        </a:p>
      </dgm:t>
    </dgm:pt>
    <dgm:pt modelId="{AE6323D9-EE21-419A-BBD6-180A0C1A5E91}" type="pres">
      <dgm:prSet presAssocID="{683E4B05-E461-4FB3-8C85-E2DFD7D36AB7}" presName="node" presStyleLbl="node1" presStyleIdx="2" presStyleCnt="3" custLinFactNeighborX="-28493" custLinFactNeighborY="918">
        <dgm:presLayoutVars>
          <dgm:bulletEnabled val="1"/>
        </dgm:presLayoutVars>
      </dgm:prSet>
      <dgm:spPr>
        <a:xfrm>
          <a:off x="7796375" y="1239135"/>
          <a:ext cx="2898955" cy="3000589"/>
        </a:xfrm>
        <a:prstGeom prst="roundRect">
          <a:avLst>
            <a:gd name="adj" fmla="val 10000"/>
          </a:avLst>
        </a:prstGeom>
      </dgm:spPr>
      <dgm:t>
        <a:bodyPr/>
        <a:lstStyle/>
        <a:p>
          <a:endParaRPr lang="tr-TR"/>
        </a:p>
      </dgm:t>
    </dgm:pt>
  </dgm:ptLst>
  <dgm:cxnLst>
    <dgm:cxn modelId="{BAAA5678-F373-4421-BEF9-C17AE0AD4495}" type="presOf" srcId="{683E4B05-E461-4FB3-8C85-E2DFD7D36AB7}" destId="{AE6323D9-EE21-419A-BBD6-180A0C1A5E91}" srcOrd="0" destOrd="0" presId="urn:microsoft.com/office/officeart/2005/8/layout/process1"/>
    <dgm:cxn modelId="{449035F7-51A3-4D38-A9AA-D3D06A53B022}" type="presOf" srcId="{39E7CC58-BDB3-4E1E-9369-FC3D35C2825A}" destId="{5EC892BD-1178-4BE2-AD03-6ACD1CDF29E2}" srcOrd="1" destOrd="0" presId="urn:microsoft.com/office/officeart/2005/8/layout/process1"/>
    <dgm:cxn modelId="{C48C3D0E-472D-4240-BA68-9CA83043A587}" type="presOf" srcId="{39E7CC58-BDB3-4E1E-9369-FC3D35C2825A}" destId="{8314EC93-8AB6-4BA7-BD9D-401E1AC4D7E4}" srcOrd="0" destOrd="0" presId="urn:microsoft.com/office/officeart/2005/8/layout/process1"/>
    <dgm:cxn modelId="{507BE3B6-CC64-4886-8549-6679012E7DD2}" srcId="{2E02A85F-92B9-4F1F-A8E1-5F6C3D91A397}" destId="{EC9D7283-85B9-4471-86C7-A8D7537855B9}" srcOrd="1" destOrd="0" parTransId="{E6D8B63B-60C0-44F1-9468-5617B7F9B862}" sibTransId="{39E7CC58-BDB3-4E1E-9369-FC3D35C2825A}"/>
    <dgm:cxn modelId="{49F5840E-9FCF-4CA7-97C9-B5453EAA79FB}" type="presOf" srcId="{1B3C53B6-370C-455E-B926-84B472C03A5A}" destId="{A61C0401-ACBA-46CD-AF7B-EE208505CC63}" srcOrd="0" destOrd="0" presId="urn:microsoft.com/office/officeart/2005/8/layout/process1"/>
    <dgm:cxn modelId="{51E11EAA-EDD9-4DC1-BE75-AB3FFC6653BC}" type="presOf" srcId="{1B3C53B6-370C-455E-B926-84B472C03A5A}" destId="{43CFF8F9-897A-498B-ABF8-87A05A52442F}" srcOrd="1" destOrd="0" presId="urn:microsoft.com/office/officeart/2005/8/layout/process1"/>
    <dgm:cxn modelId="{CCC1270D-CCEB-4C04-87FF-89A856C275A7}" srcId="{2E02A85F-92B9-4F1F-A8E1-5F6C3D91A397}" destId="{683E4B05-E461-4FB3-8C85-E2DFD7D36AB7}" srcOrd="2" destOrd="0" parTransId="{C9BF1C63-9F2E-4FDD-BFBA-8397964B2980}" sibTransId="{7597FEC1-7C67-4F3E-BDBD-4CAF40455B2C}"/>
    <dgm:cxn modelId="{C420CE1A-E8A1-4B31-B832-5DFD0CC3B1F2}" srcId="{2E02A85F-92B9-4F1F-A8E1-5F6C3D91A397}" destId="{745BA2C8-4247-46A3-BFEE-920F328AC239}" srcOrd="0" destOrd="0" parTransId="{072DD1DC-4096-4E1E-890E-22D8C51E6051}" sibTransId="{1B3C53B6-370C-455E-B926-84B472C03A5A}"/>
    <dgm:cxn modelId="{37CCBA6C-327F-4CE2-8EAE-9E80875E0A64}" type="presOf" srcId="{EC9D7283-85B9-4471-86C7-A8D7537855B9}" destId="{16F978AD-D722-4E63-A888-D43B0D1AE492}" srcOrd="0" destOrd="0" presId="urn:microsoft.com/office/officeart/2005/8/layout/process1"/>
    <dgm:cxn modelId="{6A15B984-A3B0-465B-81D7-DBA4020D8B7A}" type="presOf" srcId="{745BA2C8-4247-46A3-BFEE-920F328AC239}" destId="{AE69A19B-FD0C-473B-82F7-CE0FD4F9A218}" srcOrd="0" destOrd="0" presId="urn:microsoft.com/office/officeart/2005/8/layout/process1"/>
    <dgm:cxn modelId="{14236452-F1E0-48FB-AA86-E89344663410}" type="presOf" srcId="{2E02A85F-92B9-4F1F-A8E1-5F6C3D91A397}" destId="{457D872D-F0CE-4497-928F-8D35C2AD3C49}" srcOrd="0" destOrd="0" presId="urn:microsoft.com/office/officeart/2005/8/layout/process1"/>
    <dgm:cxn modelId="{DBD24BD8-6037-4CD7-B422-60AB7D2959E6}" type="presParOf" srcId="{457D872D-F0CE-4497-928F-8D35C2AD3C49}" destId="{AE69A19B-FD0C-473B-82F7-CE0FD4F9A218}" srcOrd="0" destOrd="0" presId="urn:microsoft.com/office/officeart/2005/8/layout/process1"/>
    <dgm:cxn modelId="{D14EBAB5-A0A5-447A-9941-E37A88CF30B5}" type="presParOf" srcId="{457D872D-F0CE-4497-928F-8D35C2AD3C49}" destId="{A61C0401-ACBA-46CD-AF7B-EE208505CC63}" srcOrd="1" destOrd="0" presId="urn:microsoft.com/office/officeart/2005/8/layout/process1"/>
    <dgm:cxn modelId="{4B605D10-0016-41C2-B095-12EBDE7C7C58}" type="presParOf" srcId="{A61C0401-ACBA-46CD-AF7B-EE208505CC63}" destId="{43CFF8F9-897A-498B-ABF8-87A05A52442F}" srcOrd="0" destOrd="0" presId="urn:microsoft.com/office/officeart/2005/8/layout/process1"/>
    <dgm:cxn modelId="{DCF8B279-2376-41A7-A2D7-9A180ACD7310}" type="presParOf" srcId="{457D872D-F0CE-4497-928F-8D35C2AD3C49}" destId="{16F978AD-D722-4E63-A888-D43B0D1AE492}" srcOrd="2" destOrd="0" presId="urn:microsoft.com/office/officeart/2005/8/layout/process1"/>
    <dgm:cxn modelId="{FCA1DF0C-9F1B-475D-82C0-AEE7A8ED47E8}" type="presParOf" srcId="{457D872D-F0CE-4497-928F-8D35C2AD3C49}" destId="{8314EC93-8AB6-4BA7-BD9D-401E1AC4D7E4}" srcOrd="3" destOrd="0" presId="urn:microsoft.com/office/officeart/2005/8/layout/process1"/>
    <dgm:cxn modelId="{1874AB72-7E8F-412D-B7AF-4A06FE0B5D1A}" type="presParOf" srcId="{8314EC93-8AB6-4BA7-BD9D-401E1AC4D7E4}" destId="{5EC892BD-1178-4BE2-AD03-6ACD1CDF29E2}" srcOrd="0" destOrd="0" presId="urn:microsoft.com/office/officeart/2005/8/layout/process1"/>
    <dgm:cxn modelId="{717F1018-CC89-44AD-BE3A-DFBD1F61D42D}" type="presParOf" srcId="{457D872D-F0CE-4497-928F-8D35C2AD3C49}" destId="{AE6323D9-EE21-419A-BBD6-180A0C1A5E91}"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E02A85F-92B9-4F1F-A8E1-5F6C3D91A397}" type="doc">
      <dgm:prSet loTypeId="urn:microsoft.com/office/officeart/2005/8/layout/process1" loCatId="process" qsTypeId="urn:microsoft.com/office/officeart/2005/8/quickstyle/simple3" qsCatId="simple" csTypeId="urn:microsoft.com/office/officeart/2005/8/colors/accent1_2" csCatId="accent1" phldr="1"/>
      <dgm:spPr/>
    </dgm:pt>
    <dgm:pt modelId="{745BA2C8-4247-46A3-BFEE-920F328AC239}">
      <dgm:prSet phldrT="[Metin]"/>
      <dgm:spPr>
        <a:solidFill>
          <a:srgbClr val="FFC000"/>
        </a:solidFill>
      </dgm:spPr>
      <dgm:t>
        <a:bodyPr/>
        <a:lstStyle/>
        <a:p>
          <a:r>
            <a:rPr lang="tr-TR" dirty="0" err="1"/>
            <a:t>Parekh</a:t>
          </a:r>
          <a:r>
            <a:rPr lang="tr-TR" dirty="0"/>
            <a:t>, sonuç bölümünü </a:t>
          </a:r>
          <a:r>
            <a:rPr lang="tr-TR" dirty="0" err="1"/>
            <a:t>çokkültürlülüğü</a:t>
          </a:r>
          <a:r>
            <a:rPr lang="tr-TR" dirty="0"/>
            <a:t> kaba bir şekilde politik içeriğe sahip bir program olarak değil, insan yaşamına bir bakış açısı olarak eksikleri ve doğrularıyla tartışmaya ayırmıştır. Burada bir kültürün kendi iç farklılıklarıyla barış olmadıkça, diğer kültürlerle arasındaki farklılıklarla da barışık olamayacağı ve kültürler arasındaki diyaloğun önemi vurgulanmaktadır:</a:t>
          </a:r>
        </a:p>
      </dgm:t>
    </dgm:pt>
    <dgm:pt modelId="{072DD1DC-4096-4E1E-890E-22D8C51E6051}" type="parTrans" cxnId="{C420CE1A-E8A1-4B31-B832-5DFD0CC3B1F2}">
      <dgm:prSet/>
      <dgm:spPr/>
      <dgm:t>
        <a:bodyPr/>
        <a:lstStyle/>
        <a:p>
          <a:endParaRPr lang="tr-TR"/>
        </a:p>
      </dgm:t>
    </dgm:pt>
    <dgm:pt modelId="{1B3C53B6-370C-455E-B926-84B472C03A5A}" type="sibTrans" cxnId="{C420CE1A-E8A1-4B31-B832-5DFD0CC3B1F2}">
      <dgm:prSet/>
      <dgm:spPr/>
      <dgm:t>
        <a:bodyPr/>
        <a:lstStyle/>
        <a:p>
          <a:endParaRPr lang="tr-TR"/>
        </a:p>
      </dgm:t>
    </dgm:pt>
    <dgm:pt modelId="{EC9D7283-85B9-4471-86C7-A8D7537855B9}">
      <dgm:prSet phldrT="[Metin]"/>
      <dgm:spPr/>
      <dgm:t>
        <a:bodyPr/>
        <a:lstStyle/>
        <a:p>
          <a:r>
            <a:rPr lang="tr-TR" dirty="0"/>
            <a:t>“İyi toplum, kültürel çeşitliliğin gerçek ve arzu edilir bir şey olduğunu kabul eder ve politik yaşamını buna göre düzenler. Diyalog sayesinde oluşturulmuştur ve en başta gelen kaygısı diyaloğun sürmesini sağlamak, etkili bir şekilde devam edebileceği bir ortam yaratmak, baskın düşünce biçimlerinin sınırlarını genişletmek ve toplu olarak kabul edilebilecek ilkeler, kurumlar ve politikalar yaratmaktır” (432). </a:t>
          </a:r>
        </a:p>
      </dgm:t>
    </dgm:pt>
    <dgm:pt modelId="{E6D8B63B-60C0-44F1-9468-5617B7F9B862}" type="parTrans" cxnId="{507BE3B6-CC64-4886-8549-6679012E7DD2}">
      <dgm:prSet/>
      <dgm:spPr/>
      <dgm:t>
        <a:bodyPr/>
        <a:lstStyle/>
        <a:p>
          <a:endParaRPr lang="tr-TR"/>
        </a:p>
      </dgm:t>
    </dgm:pt>
    <dgm:pt modelId="{39E7CC58-BDB3-4E1E-9369-FC3D35C2825A}" type="sibTrans" cxnId="{507BE3B6-CC64-4886-8549-6679012E7DD2}">
      <dgm:prSet/>
      <dgm:spPr/>
      <dgm:t>
        <a:bodyPr/>
        <a:lstStyle/>
        <a:p>
          <a:endParaRPr lang="tr-TR"/>
        </a:p>
      </dgm:t>
    </dgm:pt>
    <dgm:pt modelId="{457D872D-F0CE-4497-928F-8D35C2AD3C49}" type="pres">
      <dgm:prSet presAssocID="{2E02A85F-92B9-4F1F-A8E1-5F6C3D91A397}" presName="Name0" presStyleCnt="0">
        <dgm:presLayoutVars>
          <dgm:dir/>
          <dgm:resizeHandles val="exact"/>
        </dgm:presLayoutVars>
      </dgm:prSet>
      <dgm:spPr/>
    </dgm:pt>
    <dgm:pt modelId="{AE69A19B-FD0C-473B-82F7-CE0FD4F9A218}" type="pres">
      <dgm:prSet presAssocID="{745BA2C8-4247-46A3-BFEE-920F328AC239}" presName="node" presStyleLbl="node1" presStyleIdx="0" presStyleCnt="2" custLinFactNeighborX="12840" custLinFactNeighborY="-760">
        <dgm:presLayoutVars>
          <dgm:bulletEnabled val="1"/>
        </dgm:presLayoutVars>
      </dgm:prSet>
      <dgm:spPr/>
      <dgm:t>
        <a:bodyPr/>
        <a:lstStyle/>
        <a:p>
          <a:endParaRPr lang="tr-TR"/>
        </a:p>
      </dgm:t>
    </dgm:pt>
    <dgm:pt modelId="{A61C0401-ACBA-46CD-AF7B-EE208505CC63}" type="pres">
      <dgm:prSet presAssocID="{1B3C53B6-370C-455E-B926-84B472C03A5A}" presName="sibTrans" presStyleLbl="sibTrans2D1" presStyleIdx="0" presStyleCnt="1"/>
      <dgm:spPr/>
      <dgm:t>
        <a:bodyPr/>
        <a:lstStyle/>
        <a:p>
          <a:endParaRPr lang="tr-TR"/>
        </a:p>
      </dgm:t>
    </dgm:pt>
    <dgm:pt modelId="{43CFF8F9-897A-498B-ABF8-87A05A52442F}" type="pres">
      <dgm:prSet presAssocID="{1B3C53B6-370C-455E-B926-84B472C03A5A}" presName="connectorText" presStyleLbl="sibTrans2D1" presStyleIdx="0" presStyleCnt="1"/>
      <dgm:spPr/>
      <dgm:t>
        <a:bodyPr/>
        <a:lstStyle/>
        <a:p>
          <a:endParaRPr lang="tr-TR"/>
        </a:p>
      </dgm:t>
    </dgm:pt>
    <dgm:pt modelId="{16F978AD-D722-4E63-A888-D43B0D1AE492}" type="pres">
      <dgm:prSet presAssocID="{EC9D7283-85B9-4471-86C7-A8D7537855B9}" presName="node" presStyleLbl="node1" presStyleIdx="1" presStyleCnt="2" custLinFactNeighborX="3418" custLinFactNeighborY="-18569">
        <dgm:presLayoutVars>
          <dgm:bulletEnabled val="1"/>
        </dgm:presLayoutVars>
      </dgm:prSet>
      <dgm:spPr/>
      <dgm:t>
        <a:bodyPr/>
        <a:lstStyle/>
        <a:p>
          <a:endParaRPr lang="tr-TR"/>
        </a:p>
      </dgm:t>
    </dgm:pt>
  </dgm:ptLst>
  <dgm:cxnLst>
    <dgm:cxn modelId="{C420CE1A-E8A1-4B31-B832-5DFD0CC3B1F2}" srcId="{2E02A85F-92B9-4F1F-A8E1-5F6C3D91A397}" destId="{745BA2C8-4247-46A3-BFEE-920F328AC239}" srcOrd="0" destOrd="0" parTransId="{072DD1DC-4096-4E1E-890E-22D8C51E6051}" sibTransId="{1B3C53B6-370C-455E-B926-84B472C03A5A}"/>
    <dgm:cxn modelId="{49F5840E-9FCF-4CA7-97C9-B5453EAA79FB}" type="presOf" srcId="{1B3C53B6-370C-455E-B926-84B472C03A5A}" destId="{A61C0401-ACBA-46CD-AF7B-EE208505CC63}" srcOrd="0" destOrd="0" presId="urn:microsoft.com/office/officeart/2005/8/layout/process1"/>
    <dgm:cxn modelId="{507BE3B6-CC64-4886-8549-6679012E7DD2}" srcId="{2E02A85F-92B9-4F1F-A8E1-5F6C3D91A397}" destId="{EC9D7283-85B9-4471-86C7-A8D7537855B9}" srcOrd="1" destOrd="0" parTransId="{E6D8B63B-60C0-44F1-9468-5617B7F9B862}" sibTransId="{39E7CC58-BDB3-4E1E-9369-FC3D35C2825A}"/>
    <dgm:cxn modelId="{37CCBA6C-327F-4CE2-8EAE-9E80875E0A64}" type="presOf" srcId="{EC9D7283-85B9-4471-86C7-A8D7537855B9}" destId="{16F978AD-D722-4E63-A888-D43B0D1AE492}" srcOrd="0" destOrd="0" presId="urn:microsoft.com/office/officeart/2005/8/layout/process1"/>
    <dgm:cxn modelId="{51E11EAA-EDD9-4DC1-BE75-AB3FFC6653BC}" type="presOf" srcId="{1B3C53B6-370C-455E-B926-84B472C03A5A}" destId="{43CFF8F9-897A-498B-ABF8-87A05A52442F}" srcOrd="1" destOrd="0" presId="urn:microsoft.com/office/officeart/2005/8/layout/process1"/>
    <dgm:cxn modelId="{14236452-F1E0-48FB-AA86-E89344663410}" type="presOf" srcId="{2E02A85F-92B9-4F1F-A8E1-5F6C3D91A397}" destId="{457D872D-F0CE-4497-928F-8D35C2AD3C49}" srcOrd="0" destOrd="0" presId="urn:microsoft.com/office/officeart/2005/8/layout/process1"/>
    <dgm:cxn modelId="{6A15B984-A3B0-465B-81D7-DBA4020D8B7A}" type="presOf" srcId="{745BA2C8-4247-46A3-BFEE-920F328AC239}" destId="{AE69A19B-FD0C-473B-82F7-CE0FD4F9A218}" srcOrd="0" destOrd="0" presId="urn:microsoft.com/office/officeart/2005/8/layout/process1"/>
    <dgm:cxn modelId="{DBD24BD8-6037-4CD7-B422-60AB7D2959E6}" type="presParOf" srcId="{457D872D-F0CE-4497-928F-8D35C2AD3C49}" destId="{AE69A19B-FD0C-473B-82F7-CE0FD4F9A218}" srcOrd="0" destOrd="0" presId="urn:microsoft.com/office/officeart/2005/8/layout/process1"/>
    <dgm:cxn modelId="{D14EBAB5-A0A5-447A-9941-E37A88CF30B5}" type="presParOf" srcId="{457D872D-F0CE-4497-928F-8D35C2AD3C49}" destId="{A61C0401-ACBA-46CD-AF7B-EE208505CC63}" srcOrd="1" destOrd="0" presId="urn:microsoft.com/office/officeart/2005/8/layout/process1"/>
    <dgm:cxn modelId="{4B605D10-0016-41C2-B095-12EBDE7C7C58}" type="presParOf" srcId="{A61C0401-ACBA-46CD-AF7B-EE208505CC63}" destId="{43CFF8F9-897A-498B-ABF8-87A05A52442F}" srcOrd="0" destOrd="0" presId="urn:microsoft.com/office/officeart/2005/8/layout/process1"/>
    <dgm:cxn modelId="{DCF8B279-2376-41A7-A2D7-9A180ACD7310}" type="presParOf" srcId="{457D872D-F0CE-4497-928F-8D35C2AD3C49}" destId="{16F978AD-D722-4E63-A888-D43B0D1AE492}"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5367371-6836-436A-A8D3-DF22E849EAE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C0631F61-729D-49B6-9BC1-670B58EE6A69}">
      <dgm:prSet phldrT="[Metin]" custT="1"/>
      <dgm:spPr>
        <a:solidFill>
          <a:schemeClr val="accent5"/>
        </a:solidFill>
      </dgm:spPr>
      <dgm:t>
        <a:bodyPr/>
        <a:lstStyle/>
        <a:p>
          <a:r>
            <a:rPr lang="tr-TR" sz="2400" dirty="0" err="1"/>
            <a:t>Parekh</a:t>
          </a:r>
          <a:r>
            <a:rPr lang="tr-TR" sz="2400" dirty="0"/>
            <a:t> </a:t>
          </a:r>
          <a:r>
            <a:rPr lang="tr-TR" sz="2400" dirty="0" err="1"/>
            <a:t>çokkültürlü</a:t>
          </a:r>
          <a:r>
            <a:rPr lang="tr-TR" sz="2400" dirty="0"/>
            <a:t> toplumların tarihte benzeri görülmemiş zorluklarla karşılaşmakta olduklarını vurgular ve  meşru birlik ile çeşitlilik taleplerini uzlaştırmanın, asimilasyoncu olmadan kapsayıcı olabilmenin, kültürel farklılıklara saygı gösterirken ortak bir aidiyet hissi yaratmanın, vatandaşlık kimliğine zarar vermeden çoğulcu kültürel kimlikleri korumanın politik yollarının bulunması gereğine dikkat çekerek kitabı sonuçlandırır.</a:t>
          </a:r>
          <a:endParaRPr lang="tr-TR" sz="2000" dirty="0"/>
        </a:p>
      </dgm:t>
    </dgm:pt>
    <dgm:pt modelId="{DE0E8C31-6ED2-4FD3-B23D-F6ABFE6CECC3}" type="parTrans" cxnId="{BC790F52-68FF-4B05-81BE-093487ECB865}">
      <dgm:prSet/>
      <dgm:spPr/>
      <dgm:t>
        <a:bodyPr/>
        <a:lstStyle/>
        <a:p>
          <a:endParaRPr lang="tr-TR"/>
        </a:p>
      </dgm:t>
    </dgm:pt>
    <dgm:pt modelId="{40606534-9C01-47A9-B9EF-9CC11EE0C10A}" type="sibTrans" cxnId="{BC790F52-68FF-4B05-81BE-093487ECB865}">
      <dgm:prSet/>
      <dgm:spPr/>
      <dgm:t>
        <a:bodyPr/>
        <a:lstStyle/>
        <a:p>
          <a:endParaRPr lang="tr-TR"/>
        </a:p>
      </dgm:t>
    </dgm:pt>
    <dgm:pt modelId="{200D2966-AAE3-4DE1-8739-9E434E83F27F}">
      <dgm:prSet phldrT="[Metin]" custT="1"/>
      <dgm:spPr/>
      <dgm:t>
        <a:bodyPr/>
        <a:lstStyle/>
        <a:p>
          <a:endParaRPr lang="tr-TR" sz="2000" dirty="0"/>
        </a:p>
      </dgm:t>
    </dgm:pt>
    <dgm:pt modelId="{B80A4B0B-B882-47A8-82F8-2FC06E80B541}" type="parTrans" cxnId="{1FBFC015-02E2-4D3D-8B0F-0ACA07FDC600}">
      <dgm:prSet/>
      <dgm:spPr/>
      <dgm:t>
        <a:bodyPr/>
        <a:lstStyle/>
        <a:p>
          <a:endParaRPr lang="tr-TR"/>
        </a:p>
      </dgm:t>
    </dgm:pt>
    <dgm:pt modelId="{060DE351-27C2-4BE2-A5C7-03C2FC9C6469}" type="sibTrans" cxnId="{1FBFC015-02E2-4D3D-8B0F-0ACA07FDC600}">
      <dgm:prSet/>
      <dgm:spPr/>
      <dgm:t>
        <a:bodyPr/>
        <a:lstStyle/>
        <a:p>
          <a:endParaRPr lang="tr-TR"/>
        </a:p>
      </dgm:t>
    </dgm:pt>
    <dgm:pt modelId="{1B02417C-6C58-4AEB-A778-0F5582729FCB}" type="pres">
      <dgm:prSet presAssocID="{85367371-6836-436A-A8D3-DF22E849EAEC}" presName="linear" presStyleCnt="0">
        <dgm:presLayoutVars>
          <dgm:animLvl val="lvl"/>
          <dgm:resizeHandles val="exact"/>
        </dgm:presLayoutVars>
      </dgm:prSet>
      <dgm:spPr/>
      <dgm:t>
        <a:bodyPr/>
        <a:lstStyle/>
        <a:p>
          <a:endParaRPr lang="tr-TR"/>
        </a:p>
      </dgm:t>
    </dgm:pt>
    <dgm:pt modelId="{D748E107-FA3B-4EAB-BE11-9F1A683A3611}" type="pres">
      <dgm:prSet presAssocID="{C0631F61-729D-49B6-9BC1-670B58EE6A69}" presName="parentText" presStyleLbl="node1" presStyleIdx="0" presStyleCnt="1" custScaleY="181495" custLinFactNeighborY="24747">
        <dgm:presLayoutVars>
          <dgm:chMax val="0"/>
          <dgm:bulletEnabled val="1"/>
        </dgm:presLayoutVars>
      </dgm:prSet>
      <dgm:spPr/>
      <dgm:t>
        <a:bodyPr/>
        <a:lstStyle/>
        <a:p>
          <a:endParaRPr lang="tr-TR"/>
        </a:p>
      </dgm:t>
    </dgm:pt>
    <dgm:pt modelId="{94E45DC9-46B5-494E-A64D-A79AE0D5DD12}" type="pres">
      <dgm:prSet presAssocID="{C0631F61-729D-49B6-9BC1-670B58EE6A69}" presName="childText" presStyleLbl="revTx" presStyleIdx="0" presStyleCnt="1" custScaleY="105124">
        <dgm:presLayoutVars>
          <dgm:bulletEnabled val="1"/>
        </dgm:presLayoutVars>
      </dgm:prSet>
      <dgm:spPr/>
      <dgm:t>
        <a:bodyPr/>
        <a:lstStyle/>
        <a:p>
          <a:endParaRPr lang="tr-TR"/>
        </a:p>
      </dgm:t>
    </dgm:pt>
  </dgm:ptLst>
  <dgm:cxnLst>
    <dgm:cxn modelId="{4ED81E0F-5BEC-4142-841E-F0FC30EFCDFA}" type="presOf" srcId="{C0631F61-729D-49B6-9BC1-670B58EE6A69}" destId="{D748E107-FA3B-4EAB-BE11-9F1A683A3611}" srcOrd="0" destOrd="0" presId="urn:microsoft.com/office/officeart/2005/8/layout/vList2"/>
    <dgm:cxn modelId="{795BE02A-3F23-437F-A563-1FDD573E5F02}" type="presOf" srcId="{200D2966-AAE3-4DE1-8739-9E434E83F27F}" destId="{94E45DC9-46B5-494E-A64D-A79AE0D5DD12}" srcOrd="0" destOrd="0" presId="urn:microsoft.com/office/officeart/2005/8/layout/vList2"/>
    <dgm:cxn modelId="{1FBFC015-02E2-4D3D-8B0F-0ACA07FDC600}" srcId="{C0631F61-729D-49B6-9BC1-670B58EE6A69}" destId="{200D2966-AAE3-4DE1-8739-9E434E83F27F}" srcOrd="0" destOrd="0" parTransId="{B80A4B0B-B882-47A8-82F8-2FC06E80B541}" sibTransId="{060DE351-27C2-4BE2-A5C7-03C2FC9C6469}"/>
    <dgm:cxn modelId="{BC790F52-68FF-4B05-81BE-093487ECB865}" srcId="{85367371-6836-436A-A8D3-DF22E849EAEC}" destId="{C0631F61-729D-49B6-9BC1-670B58EE6A69}" srcOrd="0" destOrd="0" parTransId="{DE0E8C31-6ED2-4FD3-B23D-F6ABFE6CECC3}" sibTransId="{40606534-9C01-47A9-B9EF-9CC11EE0C10A}"/>
    <dgm:cxn modelId="{9976C494-16FA-450B-BCC8-9E7AA07E0DE6}" type="presOf" srcId="{85367371-6836-436A-A8D3-DF22E849EAEC}" destId="{1B02417C-6C58-4AEB-A778-0F5582729FCB}" srcOrd="0" destOrd="0" presId="urn:microsoft.com/office/officeart/2005/8/layout/vList2"/>
    <dgm:cxn modelId="{7B05E3F3-17D6-408C-A60C-15D757879306}" type="presParOf" srcId="{1B02417C-6C58-4AEB-A778-0F5582729FCB}" destId="{D748E107-FA3B-4EAB-BE11-9F1A683A3611}" srcOrd="0" destOrd="0" presId="urn:microsoft.com/office/officeart/2005/8/layout/vList2"/>
    <dgm:cxn modelId="{7F510B8E-829A-4253-939E-09BB0D4A419B}" type="presParOf" srcId="{1B02417C-6C58-4AEB-A778-0F5582729FCB}" destId="{94E45DC9-46B5-494E-A64D-A79AE0D5DD1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48E107-FA3B-4EAB-BE11-9F1A683A3611}">
      <dsp:nvSpPr>
        <dsp:cNvPr id="0" name=""/>
        <dsp:cNvSpPr/>
      </dsp:nvSpPr>
      <dsp:spPr>
        <a:xfrm>
          <a:off x="0" y="138744"/>
          <a:ext cx="9068391" cy="5300234"/>
        </a:xfrm>
        <a:prstGeom prst="roundRect">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tr-TR" sz="2400" kern="1200" dirty="0" err="1"/>
            <a:t>Bhikhu</a:t>
          </a:r>
          <a:r>
            <a:rPr lang="tr-TR" sz="2400" kern="1200" dirty="0"/>
            <a:t> </a:t>
          </a:r>
          <a:r>
            <a:rPr lang="tr-TR" sz="2400" kern="1200" dirty="0" err="1"/>
            <a:t>Parekh</a:t>
          </a:r>
          <a:r>
            <a:rPr lang="tr-TR" sz="2400" kern="1200" dirty="0"/>
            <a:t>, </a:t>
          </a:r>
          <a:r>
            <a:rPr lang="tr-TR" sz="2400" kern="1200" dirty="0" err="1"/>
            <a:t>çokkültürlü</a:t>
          </a:r>
          <a:r>
            <a:rPr lang="tr-TR" sz="2400" kern="1200" dirty="0"/>
            <a:t> toplumların yarattığı sorunların yalnızca siyaset kuramcılarının değil, ortalama vatandaşın ve politik eylemcilerin de gündeminde olduğunu ve toplumların kültüre ve kültürel çeşitliliğe ilişkin sorunlarını daha derin bir kuramsal perspektiften görmeleri gerektiğini belirtirken kitabı yazma amacını da özetlemiş olmaktadır. </a:t>
          </a:r>
        </a:p>
        <a:p>
          <a:pPr lvl="0" algn="l" defTabSz="1066800">
            <a:lnSpc>
              <a:spcPct val="90000"/>
            </a:lnSpc>
            <a:spcBef>
              <a:spcPct val="0"/>
            </a:spcBef>
            <a:spcAft>
              <a:spcPct val="35000"/>
            </a:spcAft>
          </a:pPr>
          <a:endParaRPr lang="tr-TR" sz="2000" kern="1200" dirty="0"/>
        </a:p>
      </dsp:txBody>
      <dsp:txXfrm>
        <a:off x="258736" y="397480"/>
        <a:ext cx="8550919" cy="4782762"/>
      </dsp:txXfrm>
    </dsp:sp>
    <dsp:sp modelId="{94E45DC9-46B5-494E-A64D-A79AE0D5DD12}">
      <dsp:nvSpPr>
        <dsp:cNvPr id="0" name=""/>
        <dsp:cNvSpPr/>
      </dsp:nvSpPr>
      <dsp:spPr>
        <a:xfrm>
          <a:off x="0" y="5307840"/>
          <a:ext cx="9068391" cy="5570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921" tIns="25400" rIns="142240" bIns="25400" numCol="1" spcCol="1270" anchor="t" anchorCtr="0">
          <a:noAutofit/>
        </a:bodyPr>
        <a:lstStyle/>
        <a:p>
          <a:pPr marL="228600" lvl="1" indent="-228600" algn="l" defTabSz="889000">
            <a:lnSpc>
              <a:spcPct val="90000"/>
            </a:lnSpc>
            <a:spcBef>
              <a:spcPct val="0"/>
            </a:spcBef>
            <a:spcAft>
              <a:spcPct val="20000"/>
            </a:spcAft>
            <a:buChar char="••"/>
          </a:pPr>
          <a:endParaRPr lang="tr-TR" sz="2000" kern="1200" dirty="0"/>
        </a:p>
      </dsp:txBody>
      <dsp:txXfrm>
        <a:off x="0" y="5307840"/>
        <a:ext cx="9068391" cy="55707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48E107-FA3B-4EAB-BE11-9F1A683A3611}">
      <dsp:nvSpPr>
        <dsp:cNvPr id="0" name=""/>
        <dsp:cNvSpPr/>
      </dsp:nvSpPr>
      <dsp:spPr>
        <a:xfrm>
          <a:off x="0" y="466004"/>
          <a:ext cx="9068391" cy="4416862"/>
        </a:xfrm>
        <a:prstGeom prst="roundRect">
          <a:avLst/>
        </a:prstGeom>
        <a:solidFill>
          <a:schemeClr val="tx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tr-TR" sz="2400" kern="1200" dirty="0" err="1"/>
            <a:t>Parekh’in</a:t>
          </a:r>
          <a:r>
            <a:rPr lang="tr-TR" sz="2400" kern="1200" dirty="0"/>
            <a:t>, kaçınılmaz bir şekilde ve giderek </a:t>
          </a:r>
          <a:r>
            <a:rPr lang="tr-TR" sz="2400" kern="1200" dirty="0" err="1"/>
            <a:t>çokkültürlü</a:t>
          </a:r>
          <a:r>
            <a:rPr lang="tr-TR" sz="2400" kern="1200" dirty="0"/>
            <a:t> hale gelen günümüz toplumlarında, kültürel çeşitliliği koruyan ve besleyen bir kamusal hayatın olanaklarını incelemeye, liberal monist ve </a:t>
          </a:r>
          <a:r>
            <a:rPr lang="tr-TR" sz="2400" kern="1200" dirty="0" err="1"/>
            <a:t>tikelci</a:t>
          </a:r>
          <a:r>
            <a:rPr lang="tr-TR" sz="2400" kern="1200" dirty="0"/>
            <a:t> </a:t>
          </a:r>
          <a:r>
            <a:rPr lang="tr-TR" sz="2400" kern="1200" dirty="0" err="1"/>
            <a:t>kültürcülük</a:t>
          </a:r>
          <a:r>
            <a:rPr lang="tr-TR" sz="2400" kern="1200" dirty="0"/>
            <a:t> düşünce geleneklerini eleştirel bir gözle tartışarak başlaması yerinde ve gerekli bir girişimdir. Kendi </a:t>
          </a:r>
          <a:r>
            <a:rPr lang="tr-TR" sz="2400" kern="1200" dirty="0" err="1"/>
            <a:t>çokkültürlü</a:t>
          </a:r>
          <a:r>
            <a:rPr lang="tr-TR" sz="2400" kern="1200" dirty="0"/>
            <a:t> toplum kuramını bu eleştirel değerlendirmenin üzerine kurmak istemektedir.</a:t>
          </a:r>
          <a:endParaRPr lang="tr-TR" sz="2000" kern="1200" dirty="0"/>
        </a:p>
      </dsp:txBody>
      <dsp:txXfrm>
        <a:off x="215613" y="681617"/>
        <a:ext cx="8637165" cy="3985636"/>
      </dsp:txXfrm>
    </dsp:sp>
    <dsp:sp modelId="{94E45DC9-46B5-494E-A64D-A79AE0D5DD12}">
      <dsp:nvSpPr>
        <dsp:cNvPr id="0" name=""/>
        <dsp:cNvSpPr/>
      </dsp:nvSpPr>
      <dsp:spPr>
        <a:xfrm>
          <a:off x="0" y="4578913"/>
          <a:ext cx="9068391" cy="1131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921" tIns="25400" rIns="142240" bIns="25400" numCol="1" spcCol="1270" anchor="t" anchorCtr="0">
          <a:noAutofit/>
        </a:bodyPr>
        <a:lstStyle/>
        <a:p>
          <a:pPr marL="228600" lvl="1" indent="-228600" algn="l" defTabSz="889000">
            <a:lnSpc>
              <a:spcPct val="90000"/>
            </a:lnSpc>
            <a:spcBef>
              <a:spcPct val="0"/>
            </a:spcBef>
            <a:spcAft>
              <a:spcPct val="20000"/>
            </a:spcAft>
            <a:buChar char="••"/>
          </a:pPr>
          <a:endParaRPr lang="tr-TR" sz="2000" kern="1200" dirty="0"/>
        </a:p>
      </dsp:txBody>
      <dsp:txXfrm>
        <a:off x="0" y="4578913"/>
        <a:ext cx="9068391" cy="113155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48E107-FA3B-4EAB-BE11-9F1A683A3611}">
      <dsp:nvSpPr>
        <dsp:cNvPr id="0" name=""/>
        <dsp:cNvSpPr/>
      </dsp:nvSpPr>
      <dsp:spPr>
        <a:xfrm>
          <a:off x="0" y="52412"/>
          <a:ext cx="9068391" cy="12168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err="1"/>
            <a:t>Parekh</a:t>
          </a:r>
          <a:r>
            <a:rPr lang="tr-TR" sz="2000" kern="1200" dirty="0"/>
            <a:t> kitap boyunca, aynı zamanda kuramının </a:t>
          </a:r>
          <a:r>
            <a:rPr lang="tr-TR" sz="2000" kern="1200" dirty="0" err="1"/>
            <a:t>anahatlarını</a:t>
          </a:r>
          <a:r>
            <a:rPr lang="tr-TR" sz="2000" kern="1200" dirty="0"/>
            <a:t> çizen sorular ortaya koymaktadır.</a:t>
          </a:r>
        </a:p>
      </dsp:txBody>
      <dsp:txXfrm>
        <a:off x="59399" y="111811"/>
        <a:ext cx="8949593" cy="1098002"/>
      </dsp:txXfrm>
    </dsp:sp>
    <dsp:sp modelId="{94E45DC9-46B5-494E-A64D-A79AE0D5DD12}">
      <dsp:nvSpPr>
        <dsp:cNvPr id="0" name=""/>
        <dsp:cNvSpPr/>
      </dsp:nvSpPr>
      <dsp:spPr>
        <a:xfrm>
          <a:off x="0" y="1514750"/>
          <a:ext cx="9068391" cy="1454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921"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tr-TR" sz="2000" kern="1200" dirty="0"/>
            <a:t>Temel soru, kültürlerin yargılanıp yargılanamayacağı ve yargılanacaksa bunun hangi ahlaki ilkeye göre, nasıl yapılabileceğidir. </a:t>
          </a:r>
        </a:p>
        <a:p>
          <a:pPr marL="228600" lvl="1" indent="-228600" algn="l" defTabSz="889000">
            <a:lnSpc>
              <a:spcPct val="90000"/>
            </a:lnSpc>
            <a:spcBef>
              <a:spcPct val="0"/>
            </a:spcBef>
            <a:spcAft>
              <a:spcPct val="20000"/>
            </a:spcAft>
            <a:buChar char="••"/>
          </a:pPr>
          <a:endParaRPr lang="tr-TR" sz="2000" kern="1200" dirty="0"/>
        </a:p>
      </dsp:txBody>
      <dsp:txXfrm>
        <a:off x="0" y="1514750"/>
        <a:ext cx="9068391" cy="1454011"/>
      </dsp:txXfrm>
    </dsp:sp>
    <dsp:sp modelId="{5BD3F618-592D-44F9-B925-BE8FBA6A0187}">
      <dsp:nvSpPr>
        <dsp:cNvPr id="0" name=""/>
        <dsp:cNvSpPr/>
      </dsp:nvSpPr>
      <dsp:spPr>
        <a:xfrm>
          <a:off x="0" y="2818528"/>
          <a:ext cx="9068391" cy="1216800"/>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err="1"/>
            <a:t>Parekh</a:t>
          </a:r>
          <a:r>
            <a:rPr lang="tr-TR" sz="2000" kern="1200" dirty="0"/>
            <a:t>, kültürel çeşitliliğin </a:t>
          </a:r>
          <a:r>
            <a:rPr lang="tr-TR" sz="2000" kern="1200" dirty="0" err="1"/>
            <a:t>çokkültürlü</a:t>
          </a:r>
          <a:r>
            <a:rPr lang="tr-TR" sz="2000" kern="1200" dirty="0"/>
            <a:t> bir toplumda, bir arada ve barış içinde </a:t>
          </a:r>
          <a:r>
            <a:rPr lang="tr-TR" sz="2000" kern="1200" dirty="0" err="1"/>
            <a:t>varolabilmesi</a:t>
          </a:r>
          <a:r>
            <a:rPr lang="tr-TR" sz="2000" kern="1200" dirty="0"/>
            <a:t> ve sürdürülebilmesi için kültürlerin eleştirilebilmesi ve yargılanabilmesi gerektiğini söylemektedir. </a:t>
          </a:r>
        </a:p>
      </dsp:txBody>
      <dsp:txXfrm>
        <a:off x="59399" y="2877927"/>
        <a:ext cx="8949593" cy="1098002"/>
      </dsp:txXfrm>
    </dsp:sp>
    <dsp:sp modelId="{2894D9C2-D3AA-41EB-B23B-1F16686283D7}">
      <dsp:nvSpPr>
        <dsp:cNvPr id="0" name=""/>
        <dsp:cNvSpPr/>
      </dsp:nvSpPr>
      <dsp:spPr>
        <a:xfrm>
          <a:off x="0" y="4398502"/>
          <a:ext cx="9068391" cy="1513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921" tIns="25400" rIns="142240" bIns="25400" numCol="1" spcCol="1270" anchor="t" anchorCtr="0">
          <a:noAutofit/>
        </a:bodyPr>
        <a:lstStyle/>
        <a:p>
          <a:pPr marL="228600" lvl="1" indent="-228600" algn="l" defTabSz="889000">
            <a:lnSpc>
              <a:spcPct val="90000"/>
            </a:lnSpc>
            <a:spcBef>
              <a:spcPct val="0"/>
            </a:spcBef>
            <a:spcAft>
              <a:spcPct val="20000"/>
            </a:spcAft>
            <a:buChar char="••"/>
          </a:pPr>
          <a:endParaRPr lang="tr-TR" sz="2000" kern="1200" dirty="0"/>
        </a:p>
        <a:p>
          <a:pPr marL="228600" lvl="1" indent="-228600" algn="l" defTabSz="889000">
            <a:lnSpc>
              <a:spcPct val="90000"/>
            </a:lnSpc>
            <a:spcBef>
              <a:spcPct val="0"/>
            </a:spcBef>
            <a:spcAft>
              <a:spcPct val="20000"/>
            </a:spcAft>
            <a:buChar char="••"/>
          </a:pPr>
          <a:r>
            <a:rPr lang="tr-TR" sz="2000" kern="1200" dirty="0"/>
            <a:t>Ancak </a:t>
          </a:r>
          <a:r>
            <a:rPr lang="tr-TR" sz="2000" kern="1200" dirty="0" err="1"/>
            <a:t>Parekh</a:t>
          </a:r>
          <a:r>
            <a:rPr lang="tr-TR" sz="2000" kern="1200" dirty="0"/>
            <a:t>, yargılama ilkelerinin neler olması gerektiği konusunda tatmin edici bir açıklama getirememektedir. İnsan hakları, çekirdek değerler, zararsızlık ilkesi, diyaloglu konsensüs gibi mevcut ilkeleri eleştirmekte (339-342) ancak bunların yerine ya da bunlara ek olarak somut bir öneri geliştirememektedir.</a:t>
          </a:r>
        </a:p>
      </dsp:txBody>
      <dsp:txXfrm>
        <a:off x="0" y="4398502"/>
        <a:ext cx="9068391" cy="151368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86ED4F-D174-430C-9C3A-51CAC2A88C28}">
      <dsp:nvSpPr>
        <dsp:cNvPr id="0" name=""/>
        <dsp:cNvSpPr/>
      </dsp:nvSpPr>
      <dsp:spPr>
        <a:xfrm>
          <a:off x="3968" y="1312"/>
          <a:ext cx="8120062" cy="2420505"/>
        </a:xfrm>
        <a:prstGeom prst="roundRect">
          <a:avLst>
            <a:gd name="adj" fmla="val 10000"/>
          </a:avLst>
        </a:prstGeom>
        <a:solidFill>
          <a:schemeClr val="tx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r-TR" sz="1900" kern="1200" dirty="0"/>
            <a:t>Bunlarla birlikte geliştirmeye çalıştığı </a:t>
          </a:r>
          <a:r>
            <a:rPr lang="tr-TR" sz="1900" kern="1200" dirty="0" err="1"/>
            <a:t>çokkültürlü</a:t>
          </a:r>
          <a:r>
            <a:rPr lang="tr-TR" sz="1900" kern="1200" dirty="0"/>
            <a:t> toplum kuramı açısından önemle üzerinde durduğu ve önerdiği bir başka konu kültürler arası etkileşim ve </a:t>
          </a:r>
          <a:r>
            <a:rPr lang="tr-TR" sz="1900" kern="1200" dirty="0" err="1"/>
            <a:t>diyalogtur</a:t>
          </a:r>
          <a:r>
            <a:rPr lang="tr-TR" sz="1900" kern="1200" dirty="0"/>
            <a:t>. Haklı bir şekilde derin ahlaki ve kültürel anlaşmazlıkları çözmek için kültürler arası iletişimin gerekliliğini vurgulamaktadır. Ancak bu diyalog ve etkileşimin olanakları, koşulları ve biçimi konusundaki açıklamaları zayıftır. Farklı kültürel grupların iletişimin maddi ve politik olanaklarına eşit oranda sahip olmadığı açıkken, </a:t>
          </a:r>
          <a:r>
            <a:rPr lang="tr-TR" sz="1900" kern="1200" dirty="0" err="1"/>
            <a:t>Parekh</a:t>
          </a:r>
          <a:r>
            <a:rPr lang="tr-TR" sz="1900" kern="1200" dirty="0"/>
            <a:t> politik ve kültürel güç eşitsizliklerine çok sınırlı bir şekilde değinmektedir. </a:t>
          </a:r>
        </a:p>
      </dsp:txBody>
      <dsp:txXfrm>
        <a:off x="74862" y="72206"/>
        <a:ext cx="7978274" cy="2278717"/>
      </dsp:txXfrm>
    </dsp:sp>
    <dsp:sp modelId="{12A650DF-27AC-4AA4-BDCD-383B5944C45D}">
      <dsp:nvSpPr>
        <dsp:cNvPr id="0" name=""/>
        <dsp:cNvSpPr/>
      </dsp:nvSpPr>
      <dsp:spPr>
        <a:xfrm>
          <a:off x="7937" y="2649603"/>
          <a:ext cx="8120062" cy="262385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a:t>Son olarak yazar ve çeviri hakkında birkaç söz söylenebilir. Bu kitap </a:t>
          </a:r>
          <a:r>
            <a:rPr lang="tr-TR" sz="1600" kern="1200" dirty="0" err="1"/>
            <a:t>Bhikhu</a:t>
          </a:r>
          <a:r>
            <a:rPr lang="tr-TR" sz="1600" kern="1200" dirty="0"/>
            <a:t> </a:t>
          </a:r>
          <a:r>
            <a:rPr lang="tr-TR" sz="1600" kern="1200" dirty="0" err="1"/>
            <a:t>Parekh’in</a:t>
          </a:r>
          <a:r>
            <a:rPr lang="tr-TR" sz="1600" kern="1200" dirty="0"/>
            <a:t> </a:t>
          </a:r>
          <a:r>
            <a:rPr lang="tr-TR" sz="1600" kern="1200" dirty="0" err="1"/>
            <a:t>Türkçe’ye</a:t>
          </a:r>
          <a:r>
            <a:rPr lang="tr-TR" sz="1600" kern="1200" dirty="0"/>
            <a:t> </a:t>
          </a:r>
          <a:r>
            <a:rPr lang="tr-TR" sz="1600" kern="1200" dirty="0" err="1"/>
            <a:t>çevirilen</a:t>
          </a:r>
          <a:r>
            <a:rPr lang="tr-TR" sz="1600" kern="1200" dirty="0"/>
            <a:t> ilk kitabıdır. </a:t>
          </a:r>
          <a:r>
            <a:rPr lang="tr-TR" sz="1600" kern="1200" dirty="0" err="1"/>
            <a:t>Hull</a:t>
          </a:r>
          <a:r>
            <a:rPr lang="tr-TR" sz="1600" kern="1200" dirty="0"/>
            <a:t> </a:t>
          </a:r>
          <a:r>
            <a:rPr lang="tr-TR" sz="1600" kern="1200" dirty="0" err="1"/>
            <a:t>Üniversetisi</a:t>
          </a:r>
          <a:r>
            <a:rPr lang="tr-TR" sz="1600" kern="1200" dirty="0"/>
            <a:t> siyaset teorisi profesörü olan </a:t>
          </a:r>
          <a:r>
            <a:rPr lang="tr-TR" sz="1600" kern="1200" dirty="0" err="1"/>
            <a:t>Bhikhu</a:t>
          </a:r>
          <a:r>
            <a:rPr lang="tr-TR" sz="1600" kern="1200" dirty="0"/>
            <a:t> </a:t>
          </a:r>
          <a:r>
            <a:rPr lang="tr-TR" sz="1600" kern="1200" dirty="0" err="1"/>
            <a:t>Parekh</a:t>
          </a:r>
          <a:r>
            <a:rPr lang="tr-TR" sz="1600" kern="1200" dirty="0"/>
            <a:t>, Hindistan’da çeşitli üniversitelerde ve Birleşik Krallık Irklar Arası Eşitlik </a:t>
          </a:r>
          <a:r>
            <a:rPr lang="tr-TR" sz="1600" kern="1200" dirty="0" err="1"/>
            <a:t>Komisyonun’da</a:t>
          </a:r>
          <a:r>
            <a:rPr lang="tr-TR" sz="1600" kern="1200" dirty="0"/>
            <a:t> uzun yıllar görev yaparken, kitabında işlediği sorunları pratik olarak deneyimlediğini belirtmektedir (V-VI). Bu deneyimleri, </a:t>
          </a:r>
          <a:r>
            <a:rPr lang="tr-TR" sz="1600" kern="1200" dirty="0" err="1"/>
            <a:t>Parekh’in</a:t>
          </a:r>
          <a:r>
            <a:rPr lang="tr-TR" sz="1600" kern="1200" dirty="0"/>
            <a:t> kültüre ilişkin sorunları tartışırken geniş bir bağlamlar setinden yararlanmasını sağlamış ve derin kuramsal tartışmaları, farklı kültürel sorun alanlarından örnekler üzerinde somutlaştırarak çalışmayı zenginleştirmiştir</a:t>
          </a:r>
          <a:r>
            <a:rPr lang="tr-TR" sz="1600" kern="1200" dirty="0" smtClean="0"/>
            <a:t>. </a:t>
          </a:r>
        </a:p>
        <a:p>
          <a:pPr lvl="0" algn="ctr" defTabSz="711200">
            <a:lnSpc>
              <a:spcPct val="90000"/>
            </a:lnSpc>
            <a:spcBef>
              <a:spcPct val="0"/>
            </a:spcBef>
            <a:spcAft>
              <a:spcPct val="35000"/>
            </a:spcAft>
          </a:pPr>
          <a:r>
            <a:rPr lang="tr-TR" sz="1600" kern="1200" dirty="0" smtClean="0"/>
            <a:t>Kaynakça</a:t>
          </a:r>
        </a:p>
        <a:p>
          <a:pPr lvl="0" algn="ctr" defTabSz="711200">
            <a:lnSpc>
              <a:spcPct val="90000"/>
            </a:lnSpc>
            <a:spcBef>
              <a:spcPct val="0"/>
            </a:spcBef>
            <a:spcAft>
              <a:spcPct val="35000"/>
            </a:spcAft>
          </a:pPr>
          <a:r>
            <a:rPr lang="tr-TR" sz="1600" kern="1200" dirty="0" err="1" smtClean="0"/>
            <a:t>Touraine</a:t>
          </a:r>
          <a:r>
            <a:rPr lang="tr-TR" sz="1600" kern="1200" dirty="0" smtClean="0"/>
            <a:t>, </a:t>
          </a:r>
          <a:r>
            <a:rPr lang="tr-TR" sz="1600" kern="1200" dirty="0" err="1" smtClean="0"/>
            <a:t>Alain</a:t>
          </a:r>
          <a:r>
            <a:rPr lang="tr-TR" sz="1600" kern="1200" dirty="0" smtClean="0"/>
            <a:t> (2001).</a:t>
          </a:r>
          <a:endParaRPr lang="tr-TR" sz="1600" kern="1200" dirty="0"/>
        </a:p>
      </dsp:txBody>
      <dsp:txXfrm>
        <a:off x="84787" y="2726453"/>
        <a:ext cx="7966362" cy="247015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BC2AB9-F19D-46F2-93F3-1CA65BFE7246}">
      <dsp:nvSpPr>
        <dsp:cNvPr id="0" name=""/>
        <dsp:cNvSpPr/>
      </dsp:nvSpPr>
      <dsp:spPr>
        <a:xfrm>
          <a:off x="0" y="0"/>
          <a:ext cx="8128000" cy="5273458"/>
        </a:xfrm>
        <a:prstGeom prst="roundRect">
          <a:avLst>
            <a:gd name="adj" fmla="val 10000"/>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tr-TR" sz="2700" kern="1200" dirty="0"/>
            <a:t>Türkiye’de </a:t>
          </a:r>
          <a:r>
            <a:rPr lang="tr-TR" sz="2700" kern="1200" dirty="0" err="1"/>
            <a:t>çokkültürlülük</a:t>
          </a:r>
          <a:r>
            <a:rPr lang="tr-TR" sz="2700" kern="1200" dirty="0"/>
            <a:t>, daha çok özcü bir kültür yaklaşımının etkisi altında kavranmaktadır. Oysa kültürel farklar doğal değil, toplumsal etkileşimle yaratılırlar. Dolaysıyla </a:t>
          </a:r>
          <a:r>
            <a:rPr lang="tr-TR" sz="2700" kern="1200" dirty="0" err="1"/>
            <a:t>çokkültürlülüğü</a:t>
          </a:r>
          <a:r>
            <a:rPr lang="tr-TR" sz="2700" kern="1200" dirty="0"/>
            <a:t> yan yana gelmiş (izole) kültürel grupların belirlediği bir toplumsallık hali olarak değil, kültürlerarası iletişim olarak düşünmek gerekir. Örneğin </a:t>
          </a:r>
          <a:r>
            <a:rPr lang="tr-TR" sz="2700" kern="1200" dirty="0" err="1"/>
            <a:t>çokkültürlü</a:t>
          </a:r>
          <a:r>
            <a:rPr lang="tr-TR" sz="2700" kern="1200" dirty="0"/>
            <a:t> bir kent olarak Mardin’de kültürlerarası etkileşimin biçimi bize kültürel farklılıkların ve kimliklerin, </a:t>
          </a:r>
          <a:r>
            <a:rPr lang="tr-TR" sz="2700" kern="1200" dirty="0" err="1"/>
            <a:t>diyalojik</a:t>
          </a:r>
          <a:r>
            <a:rPr lang="tr-TR" sz="2700" kern="1200" dirty="0"/>
            <a:t> karakterine ilişkin ufuk açıcı </a:t>
          </a:r>
          <a:r>
            <a:rPr lang="tr-TR" sz="2700" kern="1200" dirty="0" err="1"/>
            <a:t>içgörüler</a:t>
          </a:r>
          <a:r>
            <a:rPr lang="tr-TR" sz="2700" kern="1200" dirty="0"/>
            <a:t> sağlamaktadır.</a:t>
          </a:r>
        </a:p>
        <a:p>
          <a:pPr lvl="0" algn="ctr" defTabSz="1200150">
            <a:lnSpc>
              <a:spcPct val="90000"/>
            </a:lnSpc>
            <a:spcBef>
              <a:spcPct val="0"/>
            </a:spcBef>
            <a:spcAft>
              <a:spcPct val="35000"/>
            </a:spcAft>
          </a:pPr>
          <a:r>
            <a:rPr lang="tr-TR" sz="2700" kern="1200" dirty="0"/>
            <a:t>…</a:t>
          </a:r>
        </a:p>
      </dsp:txBody>
      <dsp:txXfrm>
        <a:off x="154454" y="154454"/>
        <a:ext cx="7819092" cy="496455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BC2AB9-F19D-46F2-93F3-1CA65BFE7246}">
      <dsp:nvSpPr>
        <dsp:cNvPr id="0" name=""/>
        <dsp:cNvSpPr/>
      </dsp:nvSpPr>
      <dsp:spPr>
        <a:xfrm>
          <a:off x="0" y="0"/>
          <a:ext cx="8128000" cy="5273458"/>
        </a:xfrm>
        <a:prstGeom prst="roundRect">
          <a:avLst>
            <a:gd name="adj" fmla="val 10000"/>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tr-TR" sz="3300" kern="1200" dirty="0"/>
            <a:t>Bununla birlikte </a:t>
          </a:r>
          <a:r>
            <a:rPr lang="tr-TR" sz="3300" kern="1200" dirty="0" err="1"/>
            <a:t>çokkültürlülüğe</a:t>
          </a:r>
          <a:r>
            <a:rPr lang="tr-TR" sz="3300" kern="1200" dirty="0"/>
            <a:t> açık ve </a:t>
          </a:r>
          <a:r>
            <a:rPr lang="tr-TR" sz="3300" kern="1200" dirty="0" err="1"/>
            <a:t>çokkültürcülüğü</a:t>
          </a:r>
          <a:r>
            <a:rPr lang="tr-TR" sz="3300" kern="1200" dirty="0"/>
            <a:t> önemseyen yaklaşımların da eksiklerinden bahsedilmelidir. </a:t>
          </a:r>
          <a:r>
            <a:rPr lang="tr-TR" sz="3300" kern="1200" dirty="0" err="1"/>
            <a:t>Çokkültürlülük</a:t>
          </a:r>
          <a:r>
            <a:rPr lang="tr-TR" sz="3300" kern="1200" dirty="0"/>
            <a:t> yaklaşımlarının ve </a:t>
          </a:r>
          <a:r>
            <a:rPr lang="tr-TR" sz="3300" kern="1200" dirty="0" err="1"/>
            <a:t>görgül</a:t>
          </a:r>
          <a:r>
            <a:rPr lang="tr-TR" sz="3300" kern="1200" dirty="0"/>
            <a:t> </a:t>
          </a:r>
          <a:r>
            <a:rPr lang="tr-TR" sz="3300" kern="1200" dirty="0" err="1"/>
            <a:t>çokkültürlülük</a:t>
          </a:r>
          <a:r>
            <a:rPr lang="tr-TR" sz="3300" kern="1200" dirty="0"/>
            <a:t> çalışmalarının en kritik eksiklerinden biri, ulusal, dinsel ve etnik </a:t>
          </a:r>
          <a:r>
            <a:rPr lang="tr-TR" sz="3300" kern="1200" dirty="0" err="1"/>
            <a:t>kimliklendirmelerle</a:t>
          </a:r>
          <a:r>
            <a:rPr lang="tr-TR" sz="3300" kern="1200" dirty="0"/>
            <a:t> kesişen kültürlerin çokluğuna ve kültürel egemenlik ilişkilerinin işleme biçimlerine gereken önemi vermemektir. </a:t>
          </a:r>
        </a:p>
      </dsp:txBody>
      <dsp:txXfrm>
        <a:off x="154454" y="154454"/>
        <a:ext cx="7819092" cy="49645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6B8D71-900B-B140-B46F-B7361EEA6B0F}">
      <dsp:nvSpPr>
        <dsp:cNvPr id="0" name=""/>
        <dsp:cNvSpPr/>
      </dsp:nvSpPr>
      <dsp:spPr>
        <a:xfrm rot="5400000">
          <a:off x="869337" y="1503028"/>
          <a:ext cx="1487328" cy="2474881"/>
        </a:xfrm>
        <a:prstGeom prst="corner">
          <a:avLst>
            <a:gd name="adj1" fmla="val 16120"/>
            <a:gd name="adj2" fmla="val 1611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B1F3D8-0549-9F4B-B150-0DF2FDADE1C2}">
      <dsp:nvSpPr>
        <dsp:cNvPr id="0" name=""/>
        <dsp:cNvSpPr/>
      </dsp:nvSpPr>
      <dsp:spPr>
        <a:xfrm>
          <a:off x="623688" y="2277600"/>
          <a:ext cx="2234336" cy="1958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tr-TR" sz="1600" kern="1200" dirty="0"/>
            <a:t>Birincisi çağdaş </a:t>
          </a:r>
          <a:r>
            <a:rPr lang="tr-TR" sz="1600" kern="1200" dirty="0" err="1"/>
            <a:t>çokkültürlü</a:t>
          </a:r>
          <a:r>
            <a:rPr lang="tr-TR" sz="1600" kern="1200" dirty="0"/>
            <a:t> toplumlarda kültürel ve siyasal talepler ilginç bir şekilde birbirlerine eklemlenmiş, dolayısıyla yeni bir kültürel ve politik iklim oluşmuştur.. </a:t>
          </a:r>
        </a:p>
      </dsp:txBody>
      <dsp:txXfrm>
        <a:off x="623688" y="2277600"/>
        <a:ext cx="2234336" cy="1958526"/>
      </dsp:txXfrm>
    </dsp:sp>
    <dsp:sp modelId="{D7E3C4CD-454C-E949-9FBC-E98EF4B0AFB6}">
      <dsp:nvSpPr>
        <dsp:cNvPr id="0" name=""/>
        <dsp:cNvSpPr/>
      </dsp:nvSpPr>
      <dsp:spPr>
        <a:xfrm>
          <a:off x="2436451" y="1355940"/>
          <a:ext cx="421572" cy="421572"/>
        </a:xfrm>
        <a:prstGeom prst="triangle">
          <a:avLst>
            <a:gd name="adj" fmla="val 10000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6FB4E4-6D42-C54F-ACEA-D783AF850577}">
      <dsp:nvSpPr>
        <dsp:cNvPr id="0" name=""/>
        <dsp:cNvSpPr/>
      </dsp:nvSpPr>
      <dsp:spPr>
        <a:xfrm rot="5400000">
          <a:off x="3607224" y="861300"/>
          <a:ext cx="1487328" cy="2474881"/>
        </a:xfrm>
        <a:prstGeom prst="corner">
          <a:avLst>
            <a:gd name="adj1" fmla="val 16120"/>
            <a:gd name="adj2" fmla="val 16110"/>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B19ACD-9DDD-1A45-A68B-899E533149EC}">
      <dsp:nvSpPr>
        <dsp:cNvPr id="0" name=""/>
        <dsp:cNvSpPr/>
      </dsp:nvSpPr>
      <dsp:spPr>
        <a:xfrm>
          <a:off x="3358952" y="1600756"/>
          <a:ext cx="2234336" cy="1958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tr-TR" sz="1600" kern="1200" dirty="0"/>
            <a:t>İkinci olarak sosyal adalet kavramının çağdaş toplumlarda yalnızca ekonomik değil kültürel hakları ve refahı da kapsaması gereği ortaya çıkmıştır. Dolasıyla kültür de politik açıdan önemli bir kategori haline gelmiştir. </a:t>
          </a:r>
        </a:p>
      </dsp:txBody>
      <dsp:txXfrm>
        <a:off x="3358952" y="1600756"/>
        <a:ext cx="2234336" cy="1958526"/>
      </dsp:txXfrm>
    </dsp:sp>
    <dsp:sp modelId="{DAC22D1E-C20C-DE40-869E-06C9A9AF91B9}">
      <dsp:nvSpPr>
        <dsp:cNvPr id="0" name=""/>
        <dsp:cNvSpPr/>
      </dsp:nvSpPr>
      <dsp:spPr>
        <a:xfrm>
          <a:off x="5171716" y="679096"/>
          <a:ext cx="421572" cy="421572"/>
        </a:xfrm>
        <a:prstGeom prst="triangle">
          <a:avLst>
            <a:gd name="adj" fmla="val 1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AA164D-E98B-644C-835C-216E7D736589}">
      <dsp:nvSpPr>
        <dsp:cNvPr id="0" name=""/>
        <dsp:cNvSpPr/>
      </dsp:nvSpPr>
      <dsp:spPr>
        <a:xfrm rot="5400000">
          <a:off x="6342489" y="184456"/>
          <a:ext cx="1487328" cy="2474881"/>
        </a:xfrm>
        <a:prstGeom prst="corner">
          <a:avLst>
            <a:gd name="adj1" fmla="val 16120"/>
            <a:gd name="adj2" fmla="val 16110"/>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721852-C2CE-5747-B656-1394FC38A177}">
      <dsp:nvSpPr>
        <dsp:cNvPr id="0" name=""/>
        <dsp:cNvSpPr/>
      </dsp:nvSpPr>
      <dsp:spPr>
        <a:xfrm>
          <a:off x="6094217" y="923912"/>
          <a:ext cx="2234336" cy="1958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tr-TR" sz="1600" kern="1200" dirty="0"/>
            <a:t>.Üçüncü olarak ekonomik ve kültürel küreselleşme çağdaş </a:t>
          </a:r>
          <a:r>
            <a:rPr lang="tr-TR" sz="1600" kern="1200" dirty="0" err="1"/>
            <a:t>çokkültürlü</a:t>
          </a:r>
          <a:r>
            <a:rPr lang="tr-TR" sz="1600" kern="1200" dirty="0"/>
            <a:t> toplumları birbirine bağlamıştır. Bununla birlikte teknoloji ve mallar serbest bir şekilde dolaşabilmektedir ancak kültürel olarak tarafsız değildir.</a:t>
          </a:r>
        </a:p>
      </dsp:txBody>
      <dsp:txXfrm>
        <a:off x="6094217" y="923912"/>
        <a:ext cx="2234336" cy="1958526"/>
      </dsp:txXfrm>
    </dsp:sp>
    <dsp:sp modelId="{7675B0B4-730D-4B9C-83C2-39C930101DB5}">
      <dsp:nvSpPr>
        <dsp:cNvPr id="0" name=""/>
        <dsp:cNvSpPr/>
      </dsp:nvSpPr>
      <dsp:spPr>
        <a:xfrm>
          <a:off x="7906980" y="2252"/>
          <a:ext cx="421572" cy="421572"/>
        </a:xfrm>
        <a:prstGeom prst="triangle">
          <a:avLst>
            <a:gd name="adj" fmla="val 10000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560ED96-2125-4FAF-8B94-0689B62036E7}">
      <dsp:nvSpPr>
        <dsp:cNvPr id="0" name=""/>
        <dsp:cNvSpPr/>
      </dsp:nvSpPr>
      <dsp:spPr>
        <a:xfrm rot="5400000">
          <a:off x="9077753" y="-492387"/>
          <a:ext cx="1487328" cy="2474881"/>
        </a:xfrm>
        <a:prstGeom prst="corner">
          <a:avLst>
            <a:gd name="adj1" fmla="val 16120"/>
            <a:gd name="adj2" fmla="val 1611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75DDE1-91DD-4601-BFBE-2E947A326A00}">
      <dsp:nvSpPr>
        <dsp:cNvPr id="0" name=""/>
        <dsp:cNvSpPr/>
      </dsp:nvSpPr>
      <dsp:spPr>
        <a:xfrm>
          <a:off x="8829481" y="247068"/>
          <a:ext cx="2234336" cy="1958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tr-TR" sz="1600" kern="1200" dirty="0"/>
            <a:t>Dördüncüsü çağdaş </a:t>
          </a:r>
          <a:r>
            <a:rPr lang="tr-TR" sz="1600" kern="1200" dirty="0" err="1"/>
            <a:t>çokkültürlü</a:t>
          </a:r>
          <a:r>
            <a:rPr lang="tr-TR" sz="1600" kern="1200" dirty="0"/>
            <a:t> toplumlar </a:t>
          </a:r>
          <a:r>
            <a:rPr lang="tr-TR" sz="1600" kern="1200" dirty="0" err="1"/>
            <a:t>homojenleştirici</a:t>
          </a:r>
          <a:r>
            <a:rPr lang="tr-TR" sz="1600" kern="1200" dirty="0"/>
            <a:t> ulus-devletlerden sonra ortaya çıkmıştır. Ulus devlet uzun bir geçmişe sahip toplulukları parçalayarak, “özgürleştirdiği” bireyleri merkezi bir otorite etrafında birleştirmeye ve kültürel-sosyal homojenliğe gerek duyduğundan toplumu bu yönde biçimlendirmeye çalışmıştır. Bu nedenle derin ve direnen bir çeşitliliğin talepleri karşısında çözüm üretmek konusunda çaresiz kalmıştır.</a:t>
          </a:r>
        </a:p>
      </dsp:txBody>
      <dsp:txXfrm>
        <a:off x="8829481" y="247068"/>
        <a:ext cx="2234336" cy="19585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48E107-FA3B-4EAB-BE11-9F1A683A3611}">
      <dsp:nvSpPr>
        <dsp:cNvPr id="0" name=""/>
        <dsp:cNvSpPr/>
      </dsp:nvSpPr>
      <dsp:spPr>
        <a:xfrm>
          <a:off x="0" y="0"/>
          <a:ext cx="9068391" cy="1398793"/>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err="1"/>
            <a:t>Parekh</a:t>
          </a:r>
          <a:r>
            <a:rPr lang="tr-TR" sz="2000" kern="1200" dirty="0"/>
            <a:t>, </a:t>
          </a:r>
          <a:r>
            <a:rPr lang="tr-TR" sz="2000" kern="1200" dirty="0" err="1"/>
            <a:t>çokkültürlü</a:t>
          </a:r>
          <a:r>
            <a:rPr lang="tr-TR" sz="2000" kern="1200" dirty="0"/>
            <a:t> toplumların siyaset kuramının doğası ve işlevi hakkında yeni soru ve sorunlara neden olduğunu öne sürmektedir. Bu soru ve sorunlar kültürle bağlantılı olduğundan, bunlara yanıt üretebilecek bir </a:t>
          </a:r>
          <a:r>
            <a:rPr lang="tr-TR" sz="2000" kern="1200" dirty="0" err="1"/>
            <a:t>çokkültürlü</a:t>
          </a:r>
          <a:r>
            <a:rPr lang="tr-TR" sz="2000" kern="1200" dirty="0"/>
            <a:t> toplum kuramı, kültürün doğası, yapısı, iç dinamikleri ve insan yaşamındaki yerine ilişkin ayrıntılı bir kuramı barındırmalıdır. </a:t>
          </a:r>
        </a:p>
      </dsp:txBody>
      <dsp:txXfrm>
        <a:off x="68283" y="68283"/>
        <a:ext cx="8931825" cy="1262227"/>
      </dsp:txXfrm>
    </dsp:sp>
    <dsp:sp modelId="{94E45DC9-46B5-494E-A64D-A79AE0D5DD12}">
      <dsp:nvSpPr>
        <dsp:cNvPr id="0" name=""/>
        <dsp:cNvSpPr/>
      </dsp:nvSpPr>
      <dsp:spPr>
        <a:xfrm>
          <a:off x="0" y="1404522"/>
          <a:ext cx="9068391" cy="17166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921" tIns="25400" rIns="142240" bIns="25400" numCol="1" spcCol="1270" anchor="t" anchorCtr="0">
          <a:noAutofit/>
        </a:bodyPr>
        <a:lstStyle/>
        <a:p>
          <a:pPr marL="228600" lvl="1" indent="-228600" algn="l" defTabSz="889000">
            <a:lnSpc>
              <a:spcPct val="90000"/>
            </a:lnSpc>
            <a:spcBef>
              <a:spcPct val="0"/>
            </a:spcBef>
            <a:spcAft>
              <a:spcPct val="20000"/>
            </a:spcAft>
            <a:buChar char="••"/>
          </a:pPr>
          <a:endParaRPr lang="tr-TR" sz="2000" kern="1200" dirty="0"/>
        </a:p>
        <a:p>
          <a:pPr marL="228600" lvl="1" indent="-228600" algn="l" defTabSz="889000">
            <a:lnSpc>
              <a:spcPct val="90000"/>
            </a:lnSpc>
            <a:spcBef>
              <a:spcPct val="0"/>
            </a:spcBef>
            <a:spcAft>
              <a:spcPct val="20000"/>
            </a:spcAft>
            <a:buChar char="••"/>
          </a:pPr>
          <a:r>
            <a:rPr lang="tr-TR" sz="2000" kern="1200" dirty="0" err="1"/>
            <a:t>Parekh</a:t>
          </a:r>
          <a:r>
            <a:rPr lang="tr-TR" sz="2000" kern="1200" dirty="0"/>
            <a:t> kitabında böyle bir </a:t>
          </a:r>
          <a:r>
            <a:rPr lang="tr-TR" sz="2000" kern="1200" dirty="0" err="1"/>
            <a:t>çokkültürlü</a:t>
          </a:r>
          <a:r>
            <a:rPr lang="tr-TR" sz="2000" kern="1200" dirty="0"/>
            <a:t> toplum ve siyaset kuramı geliştirme çabasına, Batılı siyasi düşünce geleneğinin kültürel çeşitliliği anlamak konusundaki yetersizliklerini eleştirerek başlar. </a:t>
          </a:r>
        </a:p>
        <a:p>
          <a:pPr marL="228600" lvl="1" indent="-228600" algn="l" defTabSz="889000">
            <a:lnSpc>
              <a:spcPct val="90000"/>
            </a:lnSpc>
            <a:spcBef>
              <a:spcPct val="0"/>
            </a:spcBef>
            <a:spcAft>
              <a:spcPct val="20000"/>
            </a:spcAft>
            <a:buChar char="••"/>
          </a:pPr>
          <a:endParaRPr lang="tr-TR" sz="2000" kern="1200" dirty="0"/>
        </a:p>
      </dsp:txBody>
      <dsp:txXfrm>
        <a:off x="0" y="1404522"/>
        <a:ext cx="9068391" cy="1716659"/>
      </dsp:txXfrm>
    </dsp:sp>
    <dsp:sp modelId="{5BD3F618-592D-44F9-B925-BE8FBA6A0187}">
      <dsp:nvSpPr>
        <dsp:cNvPr id="0" name=""/>
        <dsp:cNvSpPr/>
      </dsp:nvSpPr>
      <dsp:spPr>
        <a:xfrm>
          <a:off x="0" y="2975135"/>
          <a:ext cx="9068391" cy="1398793"/>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a:t>Geleneksel siyaset kuramı, temeline insan doğasını ve kültürü koyan iki düşünce akımına dayanmaktadır. </a:t>
          </a:r>
          <a:r>
            <a:rPr lang="tr-TR" sz="2000" kern="1200" dirty="0" err="1"/>
            <a:t>Parekh’in</a:t>
          </a:r>
          <a:r>
            <a:rPr lang="tr-TR" sz="2000" kern="1200" dirty="0"/>
            <a:t> doğacılar dediği birinci akım, insan doğasının değişmez olduğu, kültürün ve toplumun insan doğasını etkilemediği ve en iyi yaşam tarzını bu mutlak insan doğasının gösterebileceği düşünenlerini içermektedir. </a:t>
          </a:r>
        </a:p>
      </dsp:txBody>
      <dsp:txXfrm>
        <a:off x="68283" y="3043418"/>
        <a:ext cx="8931825" cy="1262227"/>
      </dsp:txXfrm>
    </dsp:sp>
    <dsp:sp modelId="{2894D9C2-D3AA-41EB-B23B-1F16686283D7}">
      <dsp:nvSpPr>
        <dsp:cNvPr id="0" name=""/>
        <dsp:cNvSpPr/>
      </dsp:nvSpPr>
      <dsp:spPr>
        <a:xfrm>
          <a:off x="0" y="4525704"/>
          <a:ext cx="9068391" cy="1471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921" tIns="25400" rIns="142240" bIns="25400" numCol="1" spcCol="1270" anchor="t" anchorCtr="0">
          <a:noAutofit/>
        </a:bodyPr>
        <a:lstStyle/>
        <a:p>
          <a:pPr marL="228600" lvl="1" indent="-228600" algn="l" defTabSz="889000">
            <a:lnSpc>
              <a:spcPct val="90000"/>
            </a:lnSpc>
            <a:spcBef>
              <a:spcPct val="0"/>
            </a:spcBef>
            <a:spcAft>
              <a:spcPct val="20000"/>
            </a:spcAft>
            <a:buChar char="••"/>
          </a:pPr>
          <a:endParaRPr lang="tr-TR" sz="2000" kern="1200" dirty="0"/>
        </a:p>
        <a:p>
          <a:pPr marL="228600" lvl="1" indent="-228600" algn="l" defTabSz="889000">
            <a:lnSpc>
              <a:spcPct val="90000"/>
            </a:lnSpc>
            <a:spcBef>
              <a:spcPct val="0"/>
            </a:spcBef>
            <a:spcAft>
              <a:spcPct val="20000"/>
            </a:spcAft>
            <a:buChar char="••"/>
          </a:pPr>
          <a:r>
            <a:rPr lang="tr-TR" sz="2000" kern="1200" dirty="0"/>
            <a:t>Bunlar arasında Yunan ve Hıristiyan filozoflarını, J. S. </a:t>
          </a:r>
          <a:r>
            <a:rPr lang="tr-TR" sz="2000" kern="1200" dirty="0" err="1"/>
            <a:t>Mill’i</a:t>
          </a:r>
          <a:r>
            <a:rPr lang="tr-TR" sz="2000" kern="1200" dirty="0"/>
            <a:t>, </a:t>
          </a:r>
          <a:r>
            <a:rPr lang="tr-TR" sz="2000" kern="1200" dirty="0" err="1"/>
            <a:t>Hegel’i</a:t>
          </a:r>
          <a:r>
            <a:rPr lang="tr-TR" sz="2000" kern="1200" dirty="0"/>
            <a:t>. </a:t>
          </a:r>
          <a:r>
            <a:rPr lang="tr-TR" sz="2000" kern="1200" dirty="0" err="1"/>
            <a:t>Hobbes</a:t>
          </a:r>
          <a:r>
            <a:rPr lang="tr-TR" sz="2000" kern="1200" dirty="0"/>
            <a:t>, Locke ve Bentham’ı saymaktadır. İkinci akım ise doğacılığın karşısında, genel olarak insanların kültürle beraber oluştuklarını ve kültürden kültüre değiştiklerini söyleyen sofistler, </a:t>
          </a:r>
          <a:r>
            <a:rPr lang="tr-TR" sz="2000" kern="1200" dirty="0" err="1"/>
            <a:t>Vico</a:t>
          </a:r>
          <a:r>
            <a:rPr lang="tr-TR" sz="2000" kern="1200" dirty="0"/>
            <a:t>, Montesquieu, </a:t>
          </a:r>
          <a:r>
            <a:rPr lang="tr-TR" sz="2000" kern="1200" dirty="0" err="1"/>
            <a:t>Herder</a:t>
          </a:r>
          <a:r>
            <a:rPr lang="tr-TR" sz="2000" kern="1200" dirty="0"/>
            <a:t> ve Alman romantikleri tarafından paylaşılan </a:t>
          </a:r>
          <a:r>
            <a:rPr lang="tr-TR" sz="2000" kern="1200" dirty="0" err="1"/>
            <a:t>kültürcülüktür</a:t>
          </a:r>
          <a:r>
            <a:rPr lang="tr-TR" sz="2000" kern="1200" dirty="0"/>
            <a:t>. </a:t>
          </a:r>
        </a:p>
      </dsp:txBody>
      <dsp:txXfrm>
        <a:off x="0" y="4525704"/>
        <a:ext cx="9068391" cy="14714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AA782-2C0F-4D14-A5BB-0D5102D0800A}">
      <dsp:nvSpPr>
        <dsp:cNvPr id="0" name=""/>
        <dsp:cNvSpPr/>
      </dsp:nvSpPr>
      <dsp:spPr>
        <a:xfrm>
          <a:off x="0" y="0"/>
          <a:ext cx="8128000" cy="930949"/>
        </a:xfrm>
        <a:prstGeom prst="roundRect">
          <a:avLst/>
        </a:prstGeom>
        <a:solidFill>
          <a:schemeClr val="accent4">
            <a:lumMod val="40000"/>
            <a:lumOff val="6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err="1"/>
            <a:t>Parekh</a:t>
          </a:r>
          <a:r>
            <a:rPr lang="tr-TR" sz="1800" kern="1200" dirty="0"/>
            <a:t>, birinci düşünce akımını derin monist eğilimler taşımakla eleştirmektedir</a:t>
          </a:r>
        </a:p>
      </dsp:txBody>
      <dsp:txXfrm>
        <a:off x="45445" y="45445"/>
        <a:ext cx="8037110" cy="840059"/>
      </dsp:txXfrm>
    </dsp:sp>
    <dsp:sp modelId="{905FFBF6-DEF4-4F98-9009-834CEB247AD4}">
      <dsp:nvSpPr>
        <dsp:cNvPr id="0" name=""/>
        <dsp:cNvSpPr/>
      </dsp:nvSpPr>
      <dsp:spPr>
        <a:xfrm>
          <a:off x="0" y="3426767"/>
          <a:ext cx="8128000" cy="1453139"/>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a:lnSpc>
              <a:spcPct val="90000"/>
            </a:lnSpc>
            <a:spcBef>
              <a:spcPct val="0"/>
            </a:spcBef>
            <a:spcAft>
              <a:spcPct val="35000"/>
            </a:spcAft>
          </a:pPr>
          <a:endParaRPr lang="tr-TR" sz="6500" kern="1200"/>
        </a:p>
      </dsp:txBody>
      <dsp:txXfrm>
        <a:off x="70936" y="3497703"/>
        <a:ext cx="7986128" cy="1311267"/>
      </dsp:txXfrm>
    </dsp:sp>
    <dsp:sp modelId="{05601277-0D15-49C8-9558-6E3664B7FB52}">
      <dsp:nvSpPr>
        <dsp:cNvPr id="0" name=""/>
        <dsp:cNvSpPr/>
      </dsp:nvSpPr>
      <dsp:spPr>
        <a:xfrm>
          <a:off x="0" y="2034386"/>
          <a:ext cx="8128000" cy="1239456"/>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a:t>Kültürcüler ise kültüre, üyelerin davranışlarını belirleyebilecek bir güç atfederek kültürel determinizme saplanmışlar ve kültürü tarih dışı bir gerçek olarak kavrayarak onu farklı yollardan doğallaştırmışlardır.</a:t>
          </a:r>
        </a:p>
      </dsp:txBody>
      <dsp:txXfrm>
        <a:off x="60505" y="2094891"/>
        <a:ext cx="8006990" cy="111844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69A19B-FD0C-473B-82F7-CE0FD4F9A218}">
      <dsp:nvSpPr>
        <dsp:cNvPr id="0" name=""/>
        <dsp:cNvSpPr/>
      </dsp:nvSpPr>
      <dsp:spPr>
        <a:xfrm>
          <a:off x="163822" y="0"/>
          <a:ext cx="2896124" cy="5423769"/>
        </a:xfrm>
        <a:prstGeom prst="roundRect">
          <a:avLst>
            <a:gd name="adj" fmla="val 10000"/>
          </a:avLst>
        </a:prstGeom>
        <a:solidFill>
          <a:schemeClr val="accent1">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a:t>Birinci bölümde doğacı geleneği ve bu gelenek içindeki liberal düşünürlerin monist eğilimlerini değerlendirir. Burada liberal düşünce geleneğinden beslenen ahlaki monizmin, kültürel çeşitliliğe yaklaşımının anlamaya dayanmak yerine yargılayıcı olduğundan “</a:t>
          </a:r>
          <a:r>
            <a:rPr lang="tr-TR" sz="1800" kern="1200" dirty="0" err="1"/>
            <a:t>yorumbilimsel</a:t>
          </a:r>
          <a:r>
            <a:rPr lang="tr-TR" sz="1800" kern="1200" dirty="0"/>
            <a:t> bir felaket” olduğu sonucuna varır (63). </a:t>
          </a:r>
        </a:p>
      </dsp:txBody>
      <dsp:txXfrm>
        <a:off x="248647" y="84825"/>
        <a:ext cx="2726474" cy="5254119"/>
      </dsp:txXfrm>
    </dsp:sp>
    <dsp:sp modelId="{A61C0401-ACBA-46CD-AF7B-EE208505CC63}">
      <dsp:nvSpPr>
        <dsp:cNvPr id="0" name=""/>
        <dsp:cNvSpPr/>
      </dsp:nvSpPr>
      <dsp:spPr>
        <a:xfrm>
          <a:off x="3322272" y="2352765"/>
          <a:ext cx="556129" cy="718238"/>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3322272" y="2496413"/>
        <a:ext cx="389290" cy="430942"/>
      </dsp:txXfrm>
    </dsp:sp>
    <dsp:sp modelId="{16F978AD-D722-4E63-A888-D43B0D1AE492}">
      <dsp:nvSpPr>
        <dsp:cNvPr id="0" name=""/>
        <dsp:cNvSpPr/>
      </dsp:nvSpPr>
      <dsp:spPr>
        <a:xfrm>
          <a:off x="4109248" y="0"/>
          <a:ext cx="2896124" cy="5423769"/>
        </a:xfrm>
        <a:prstGeom prst="roundRect">
          <a:avLst>
            <a:gd name="adj" fmla="val 10000"/>
          </a:avLst>
        </a:prstGeom>
        <a:solidFill>
          <a:schemeClr val="accent4">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a:t>İkinci bölümde çoğulcu kültürcüleri inceler. Kültürcüleri, çoğulcu bir alternatifin temellerini atabilme başarı göstermekle birlikte </a:t>
          </a:r>
          <a:r>
            <a:rPr lang="tr-TR" sz="1800" kern="1200" dirty="0" err="1"/>
            <a:t>bütüncülük</a:t>
          </a:r>
          <a:r>
            <a:rPr lang="tr-TR" sz="1800" kern="1200" dirty="0"/>
            <a:t>, farklılık, </a:t>
          </a:r>
          <a:r>
            <a:rPr lang="tr-TR" sz="1800" kern="1200" dirty="0" err="1"/>
            <a:t>tarihselci</a:t>
          </a:r>
          <a:r>
            <a:rPr lang="tr-TR" sz="1800" kern="1200" dirty="0"/>
            <a:t> ve tarih-sonu, </a:t>
          </a:r>
          <a:r>
            <a:rPr lang="tr-TR" sz="1800" kern="1200" dirty="0" err="1"/>
            <a:t>etnikleştirme</a:t>
          </a:r>
          <a:r>
            <a:rPr lang="tr-TR" sz="1800" kern="1200" dirty="0"/>
            <a:t>, kapalılık, kültürel belirlenimcilik ve muhafazakarlık yanılgıları içinde olmakla eleştirir.</a:t>
          </a:r>
        </a:p>
      </dsp:txBody>
      <dsp:txXfrm>
        <a:off x="4194073" y="84825"/>
        <a:ext cx="2726474" cy="5254119"/>
      </dsp:txXfrm>
    </dsp:sp>
    <dsp:sp modelId="{8314EC93-8AB6-4BA7-BD9D-401E1AC4D7E4}">
      <dsp:nvSpPr>
        <dsp:cNvPr id="0" name=""/>
        <dsp:cNvSpPr/>
      </dsp:nvSpPr>
      <dsp:spPr>
        <a:xfrm>
          <a:off x="7202567" y="2352765"/>
          <a:ext cx="418051" cy="718238"/>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7202567" y="2496413"/>
        <a:ext cx="292636" cy="430942"/>
      </dsp:txXfrm>
    </dsp:sp>
    <dsp:sp modelId="{AE6323D9-EE21-419A-BBD6-180A0C1A5E91}">
      <dsp:nvSpPr>
        <dsp:cNvPr id="0" name=""/>
        <dsp:cNvSpPr/>
      </dsp:nvSpPr>
      <dsp:spPr>
        <a:xfrm>
          <a:off x="7794150" y="0"/>
          <a:ext cx="2896124" cy="5423769"/>
        </a:xfrm>
        <a:prstGeom prst="roundRect">
          <a:avLst>
            <a:gd name="adj" fmla="val 10000"/>
          </a:avLst>
        </a:prstGeom>
        <a:solidFill>
          <a:schemeClr val="accent6">
            <a:lumMod val="40000"/>
            <a:lumOff val="60000"/>
          </a:schemeClr>
        </a:solidFill>
        <a:ln>
          <a:solidFill>
            <a:schemeClr val="accent5">
              <a:lumMod val="75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a:t>. Üçüncü bölüm çağdaş liberal siyaset kuramcılarına ayrılmıştır. </a:t>
          </a:r>
          <a:r>
            <a:rPr lang="tr-TR" sz="1800" kern="1200" dirty="0" err="1"/>
            <a:t>Rawls</a:t>
          </a:r>
          <a:r>
            <a:rPr lang="tr-TR" sz="1800" kern="1200" dirty="0"/>
            <a:t>, </a:t>
          </a:r>
          <a:r>
            <a:rPr lang="tr-TR" sz="1800" kern="1200" dirty="0" err="1"/>
            <a:t>Raz</a:t>
          </a:r>
          <a:r>
            <a:rPr lang="tr-TR" sz="1800" kern="1200" dirty="0"/>
            <a:t> ve Kymlicka’nın kendilerini önceleyen liberal düşünceleri zenginleştirerek aşmaya çalışmalarına rağmen, kültürel ve ahlaki çeşitliliğe tutarlı ve inandırıcı bir yanıt üretmelerini engelleyen monist eğilimlerini eleştirir. Dördüncü bölümde “insan doğası” kavramı eleştirel bir şekilde ele alınarak, </a:t>
          </a:r>
          <a:r>
            <a:rPr lang="tr-TR" sz="1800" kern="1200" dirty="0" err="1"/>
            <a:t>çokkültürlü</a:t>
          </a:r>
          <a:r>
            <a:rPr lang="tr-TR" sz="1800" kern="1200" dirty="0"/>
            <a:t> toplum kuramının gerek duyduğu kültürel duyarlılığa sahip insan kuramının çerçevesi oluşturulmaya çalışılmaktadır. </a:t>
          </a:r>
        </a:p>
      </dsp:txBody>
      <dsp:txXfrm>
        <a:off x="7878975" y="84825"/>
        <a:ext cx="2726474" cy="525411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69A19B-FD0C-473B-82F7-CE0FD4F9A218}">
      <dsp:nvSpPr>
        <dsp:cNvPr id="0" name=""/>
        <dsp:cNvSpPr/>
      </dsp:nvSpPr>
      <dsp:spPr>
        <a:xfrm>
          <a:off x="276425" y="940143"/>
          <a:ext cx="2850460" cy="4275690"/>
        </a:xfrm>
        <a:prstGeom prst="roundRect">
          <a:avLst>
            <a:gd name="adj" fmla="val 10000"/>
          </a:avLst>
        </a:prstGeom>
        <a:solidFill>
          <a:schemeClr val="accent1">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a:t>Dördüncü bölümde “insan doğası” kavramı eleştirel bir şekilde ele alınarak, </a:t>
          </a:r>
          <a:r>
            <a:rPr lang="tr-TR" sz="1400" kern="1200" dirty="0" err="1"/>
            <a:t>çokkültürlü</a:t>
          </a:r>
          <a:r>
            <a:rPr lang="tr-TR" sz="1400" kern="1200" dirty="0"/>
            <a:t> toplum kuramının gerek duyduğu kültürel duyarlılığa sahip insan kuramının çerçevesi oluşturulmaya çalışılmaktadır. </a:t>
          </a:r>
        </a:p>
      </dsp:txBody>
      <dsp:txXfrm>
        <a:off x="359912" y="1023630"/>
        <a:ext cx="2683486" cy="4108716"/>
      </dsp:txXfrm>
    </dsp:sp>
    <dsp:sp modelId="{A61C0401-ACBA-46CD-AF7B-EE208505CC63}">
      <dsp:nvSpPr>
        <dsp:cNvPr id="0" name=""/>
        <dsp:cNvSpPr/>
      </dsp:nvSpPr>
      <dsp:spPr>
        <a:xfrm rot="21558891">
          <a:off x="3365642" y="2701605"/>
          <a:ext cx="506238" cy="706914"/>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a:off x="3365647" y="2843896"/>
        <a:ext cx="354367" cy="424148"/>
      </dsp:txXfrm>
    </dsp:sp>
    <dsp:sp modelId="{16F978AD-D722-4E63-A888-D43B0D1AE492}">
      <dsp:nvSpPr>
        <dsp:cNvPr id="0" name=""/>
        <dsp:cNvSpPr/>
      </dsp:nvSpPr>
      <dsp:spPr>
        <a:xfrm>
          <a:off x="4081983" y="100205"/>
          <a:ext cx="3047940" cy="5862185"/>
        </a:xfrm>
        <a:prstGeom prst="roundRect">
          <a:avLst>
            <a:gd name="adj" fmla="val 10000"/>
          </a:avLst>
        </a:prstGeom>
        <a:solidFill>
          <a:schemeClr val="accent4"/>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a:t>Beşinci bölüm kitabın ortaya koyduğu en önemli sorunlara yanıt aramakla ilgilenir: kültürün doğası, temelleri ve yapısı; kültürler arası ahlaki ilkelere nasıl ve ne ölçüde ulaşılabileceği; kültürlerin </a:t>
          </a:r>
          <a:r>
            <a:rPr lang="tr-TR" sz="1400" kern="1200" dirty="0" err="1"/>
            <a:t>yargılanabilirliği</a:t>
          </a:r>
          <a:r>
            <a:rPr lang="tr-TR" sz="1400" kern="1200" dirty="0"/>
            <a:t> ve nasıl yargılanacağı; diğer kültürlere neden saygılı olunması gerektiği ve saygının sınırları; kültürel çeşitliliğin neden ve nasıl korunması gerektiği. </a:t>
          </a:r>
          <a:r>
            <a:rPr lang="tr-TR" sz="1400" kern="1200" dirty="0" err="1"/>
            <a:t>Parekh</a:t>
          </a:r>
          <a:r>
            <a:rPr lang="tr-TR" sz="1400" kern="1200" dirty="0"/>
            <a:t> bu bölümde kültürü nasıl anlayabileceğimiz konusuna da değinir ve çok isabetli bir şekilde, kültürün anlam ve normlar sisteminin, çatışan çıkar ve emeller arasında tarafsız olamayacağını vurgular. Kültürün belirli tipte bir toplumsal düzeni meşrulaştırıp bazı gruplara diğerlerinden fazla fayda sağladığını, bu nedenle ona bazı açılardan eleştirel yaklaşmamız gerektiği üzerinde durur (201). </a:t>
          </a:r>
        </a:p>
      </dsp:txBody>
      <dsp:txXfrm>
        <a:off x="4171254" y="189476"/>
        <a:ext cx="2869398" cy="5683643"/>
      </dsp:txXfrm>
    </dsp:sp>
    <dsp:sp modelId="{8314EC93-8AB6-4BA7-BD9D-401E1AC4D7E4}">
      <dsp:nvSpPr>
        <dsp:cNvPr id="0" name=""/>
        <dsp:cNvSpPr/>
      </dsp:nvSpPr>
      <dsp:spPr>
        <a:xfrm rot="36703">
          <a:off x="7311681" y="2698110"/>
          <a:ext cx="385370" cy="706914"/>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a:off x="7311684" y="2838876"/>
        <a:ext cx="269759" cy="424148"/>
      </dsp:txXfrm>
    </dsp:sp>
    <dsp:sp modelId="{AE6323D9-EE21-419A-BBD6-180A0C1A5E91}">
      <dsp:nvSpPr>
        <dsp:cNvPr id="0" name=""/>
        <dsp:cNvSpPr/>
      </dsp:nvSpPr>
      <dsp:spPr>
        <a:xfrm>
          <a:off x="7856996" y="932704"/>
          <a:ext cx="2850460" cy="4275690"/>
        </a:xfrm>
        <a:prstGeom prst="roundRect">
          <a:avLst>
            <a:gd name="adj" fmla="val 10000"/>
          </a:avLst>
        </a:prstGeom>
        <a:solidFill>
          <a:schemeClr val="accent6">
            <a:lumMod val="40000"/>
            <a:lumOff val="60000"/>
          </a:schemeClr>
        </a:solidFill>
        <a:ln>
          <a:solidFill>
            <a:schemeClr val="accent5">
              <a:lumMod val="75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a:t>Altıncı bölüm </a:t>
          </a:r>
          <a:r>
            <a:rPr lang="tr-TR" sz="1800" kern="1200" dirty="0" err="1"/>
            <a:t>çokkültürlü</a:t>
          </a:r>
          <a:r>
            <a:rPr lang="tr-TR" sz="1800" kern="1200" dirty="0"/>
            <a:t> toplumlarda ortaya çıkan politik sorunları, politik birlik ile kültürel </a:t>
          </a:r>
          <a:r>
            <a:rPr lang="tr-TR" sz="1800" kern="1200" dirty="0" err="1"/>
            <a:t>çeşitililik</a:t>
          </a:r>
          <a:r>
            <a:rPr lang="tr-TR" sz="1800" kern="1200" dirty="0"/>
            <a:t> taleplerini uzlaştırmanın imkanlarını tartışır. Bu politik sorunsalı ele alırken yazarın önerdiği başlangıç noktası, çağdaş devleti eleştirel bir gözle yeniden değerlendirmektir. </a:t>
          </a:r>
        </a:p>
      </dsp:txBody>
      <dsp:txXfrm>
        <a:off x="7940483" y="1016191"/>
        <a:ext cx="2683486" cy="410871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69A19B-FD0C-473B-82F7-CE0FD4F9A218}">
      <dsp:nvSpPr>
        <dsp:cNvPr id="0" name=""/>
        <dsp:cNvSpPr/>
      </dsp:nvSpPr>
      <dsp:spPr>
        <a:xfrm>
          <a:off x="276425" y="1509901"/>
          <a:ext cx="2850460" cy="3110731"/>
        </a:xfrm>
        <a:prstGeom prst="roundRect">
          <a:avLst>
            <a:gd name="adj" fmla="val 10000"/>
          </a:avLst>
        </a:prstGeom>
        <a:solidFill>
          <a:schemeClr val="accent1">
            <a:lumMod val="40000"/>
            <a:lumOff val="6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a:t>Yedinci bölüm ise bu eleştirel değerlendirmenin ardından, </a:t>
          </a:r>
          <a:r>
            <a:rPr lang="tr-TR" sz="1800" kern="1200" dirty="0" err="1"/>
            <a:t>çokkültürlü</a:t>
          </a:r>
          <a:r>
            <a:rPr lang="tr-TR" sz="1800" kern="1200" dirty="0"/>
            <a:t> toplumlara uygun yeni politik yapıları araştırır ve tartışır. </a:t>
          </a:r>
        </a:p>
      </dsp:txBody>
      <dsp:txXfrm>
        <a:off x="359912" y="1593388"/>
        <a:ext cx="2683486" cy="2943757"/>
      </dsp:txXfrm>
    </dsp:sp>
    <dsp:sp modelId="{A61C0401-ACBA-46CD-AF7B-EE208505CC63}">
      <dsp:nvSpPr>
        <dsp:cNvPr id="0" name=""/>
        <dsp:cNvSpPr/>
      </dsp:nvSpPr>
      <dsp:spPr>
        <a:xfrm rot="21570091">
          <a:off x="3365650" y="2695130"/>
          <a:ext cx="506221" cy="706914"/>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3365653" y="2837174"/>
        <a:ext cx="354355" cy="424148"/>
      </dsp:txXfrm>
    </dsp:sp>
    <dsp:sp modelId="{16F978AD-D722-4E63-A888-D43B0D1AE492}">
      <dsp:nvSpPr>
        <dsp:cNvPr id="0" name=""/>
        <dsp:cNvSpPr/>
      </dsp:nvSpPr>
      <dsp:spPr>
        <a:xfrm>
          <a:off x="4081983" y="898814"/>
          <a:ext cx="3047940" cy="4264968"/>
        </a:xfrm>
        <a:prstGeom prst="roundRect">
          <a:avLst>
            <a:gd name="adj" fmla="val 10000"/>
          </a:avLst>
        </a:prstGeom>
        <a:solidFill>
          <a:schemeClr val="accent4">
            <a:lumMod val="60000"/>
            <a:lumOff val="4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a:t>Sekizinci bölüm kültürel </a:t>
          </a:r>
          <a:r>
            <a:rPr lang="tr-TR" sz="1800" kern="1200" dirty="0" err="1"/>
            <a:t>çeşitilik</a:t>
          </a:r>
          <a:r>
            <a:rPr lang="tr-TR" sz="1800" kern="1200" dirty="0"/>
            <a:t> ve liberal eşitlik ilkesi arasındaki sorunlu ilişkiyi irdeler. </a:t>
          </a:r>
        </a:p>
      </dsp:txBody>
      <dsp:txXfrm>
        <a:off x="4171254" y="988085"/>
        <a:ext cx="2869398" cy="4086426"/>
      </dsp:txXfrm>
    </dsp:sp>
    <dsp:sp modelId="{8314EC93-8AB6-4BA7-BD9D-401E1AC4D7E4}">
      <dsp:nvSpPr>
        <dsp:cNvPr id="0" name=""/>
        <dsp:cNvSpPr/>
      </dsp:nvSpPr>
      <dsp:spPr>
        <a:xfrm rot="26703">
          <a:off x="7311686" y="2692587"/>
          <a:ext cx="385360" cy="706914"/>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7311688" y="2833521"/>
        <a:ext cx="269752" cy="424148"/>
      </dsp:txXfrm>
    </dsp:sp>
    <dsp:sp modelId="{AE6323D9-EE21-419A-BBD6-180A0C1A5E91}">
      <dsp:nvSpPr>
        <dsp:cNvPr id="0" name=""/>
        <dsp:cNvSpPr/>
      </dsp:nvSpPr>
      <dsp:spPr>
        <a:xfrm>
          <a:off x="7856996" y="1504489"/>
          <a:ext cx="2850460" cy="3110731"/>
        </a:xfrm>
        <a:prstGeom prst="roundRect">
          <a:avLst>
            <a:gd name="adj" fmla="val 10000"/>
          </a:avLst>
        </a:prstGeom>
        <a:solidFill>
          <a:schemeClr val="accent6">
            <a:lumMod val="60000"/>
            <a:lumOff val="40000"/>
          </a:schemeClr>
        </a:solidFill>
        <a:ln>
          <a:solidFill>
            <a:schemeClr val="accent5">
              <a:lumMod val="75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a:t>Dokuzuncu ve onuncu bölüm çeşitli özgül örnekler üzerinden, </a:t>
          </a:r>
          <a:r>
            <a:rPr lang="tr-TR" sz="1800" kern="1200" dirty="0" err="1"/>
            <a:t>çokkültürlü</a:t>
          </a:r>
          <a:r>
            <a:rPr lang="tr-TR" sz="1800" kern="1200" dirty="0"/>
            <a:t> toplum içindeki farklı kültür pratiklerini değerlendirirken </a:t>
          </a:r>
          <a:r>
            <a:rPr lang="tr-TR" sz="1800" kern="1200" dirty="0" err="1"/>
            <a:t>başvurabileğimiz</a:t>
          </a:r>
          <a:r>
            <a:rPr lang="tr-TR" sz="1800" kern="1200" dirty="0"/>
            <a:t> ahlaki ilke ve standartların </a:t>
          </a:r>
          <a:r>
            <a:rPr lang="tr-TR" sz="1800" kern="1200" dirty="0" err="1"/>
            <a:t>olanaklığını</a:t>
          </a:r>
          <a:r>
            <a:rPr lang="tr-TR" sz="1800" kern="1200" dirty="0"/>
            <a:t> ve bunların uygulanma biçimlerini inceler. </a:t>
          </a:r>
        </a:p>
      </dsp:txBody>
      <dsp:txXfrm>
        <a:off x="7940483" y="1587976"/>
        <a:ext cx="2683486" cy="294375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69A19B-FD0C-473B-82F7-CE0FD4F9A218}">
      <dsp:nvSpPr>
        <dsp:cNvPr id="0" name=""/>
        <dsp:cNvSpPr/>
      </dsp:nvSpPr>
      <dsp:spPr>
        <a:xfrm>
          <a:off x="238221" y="1246418"/>
          <a:ext cx="4596299" cy="2887050"/>
        </a:xfrm>
        <a:prstGeom prst="roundRect">
          <a:avLst>
            <a:gd name="adj" fmla="val 10000"/>
          </a:avLst>
        </a:prstGeom>
        <a:solidFill>
          <a:srgbClr val="FFC00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err="1"/>
            <a:t>Parekh</a:t>
          </a:r>
          <a:r>
            <a:rPr lang="tr-TR" sz="1800" kern="1200" dirty="0"/>
            <a:t>, sonuç bölümünü </a:t>
          </a:r>
          <a:r>
            <a:rPr lang="tr-TR" sz="1800" kern="1200" dirty="0" err="1"/>
            <a:t>çokkültürlülüğü</a:t>
          </a:r>
          <a:r>
            <a:rPr lang="tr-TR" sz="1800" kern="1200" dirty="0"/>
            <a:t> kaba bir şekilde politik içeriğe sahip bir program olarak değil, insan yaşamına bir bakış açısı olarak eksikleri ve doğrularıyla tartışmaya ayırmıştır. Burada bir kültürün kendi iç farklılıklarıyla barış olmadıkça, diğer kültürlerle arasındaki farklılıklarla da barışık olamayacağı ve kültürler arasındaki diyaloğun önemi vurgulanmaktadır:</a:t>
          </a:r>
        </a:p>
      </dsp:txBody>
      <dsp:txXfrm>
        <a:off x="322780" y="1330977"/>
        <a:ext cx="4427181" cy="2717932"/>
      </dsp:txXfrm>
    </dsp:sp>
    <dsp:sp modelId="{A61C0401-ACBA-46CD-AF7B-EE208505CC63}">
      <dsp:nvSpPr>
        <dsp:cNvPr id="0" name=""/>
        <dsp:cNvSpPr/>
      </dsp:nvSpPr>
      <dsp:spPr>
        <a:xfrm rot="21315606">
          <a:off x="5234214" y="1860929"/>
          <a:ext cx="853361" cy="1139882"/>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5234652" y="2099482"/>
        <a:ext cx="597353" cy="683930"/>
      </dsp:txXfrm>
    </dsp:sp>
    <dsp:sp modelId="{16F978AD-D722-4E63-A888-D43B0D1AE492}">
      <dsp:nvSpPr>
        <dsp:cNvPr id="0" name=""/>
        <dsp:cNvSpPr/>
      </dsp:nvSpPr>
      <dsp:spPr>
        <a:xfrm>
          <a:off x="6439130" y="732263"/>
          <a:ext cx="4596299" cy="288705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a:t>“İyi toplum, kültürel çeşitliliğin gerçek ve arzu edilir bir şey olduğunu kabul eder ve politik yaşamını buna göre düzenler. Diyalog sayesinde oluşturulmuştur ve en başta gelen kaygısı diyaloğun sürmesini sağlamak, etkili bir şekilde devam edebileceği bir ortam yaratmak, baskın düşünce biçimlerinin sınırlarını genişletmek ve toplu olarak kabul edilebilecek ilkeler, kurumlar ve politikalar yaratmaktır” (432). </a:t>
          </a:r>
        </a:p>
      </dsp:txBody>
      <dsp:txXfrm>
        <a:off x="6523689" y="816822"/>
        <a:ext cx="4427181" cy="271793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48E107-FA3B-4EAB-BE11-9F1A683A3611}">
      <dsp:nvSpPr>
        <dsp:cNvPr id="0" name=""/>
        <dsp:cNvSpPr/>
      </dsp:nvSpPr>
      <dsp:spPr>
        <a:xfrm>
          <a:off x="0" y="181510"/>
          <a:ext cx="9068391" cy="5113367"/>
        </a:xfrm>
        <a:prstGeom prst="roundRect">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tr-TR" sz="2400" kern="1200" dirty="0" err="1"/>
            <a:t>Parekh</a:t>
          </a:r>
          <a:r>
            <a:rPr lang="tr-TR" sz="2400" kern="1200" dirty="0"/>
            <a:t> </a:t>
          </a:r>
          <a:r>
            <a:rPr lang="tr-TR" sz="2400" kern="1200" dirty="0" err="1"/>
            <a:t>çokkültürlü</a:t>
          </a:r>
          <a:r>
            <a:rPr lang="tr-TR" sz="2400" kern="1200" dirty="0"/>
            <a:t> toplumların tarihte benzeri görülmemiş zorluklarla karşılaşmakta olduklarını vurgular ve  meşru birlik ile çeşitlilik taleplerini uzlaştırmanın, asimilasyoncu olmadan kapsayıcı olabilmenin, kültürel farklılıklara saygı gösterirken ortak bir aidiyet hissi yaratmanın, vatandaşlık kimliğine zarar vermeden çoğulcu kültürel kimlikleri korumanın politik yollarının bulunması gereğine dikkat çekerek kitabı sonuçlandırır.</a:t>
          </a:r>
          <a:endParaRPr lang="tr-TR" sz="2000" kern="1200" dirty="0"/>
        </a:p>
      </dsp:txBody>
      <dsp:txXfrm>
        <a:off x="249614" y="431124"/>
        <a:ext cx="8569163" cy="4614139"/>
      </dsp:txXfrm>
    </dsp:sp>
    <dsp:sp modelId="{94E45DC9-46B5-494E-A64D-A79AE0D5DD12}">
      <dsp:nvSpPr>
        <dsp:cNvPr id="0" name=""/>
        <dsp:cNvSpPr/>
      </dsp:nvSpPr>
      <dsp:spPr>
        <a:xfrm>
          <a:off x="0" y="5118659"/>
          <a:ext cx="9068391" cy="748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921" tIns="25400" rIns="142240" bIns="25400" numCol="1" spcCol="1270" anchor="t" anchorCtr="0">
          <a:noAutofit/>
        </a:bodyPr>
        <a:lstStyle/>
        <a:p>
          <a:pPr marL="228600" lvl="1" indent="-228600" algn="l" defTabSz="889000">
            <a:lnSpc>
              <a:spcPct val="90000"/>
            </a:lnSpc>
            <a:spcBef>
              <a:spcPct val="0"/>
            </a:spcBef>
            <a:spcAft>
              <a:spcPct val="20000"/>
            </a:spcAft>
            <a:buChar char="••"/>
          </a:pPr>
          <a:endParaRPr lang="tr-TR" sz="2000" kern="1200" dirty="0"/>
        </a:p>
      </dsp:txBody>
      <dsp:txXfrm>
        <a:off x="0" y="5118659"/>
        <a:ext cx="9068391" cy="74856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DB21DC4-90C0-48A2-9133-416B0A221AC3}"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2C1102-D6C9-4511-8523-621C649BA9C5}" type="slidenum">
              <a:rPr lang="tr-TR" smtClean="0"/>
              <a:t>‹#›</a:t>
            </a:fld>
            <a:endParaRPr lang="tr-TR"/>
          </a:p>
        </p:txBody>
      </p:sp>
    </p:spTree>
    <p:extLst>
      <p:ext uri="{BB962C8B-B14F-4D97-AF65-F5344CB8AC3E}">
        <p14:creationId xmlns:p14="http://schemas.microsoft.com/office/powerpoint/2010/main" val="3752967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DB21DC4-90C0-48A2-9133-416B0A221AC3}"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2C1102-D6C9-4511-8523-621C649BA9C5}" type="slidenum">
              <a:rPr lang="tr-TR" smtClean="0"/>
              <a:t>‹#›</a:t>
            </a:fld>
            <a:endParaRPr lang="tr-TR"/>
          </a:p>
        </p:txBody>
      </p:sp>
    </p:spTree>
    <p:extLst>
      <p:ext uri="{BB962C8B-B14F-4D97-AF65-F5344CB8AC3E}">
        <p14:creationId xmlns:p14="http://schemas.microsoft.com/office/powerpoint/2010/main" val="2031717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DB21DC4-90C0-48A2-9133-416B0A221AC3}"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2C1102-D6C9-4511-8523-621C649BA9C5}" type="slidenum">
              <a:rPr lang="tr-TR" smtClean="0"/>
              <a:t>‹#›</a:t>
            </a:fld>
            <a:endParaRPr lang="tr-TR"/>
          </a:p>
        </p:txBody>
      </p:sp>
    </p:spTree>
    <p:extLst>
      <p:ext uri="{BB962C8B-B14F-4D97-AF65-F5344CB8AC3E}">
        <p14:creationId xmlns:p14="http://schemas.microsoft.com/office/powerpoint/2010/main" val="2516608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DB21DC4-90C0-48A2-9133-416B0A221AC3}"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2C1102-D6C9-4511-8523-621C649BA9C5}" type="slidenum">
              <a:rPr lang="tr-TR" smtClean="0"/>
              <a:t>‹#›</a:t>
            </a:fld>
            <a:endParaRPr lang="tr-TR"/>
          </a:p>
        </p:txBody>
      </p:sp>
    </p:spTree>
    <p:extLst>
      <p:ext uri="{BB962C8B-B14F-4D97-AF65-F5344CB8AC3E}">
        <p14:creationId xmlns:p14="http://schemas.microsoft.com/office/powerpoint/2010/main" val="990681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DB21DC4-90C0-48A2-9133-416B0A221AC3}"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2C1102-D6C9-4511-8523-621C649BA9C5}" type="slidenum">
              <a:rPr lang="tr-TR" smtClean="0"/>
              <a:t>‹#›</a:t>
            </a:fld>
            <a:endParaRPr lang="tr-TR"/>
          </a:p>
        </p:txBody>
      </p:sp>
    </p:spTree>
    <p:extLst>
      <p:ext uri="{BB962C8B-B14F-4D97-AF65-F5344CB8AC3E}">
        <p14:creationId xmlns:p14="http://schemas.microsoft.com/office/powerpoint/2010/main" val="4251849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DB21DC4-90C0-48A2-9133-416B0A221AC3}" type="datetimeFigureOut">
              <a:rPr lang="tr-TR" smtClean="0"/>
              <a:t>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2C1102-D6C9-4511-8523-621C649BA9C5}" type="slidenum">
              <a:rPr lang="tr-TR" smtClean="0"/>
              <a:t>‹#›</a:t>
            </a:fld>
            <a:endParaRPr lang="tr-TR"/>
          </a:p>
        </p:txBody>
      </p:sp>
    </p:spTree>
    <p:extLst>
      <p:ext uri="{BB962C8B-B14F-4D97-AF65-F5344CB8AC3E}">
        <p14:creationId xmlns:p14="http://schemas.microsoft.com/office/powerpoint/2010/main" val="123577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DB21DC4-90C0-48A2-9133-416B0A221AC3}" type="datetimeFigureOut">
              <a:rPr lang="tr-TR" smtClean="0"/>
              <a:t>8.05.2020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72C1102-D6C9-4511-8523-621C649BA9C5}" type="slidenum">
              <a:rPr lang="tr-TR" smtClean="0"/>
              <a:t>‹#›</a:t>
            </a:fld>
            <a:endParaRPr lang="tr-TR"/>
          </a:p>
        </p:txBody>
      </p:sp>
    </p:spTree>
    <p:extLst>
      <p:ext uri="{BB962C8B-B14F-4D97-AF65-F5344CB8AC3E}">
        <p14:creationId xmlns:p14="http://schemas.microsoft.com/office/powerpoint/2010/main" val="3075812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DB21DC4-90C0-48A2-9133-416B0A221AC3}" type="datetimeFigureOut">
              <a:rPr lang="tr-TR" smtClean="0"/>
              <a:t>8.05.2020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72C1102-D6C9-4511-8523-621C649BA9C5}" type="slidenum">
              <a:rPr lang="tr-TR" smtClean="0"/>
              <a:t>‹#›</a:t>
            </a:fld>
            <a:endParaRPr lang="tr-TR"/>
          </a:p>
        </p:txBody>
      </p:sp>
    </p:spTree>
    <p:extLst>
      <p:ext uri="{BB962C8B-B14F-4D97-AF65-F5344CB8AC3E}">
        <p14:creationId xmlns:p14="http://schemas.microsoft.com/office/powerpoint/2010/main" val="2583522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DB21DC4-90C0-48A2-9133-416B0A221AC3}" type="datetimeFigureOut">
              <a:rPr lang="tr-TR" smtClean="0"/>
              <a:t>8.05.2020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72C1102-D6C9-4511-8523-621C649BA9C5}" type="slidenum">
              <a:rPr lang="tr-TR" smtClean="0"/>
              <a:t>‹#›</a:t>
            </a:fld>
            <a:endParaRPr lang="tr-TR"/>
          </a:p>
        </p:txBody>
      </p:sp>
    </p:spTree>
    <p:extLst>
      <p:ext uri="{BB962C8B-B14F-4D97-AF65-F5344CB8AC3E}">
        <p14:creationId xmlns:p14="http://schemas.microsoft.com/office/powerpoint/2010/main" val="1153478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DB21DC4-90C0-48A2-9133-416B0A221AC3}" type="datetimeFigureOut">
              <a:rPr lang="tr-TR" smtClean="0"/>
              <a:t>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2C1102-D6C9-4511-8523-621C649BA9C5}" type="slidenum">
              <a:rPr lang="tr-TR" smtClean="0"/>
              <a:t>‹#›</a:t>
            </a:fld>
            <a:endParaRPr lang="tr-TR"/>
          </a:p>
        </p:txBody>
      </p:sp>
    </p:spTree>
    <p:extLst>
      <p:ext uri="{BB962C8B-B14F-4D97-AF65-F5344CB8AC3E}">
        <p14:creationId xmlns:p14="http://schemas.microsoft.com/office/powerpoint/2010/main" val="1986151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DB21DC4-90C0-48A2-9133-416B0A221AC3}" type="datetimeFigureOut">
              <a:rPr lang="tr-TR" smtClean="0"/>
              <a:t>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2C1102-D6C9-4511-8523-621C649BA9C5}" type="slidenum">
              <a:rPr lang="tr-TR" smtClean="0"/>
              <a:t>‹#›</a:t>
            </a:fld>
            <a:endParaRPr lang="tr-TR"/>
          </a:p>
        </p:txBody>
      </p:sp>
    </p:spTree>
    <p:extLst>
      <p:ext uri="{BB962C8B-B14F-4D97-AF65-F5344CB8AC3E}">
        <p14:creationId xmlns:p14="http://schemas.microsoft.com/office/powerpoint/2010/main" val="3843811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B21DC4-90C0-48A2-9133-416B0A221AC3}" type="datetimeFigureOut">
              <a:rPr lang="tr-TR" smtClean="0"/>
              <a:t>8.05.2020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2C1102-D6C9-4511-8523-621C649BA9C5}" type="slidenum">
              <a:rPr lang="tr-TR" smtClean="0"/>
              <a:t>‹#›</a:t>
            </a:fld>
            <a:endParaRPr lang="tr-TR"/>
          </a:p>
        </p:txBody>
      </p:sp>
    </p:spTree>
    <p:extLst>
      <p:ext uri="{BB962C8B-B14F-4D97-AF65-F5344CB8AC3E}">
        <p14:creationId xmlns:p14="http://schemas.microsoft.com/office/powerpoint/2010/main" val="23364547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İLT Kültürlerarası İletişim </a:t>
            </a:r>
            <a:br>
              <a:rPr lang="tr-TR" dirty="0" smtClean="0"/>
            </a:br>
            <a:r>
              <a:rPr lang="tr-TR" dirty="0" smtClean="0"/>
              <a:t>Dr. </a:t>
            </a:r>
            <a:r>
              <a:rPr lang="tr-TR" dirty="0" err="1" smtClean="0"/>
              <a:t>Öğr</a:t>
            </a:r>
            <a:r>
              <a:rPr lang="tr-TR" dirty="0" smtClean="0"/>
              <a:t>. Üyesi Engin SARI</a:t>
            </a:r>
            <a:endParaRPr lang="tr-TR" dirty="0"/>
          </a:p>
        </p:txBody>
      </p:sp>
      <p:sp>
        <p:nvSpPr>
          <p:cNvPr id="3" name="Alt Başlık 2"/>
          <p:cNvSpPr>
            <a:spLocks noGrp="1"/>
          </p:cNvSpPr>
          <p:nvPr>
            <p:ph type="subTitle" idx="1"/>
          </p:nvPr>
        </p:nvSpPr>
        <p:spPr/>
        <p:txBody>
          <a:bodyPr/>
          <a:lstStyle/>
          <a:p>
            <a:r>
              <a:rPr lang="tr-TR" dirty="0" smtClean="0"/>
              <a:t>13. Hafta Kültürlerarası İletişim, Çağdaş Tartışmalar ve  </a:t>
            </a:r>
            <a:r>
              <a:rPr lang="tr-TR" dirty="0" err="1" smtClean="0"/>
              <a:t>Çokkültürlülük</a:t>
            </a:r>
            <a:endParaRPr lang="tr-TR" dirty="0"/>
          </a:p>
        </p:txBody>
      </p:sp>
      <p:pic>
        <p:nvPicPr>
          <p:cNvPr id="4" name="Picture 1">
            <a:extLst>
              <a:ext uri="{FF2B5EF4-FFF2-40B4-BE49-F238E27FC236}">
                <a16:creationId xmlns:a16="http://schemas.microsoft.com/office/drawing/2014/main" id="{4AD0241F-172F-45DB-8A5F-EBF8BC1031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2358" y="302571"/>
            <a:ext cx="1679234" cy="10951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1875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a:extLst>
              <a:ext uri="{FF2B5EF4-FFF2-40B4-BE49-F238E27FC236}">
                <a16:creationId xmlns:a16="http://schemas.microsoft.com/office/drawing/2014/main" id="{C8E6FADD-0416-4B4C-A05D-1773EE4CFA03}"/>
              </a:ext>
            </a:extLst>
          </p:cNvPr>
          <p:cNvGraphicFramePr/>
          <p:nvPr>
            <p:extLst/>
          </p:nvPr>
        </p:nvGraphicFramePr>
        <p:xfrm>
          <a:off x="1781480" y="265814"/>
          <a:ext cx="9068391" cy="58725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06727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a:extLst>
              <a:ext uri="{FF2B5EF4-FFF2-40B4-BE49-F238E27FC236}">
                <a16:creationId xmlns:a16="http://schemas.microsoft.com/office/drawing/2014/main" id="{C8E6FADD-0416-4B4C-A05D-1773EE4CFA03}"/>
              </a:ext>
            </a:extLst>
          </p:cNvPr>
          <p:cNvGraphicFramePr/>
          <p:nvPr>
            <p:extLst/>
          </p:nvPr>
        </p:nvGraphicFramePr>
        <p:xfrm>
          <a:off x="1781480" y="265814"/>
          <a:ext cx="9068391" cy="58725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40415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a:extLst>
              <a:ext uri="{FF2B5EF4-FFF2-40B4-BE49-F238E27FC236}">
                <a16:creationId xmlns:a16="http://schemas.microsoft.com/office/drawing/2014/main" id="{C8E6FADD-0416-4B4C-A05D-1773EE4CFA03}"/>
              </a:ext>
            </a:extLst>
          </p:cNvPr>
          <p:cNvGraphicFramePr/>
          <p:nvPr>
            <p:extLst/>
          </p:nvPr>
        </p:nvGraphicFramePr>
        <p:xfrm>
          <a:off x="2032000" y="265814"/>
          <a:ext cx="9068391" cy="599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3864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a:extLst>
              <a:ext uri="{FF2B5EF4-FFF2-40B4-BE49-F238E27FC236}">
                <a16:creationId xmlns:a16="http://schemas.microsoft.com/office/drawing/2014/main" id="{0BEBB4EE-8D42-4713-B97D-4A5BABED1A52}"/>
              </a:ext>
            </a:extLst>
          </p:cNvPr>
          <p:cNvGraphicFramePr/>
          <p:nvPr>
            <p:extLst>
              <p:ext uri="{D42A27DB-BD31-4B8C-83A1-F6EECF244321}">
                <p14:modId xmlns:p14="http://schemas.microsoft.com/office/powerpoint/2010/main" val="3276641218"/>
              </p:ext>
            </p:extLst>
          </p:nvPr>
        </p:nvGraphicFramePr>
        <p:xfrm>
          <a:off x="2032000" y="751562"/>
          <a:ext cx="8128000" cy="52734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93598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a:extLst>
              <a:ext uri="{FF2B5EF4-FFF2-40B4-BE49-F238E27FC236}">
                <a16:creationId xmlns:a16="http://schemas.microsoft.com/office/drawing/2014/main" id="{0BEBB4EE-8D42-4713-B97D-4A5BABED1A52}"/>
              </a:ext>
            </a:extLst>
          </p:cNvPr>
          <p:cNvGraphicFramePr/>
          <p:nvPr>
            <p:extLst/>
          </p:nvPr>
        </p:nvGraphicFramePr>
        <p:xfrm>
          <a:off x="2032000" y="751562"/>
          <a:ext cx="8128000" cy="52734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Metin kutusu 2">
            <a:extLst>
              <a:ext uri="{FF2B5EF4-FFF2-40B4-BE49-F238E27FC236}">
                <a16:creationId xmlns:a16="http://schemas.microsoft.com/office/drawing/2014/main" id="{595836DF-2208-47FA-BB19-3755AF46A5A2}"/>
              </a:ext>
            </a:extLst>
          </p:cNvPr>
          <p:cNvSpPr txBox="1"/>
          <p:nvPr/>
        </p:nvSpPr>
        <p:spPr>
          <a:xfrm>
            <a:off x="688931" y="184666"/>
            <a:ext cx="1590805" cy="584775"/>
          </a:xfrm>
          <a:prstGeom prst="rect">
            <a:avLst/>
          </a:prstGeom>
          <a:noFill/>
        </p:spPr>
        <p:txBody>
          <a:bodyPr wrap="square" rtlCol="0">
            <a:spAutoFit/>
          </a:bodyPr>
          <a:lstStyle/>
          <a:p>
            <a:r>
              <a:rPr lang="tr-TR" sz="3200" dirty="0"/>
              <a:t>Sonuç</a:t>
            </a:r>
          </a:p>
        </p:txBody>
      </p:sp>
    </p:spTree>
    <p:extLst>
      <p:ext uri="{BB962C8B-B14F-4D97-AF65-F5344CB8AC3E}">
        <p14:creationId xmlns:p14="http://schemas.microsoft.com/office/powerpoint/2010/main" val="37447678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a:extLst>
              <a:ext uri="{FF2B5EF4-FFF2-40B4-BE49-F238E27FC236}">
                <a16:creationId xmlns:a16="http://schemas.microsoft.com/office/drawing/2014/main" id="{0BEBB4EE-8D42-4713-B97D-4A5BABED1A52}"/>
              </a:ext>
            </a:extLst>
          </p:cNvPr>
          <p:cNvGraphicFramePr/>
          <p:nvPr>
            <p:extLst/>
          </p:nvPr>
        </p:nvGraphicFramePr>
        <p:xfrm>
          <a:off x="2032000" y="751562"/>
          <a:ext cx="8128000" cy="52734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32133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620899FE-9FCA-49EF-A16C-384F00F9FE6C}"/>
              </a:ext>
            </a:extLst>
          </p:cNvPr>
          <p:cNvSpPr txBox="1"/>
          <p:nvPr/>
        </p:nvSpPr>
        <p:spPr>
          <a:xfrm>
            <a:off x="1252602" y="966302"/>
            <a:ext cx="9883035" cy="5355312"/>
          </a:xfrm>
          <a:prstGeom prst="rect">
            <a:avLst/>
          </a:prstGeom>
          <a:noFill/>
        </p:spPr>
        <p:txBody>
          <a:bodyPr wrap="square" rtlCol="0">
            <a:spAutoFit/>
          </a:bodyPr>
          <a:lstStyle/>
          <a:p>
            <a:r>
              <a:rPr lang="tr-TR" b="1" dirty="0"/>
              <a:t>Kaynakça</a:t>
            </a:r>
            <a:endParaRPr lang="tr-TR" dirty="0"/>
          </a:p>
          <a:p>
            <a:r>
              <a:rPr lang="tr-TR" dirty="0" err="1"/>
              <a:t>Touraine</a:t>
            </a:r>
            <a:r>
              <a:rPr lang="tr-TR" dirty="0"/>
              <a:t>, </a:t>
            </a:r>
            <a:r>
              <a:rPr lang="tr-TR" dirty="0" err="1"/>
              <a:t>Alain</a:t>
            </a:r>
            <a:r>
              <a:rPr lang="tr-TR" dirty="0"/>
              <a:t> (2002). “Sosyolog Tarlakuşu Gibidir…” Cem </a:t>
            </a:r>
            <a:r>
              <a:rPr lang="tr-TR" dirty="0" err="1"/>
              <a:t>Akaş</a:t>
            </a:r>
            <a:r>
              <a:rPr lang="tr-TR" dirty="0"/>
              <a:t> (Haz), Kavramlar ve Bağlamlar Arasında 20. Yüzyıl Düşünürleriyle Söyleşiler, İstanbul: Yapı Kredi Yayınları, </a:t>
            </a:r>
            <a:r>
              <a:rPr lang="tr-TR" dirty="0" err="1"/>
              <a:t>ss</a:t>
            </a:r>
            <a:r>
              <a:rPr lang="tr-TR" dirty="0"/>
              <a:t>. 193-210. </a:t>
            </a:r>
          </a:p>
          <a:p>
            <a:endParaRPr lang="tr-TR" dirty="0"/>
          </a:p>
          <a:p>
            <a:r>
              <a:rPr lang="tr-TR" dirty="0" err="1"/>
              <a:t>Özkazanç</a:t>
            </a:r>
            <a:r>
              <a:rPr lang="tr-TR" dirty="0"/>
              <a:t>, Alev (2000). “Eğitim ve </a:t>
            </a:r>
            <a:r>
              <a:rPr lang="tr-TR" dirty="0" err="1"/>
              <a:t>Çokkültürlülük</a:t>
            </a:r>
            <a:r>
              <a:rPr lang="tr-TR" dirty="0"/>
              <a:t>: Amerikan Üniversitelerinde Irk ve Kültür Savaşları” Ankara Üniversitesi SBF Dergisi 55(4):111-141.</a:t>
            </a:r>
          </a:p>
          <a:p>
            <a:endParaRPr lang="tr-TR" dirty="0"/>
          </a:p>
          <a:p>
            <a:r>
              <a:rPr lang="tr-TR" dirty="0" err="1"/>
              <a:t>Parekh</a:t>
            </a:r>
            <a:r>
              <a:rPr lang="tr-TR" dirty="0"/>
              <a:t>, </a:t>
            </a:r>
            <a:r>
              <a:rPr lang="tr-TR" dirty="0" err="1"/>
              <a:t>Bhikhu</a:t>
            </a:r>
            <a:r>
              <a:rPr lang="tr-TR" dirty="0"/>
              <a:t> (2002). </a:t>
            </a:r>
            <a:r>
              <a:rPr lang="tr-TR" dirty="0" err="1"/>
              <a:t>Çokkültürlülüğü</a:t>
            </a:r>
            <a:r>
              <a:rPr lang="tr-TR" dirty="0"/>
              <a:t> Yeniden Düşünmek: Kültürel çeşitlilik ve siyasi teori. Çeviri Bilge </a:t>
            </a:r>
            <a:r>
              <a:rPr lang="tr-TR" dirty="0" err="1"/>
              <a:t>Tanrıseven</a:t>
            </a:r>
            <a:r>
              <a:rPr lang="tr-TR" dirty="0"/>
              <a:t>. Ankara: Phoenix.</a:t>
            </a:r>
          </a:p>
          <a:p>
            <a:endParaRPr lang="tr-TR" dirty="0"/>
          </a:p>
          <a:p>
            <a:r>
              <a:rPr lang="tr-TR" dirty="0" err="1"/>
              <a:t>Baumann</a:t>
            </a:r>
            <a:r>
              <a:rPr lang="tr-TR" dirty="0"/>
              <a:t>, </a:t>
            </a:r>
            <a:r>
              <a:rPr lang="tr-TR" dirty="0" err="1"/>
              <a:t>Gerd</a:t>
            </a:r>
            <a:r>
              <a:rPr lang="tr-TR" dirty="0"/>
              <a:t> (2006). </a:t>
            </a:r>
            <a:r>
              <a:rPr lang="tr-TR" dirty="0" err="1"/>
              <a:t>Çokkültürlülük</a:t>
            </a:r>
            <a:r>
              <a:rPr lang="tr-TR" dirty="0"/>
              <a:t> Bilmecesi. Türkçesi Işıl </a:t>
            </a:r>
            <a:r>
              <a:rPr lang="tr-TR" dirty="0" err="1"/>
              <a:t>Demirakın</a:t>
            </a:r>
            <a:r>
              <a:rPr lang="tr-TR" dirty="0"/>
              <a:t>. Ankara: Dost Kitabevi.</a:t>
            </a:r>
          </a:p>
          <a:p>
            <a:endParaRPr lang="tr-TR" dirty="0"/>
          </a:p>
          <a:p>
            <a:r>
              <a:rPr lang="en-US" dirty="0"/>
              <a:t>Turner, Terence (1993). “Anthropology and Multiculturalism: What is Anthropology That Multiculturalist Should Be Mindful of it?” Cultural Anthropology 8 (4): 411-429.</a:t>
            </a:r>
            <a:endParaRPr lang="tr-TR" dirty="0"/>
          </a:p>
          <a:p>
            <a:r>
              <a:rPr lang="tr-TR" dirty="0" err="1"/>
              <a:t>Somersan</a:t>
            </a:r>
            <a:r>
              <a:rPr lang="tr-TR" dirty="0"/>
              <a:t>, S. (2004). Sosyal Bilimlerde </a:t>
            </a:r>
            <a:r>
              <a:rPr lang="tr-TR" dirty="0" err="1"/>
              <a:t>Etnisite</a:t>
            </a:r>
            <a:r>
              <a:rPr lang="tr-TR" dirty="0"/>
              <a:t> ve Irk. İstanbul: Bilgi Üniversitesi Yayınları.</a:t>
            </a:r>
          </a:p>
          <a:p>
            <a:endParaRPr lang="tr-TR" dirty="0"/>
          </a:p>
          <a:p>
            <a:r>
              <a:rPr lang="tr-TR" dirty="0" err="1"/>
              <a:t>Andrews</a:t>
            </a:r>
            <a:r>
              <a:rPr lang="tr-TR" dirty="0"/>
              <a:t>, P. A. (ed.) (2002), </a:t>
            </a:r>
            <a:r>
              <a:rPr lang="tr-TR" dirty="0" err="1"/>
              <a:t>Ethnic</a:t>
            </a:r>
            <a:r>
              <a:rPr lang="tr-TR" dirty="0"/>
              <a:t> </a:t>
            </a:r>
            <a:r>
              <a:rPr lang="tr-TR" dirty="0" err="1"/>
              <a:t>Groups</a:t>
            </a:r>
            <a:r>
              <a:rPr lang="tr-TR" dirty="0"/>
              <a:t> in </a:t>
            </a:r>
            <a:r>
              <a:rPr lang="tr-TR" dirty="0" err="1"/>
              <a:t>the</a:t>
            </a:r>
            <a:r>
              <a:rPr lang="tr-TR" dirty="0"/>
              <a:t> </a:t>
            </a:r>
            <a:r>
              <a:rPr lang="tr-TR" dirty="0" err="1"/>
              <a:t>Turkey</a:t>
            </a:r>
            <a:r>
              <a:rPr lang="tr-TR" dirty="0"/>
              <a:t>, </a:t>
            </a:r>
            <a:r>
              <a:rPr lang="tr-TR" dirty="0" err="1"/>
              <a:t>Wiesbaden</a:t>
            </a:r>
            <a:r>
              <a:rPr lang="tr-TR" dirty="0"/>
              <a:t>: Ludwig </a:t>
            </a:r>
            <a:r>
              <a:rPr lang="tr-TR" dirty="0" err="1"/>
              <a:t>Reichert</a:t>
            </a:r>
            <a:r>
              <a:rPr lang="tr-TR" dirty="0"/>
              <a:t> </a:t>
            </a:r>
            <a:r>
              <a:rPr lang="tr-TR" dirty="0" err="1"/>
              <a:t>Verlag</a:t>
            </a:r>
            <a:r>
              <a:rPr lang="tr-TR" dirty="0"/>
              <a:t>.</a:t>
            </a:r>
          </a:p>
          <a:p>
            <a:endParaRPr lang="tr-TR" dirty="0"/>
          </a:p>
          <a:p>
            <a:endParaRPr lang="tr-TR" dirty="0"/>
          </a:p>
        </p:txBody>
      </p:sp>
    </p:spTree>
    <p:extLst>
      <p:ext uri="{BB962C8B-B14F-4D97-AF65-F5344CB8AC3E}">
        <p14:creationId xmlns:p14="http://schemas.microsoft.com/office/powerpoint/2010/main" val="2552348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620899FE-9FCA-49EF-A16C-384F00F9FE6C}"/>
              </a:ext>
            </a:extLst>
          </p:cNvPr>
          <p:cNvSpPr txBox="1"/>
          <p:nvPr/>
        </p:nvSpPr>
        <p:spPr>
          <a:xfrm>
            <a:off x="1027134" y="239792"/>
            <a:ext cx="9883035" cy="5078313"/>
          </a:xfrm>
          <a:prstGeom prst="rect">
            <a:avLst/>
          </a:prstGeom>
          <a:noFill/>
        </p:spPr>
        <p:txBody>
          <a:bodyPr wrap="square" rtlCol="0">
            <a:spAutoFit/>
          </a:bodyPr>
          <a:lstStyle/>
          <a:p>
            <a:endParaRPr lang="tr-TR" dirty="0"/>
          </a:p>
          <a:p>
            <a:r>
              <a:rPr lang="tr-TR" dirty="0" err="1"/>
              <a:t>Hall</a:t>
            </a:r>
            <a:r>
              <a:rPr lang="tr-TR" dirty="0"/>
              <a:t>, </a:t>
            </a:r>
            <a:r>
              <a:rPr lang="tr-TR" dirty="0" err="1"/>
              <a:t>Stuart</a:t>
            </a:r>
            <a:r>
              <a:rPr lang="tr-TR" dirty="0"/>
              <a:t> (1990). “</a:t>
            </a:r>
            <a:r>
              <a:rPr lang="tr-TR" dirty="0" err="1"/>
              <a:t>Cultural</a:t>
            </a:r>
            <a:r>
              <a:rPr lang="tr-TR" dirty="0"/>
              <a:t> Identity and Diaspora” içinde J.  Rutherford, (Derleme). Identity, </a:t>
            </a:r>
            <a:r>
              <a:rPr lang="tr-TR" dirty="0" err="1"/>
              <a:t>Community</a:t>
            </a:r>
            <a:r>
              <a:rPr lang="tr-TR" dirty="0"/>
              <a:t>, </a:t>
            </a:r>
            <a:r>
              <a:rPr lang="tr-TR" dirty="0" err="1"/>
              <a:t>Culture</a:t>
            </a:r>
            <a:r>
              <a:rPr lang="tr-TR" dirty="0"/>
              <a:t>, </a:t>
            </a:r>
            <a:r>
              <a:rPr lang="tr-TR" dirty="0" err="1"/>
              <a:t>Difference</a:t>
            </a:r>
            <a:r>
              <a:rPr lang="tr-TR" dirty="0"/>
              <a:t>. </a:t>
            </a:r>
            <a:r>
              <a:rPr lang="tr-TR" dirty="0" err="1"/>
              <a:t>London</a:t>
            </a:r>
            <a:r>
              <a:rPr lang="tr-TR" dirty="0"/>
              <a:t>: Lawrence and </a:t>
            </a:r>
            <a:r>
              <a:rPr lang="tr-TR" dirty="0" err="1"/>
              <a:t>Wishart</a:t>
            </a:r>
            <a:r>
              <a:rPr lang="tr-TR" dirty="0"/>
              <a:t>.</a:t>
            </a:r>
          </a:p>
          <a:p>
            <a:endParaRPr lang="tr-TR" dirty="0"/>
          </a:p>
          <a:p>
            <a:r>
              <a:rPr lang="tr-TR" dirty="0" err="1"/>
              <a:t>Hall</a:t>
            </a:r>
            <a:r>
              <a:rPr lang="tr-TR" dirty="0"/>
              <a:t>, </a:t>
            </a:r>
            <a:r>
              <a:rPr lang="tr-TR" dirty="0" err="1"/>
              <a:t>Stuart</a:t>
            </a:r>
            <a:r>
              <a:rPr lang="tr-TR" dirty="0"/>
              <a:t> (1998). “Kültürel Kimlik ve Diaspora”. İçinde J.  Rutherford, (Derleme). Kimlik: Topluluk/Kültür/Farklılık. Çeviren: İrem Sağlamer. S. 173- İstanbul: Sarmal Yayınevi.</a:t>
            </a:r>
          </a:p>
          <a:p>
            <a:endParaRPr lang="tr-TR" dirty="0"/>
          </a:p>
          <a:p>
            <a:r>
              <a:rPr lang="tr-TR" dirty="0"/>
              <a:t>Taylor, Charles vd. (2005). </a:t>
            </a:r>
            <a:r>
              <a:rPr lang="tr-TR" dirty="0" err="1"/>
              <a:t>Çokkültürcülük</a:t>
            </a:r>
            <a:r>
              <a:rPr lang="tr-TR" dirty="0"/>
              <a:t>: Tanınma Politikası. (Haz. </a:t>
            </a:r>
            <a:r>
              <a:rPr lang="tr-TR" dirty="0" err="1"/>
              <a:t>Amy</a:t>
            </a:r>
            <a:r>
              <a:rPr lang="tr-TR" dirty="0"/>
              <a:t> </a:t>
            </a:r>
            <a:r>
              <a:rPr lang="tr-TR" dirty="0" err="1"/>
              <a:t>Gutman</a:t>
            </a:r>
            <a:r>
              <a:rPr lang="tr-TR" dirty="0"/>
              <a:t>). İstanbul:  Yapı Kredi Yayınları.</a:t>
            </a:r>
          </a:p>
          <a:p>
            <a:endParaRPr lang="tr-TR" dirty="0"/>
          </a:p>
          <a:p>
            <a:r>
              <a:rPr lang="tr-TR" dirty="0"/>
              <a:t>Aksoy, Nazan vd. (2001). Modernleşme ve </a:t>
            </a:r>
            <a:r>
              <a:rPr lang="tr-TR" dirty="0" err="1"/>
              <a:t>Çokkültürlülük</a:t>
            </a:r>
            <a:r>
              <a:rPr lang="tr-TR" dirty="0"/>
              <a:t>. Helsinki Yurttaşlar Derneği Dizisi. İstanbul: İletişim.</a:t>
            </a:r>
          </a:p>
          <a:p>
            <a:endParaRPr lang="tr-TR" dirty="0"/>
          </a:p>
          <a:p>
            <a:r>
              <a:rPr lang="tr-TR" dirty="0" err="1"/>
              <a:t>Kymlicka</a:t>
            </a:r>
            <a:r>
              <a:rPr lang="tr-TR" dirty="0"/>
              <a:t>, W. (1998) </a:t>
            </a:r>
            <a:r>
              <a:rPr lang="tr-TR" dirty="0" err="1"/>
              <a:t>Çokkültürlü</a:t>
            </a:r>
            <a:r>
              <a:rPr lang="tr-TR" dirty="0"/>
              <a:t> Yurttaşlık. Çev. Abdullah Yılmaz. İstanbul: Ayrıntı Yayınları.</a:t>
            </a:r>
          </a:p>
          <a:p>
            <a:endParaRPr lang="tr-TR" dirty="0"/>
          </a:p>
          <a:p>
            <a:r>
              <a:rPr lang="tr-TR" dirty="0" err="1"/>
              <a:t>Willett</a:t>
            </a:r>
            <a:r>
              <a:rPr lang="tr-TR" dirty="0"/>
              <a:t>, </a:t>
            </a:r>
            <a:r>
              <a:rPr lang="tr-TR" dirty="0" err="1"/>
              <a:t>Cynthia</a:t>
            </a:r>
            <a:r>
              <a:rPr lang="tr-TR" dirty="0"/>
              <a:t> (1998) (Ed.). </a:t>
            </a:r>
            <a:r>
              <a:rPr lang="tr-TR" dirty="0" err="1"/>
              <a:t>Theorizing</a:t>
            </a:r>
            <a:r>
              <a:rPr lang="tr-TR" dirty="0"/>
              <a:t> </a:t>
            </a:r>
            <a:r>
              <a:rPr lang="tr-TR" dirty="0" err="1"/>
              <a:t>Multiculturalism</a:t>
            </a:r>
            <a:r>
              <a:rPr lang="tr-TR" dirty="0"/>
              <a:t>: A Guide </a:t>
            </a:r>
            <a:r>
              <a:rPr lang="tr-TR" dirty="0" err="1"/>
              <a:t>to</a:t>
            </a:r>
            <a:r>
              <a:rPr lang="tr-TR" dirty="0"/>
              <a:t> </a:t>
            </a:r>
            <a:r>
              <a:rPr lang="tr-TR" dirty="0" err="1"/>
              <a:t>the</a:t>
            </a:r>
            <a:r>
              <a:rPr lang="tr-TR" dirty="0"/>
              <a:t> </a:t>
            </a:r>
            <a:r>
              <a:rPr lang="tr-TR" dirty="0" err="1"/>
              <a:t>Current</a:t>
            </a:r>
            <a:r>
              <a:rPr lang="tr-TR" dirty="0"/>
              <a:t> </a:t>
            </a:r>
            <a:r>
              <a:rPr lang="tr-TR" dirty="0" err="1"/>
              <a:t>Debate</a:t>
            </a:r>
            <a:r>
              <a:rPr lang="tr-TR" dirty="0"/>
              <a:t>.</a:t>
            </a:r>
            <a:r>
              <a:rPr lang="tr-TR" i="1" dirty="0"/>
              <a:t> </a:t>
            </a:r>
            <a:r>
              <a:rPr lang="tr-TR" dirty="0"/>
              <a:t>Cambridge, </a:t>
            </a:r>
            <a:r>
              <a:rPr lang="tr-TR" dirty="0" err="1"/>
              <a:t>Mass</a:t>
            </a:r>
            <a:r>
              <a:rPr lang="tr-TR" dirty="0"/>
              <a:t>: </a:t>
            </a:r>
            <a:r>
              <a:rPr lang="tr-TR" dirty="0" err="1"/>
              <a:t>Blackvvell</a:t>
            </a:r>
            <a:r>
              <a:rPr lang="tr-TR" dirty="0"/>
              <a:t>.</a:t>
            </a:r>
          </a:p>
          <a:p>
            <a:endParaRPr lang="tr-TR" dirty="0"/>
          </a:p>
        </p:txBody>
      </p:sp>
      <p:sp>
        <p:nvSpPr>
          <p:cNvPr id="2" name="Metin kutusu 1">
            <a:extLst>
              <a:ext uri="{FF2B5EF4-FFF2-40B4-BE49-F238E27FC236}">
                <a16:creationId xmlns:a16="http://schemas.microsoft.com/office/drawing/2014/main" id="{EEC44BB8-4647-430B-AEBB-FC00244A03D1}"/>
              </a:ext>
            </a:extLst>
          </p:cNvPr>
          <p:cNvSpPr txBox="1"/>
          <p:nvPr/>
        </p:nvSpPr>
        <p:spPr>
          <a:xfrm>
            <a:off x="862149" y="5094514"/>
            <a:ext cx="10776857" cy="615553"/>
          </a:xfrm>
          <a:prstGeom prst="rect">
            <a:avLst/>
          </a:prstGeom>
          <a:noFill/>
        </p:spPr>
        <p:txBody>
          <a:bodyPr wrap="square" rtlCol="0">
            <a:spAutoFit/>
          </a:bodyPr>
          <a:lstStyle/>
          <a:p>
            <a:pPr marL="342900" indent="-342900">
              <a:buFont typeface="+mj-lt"/>
              <a:buAutoNum type="arabicPeriod"/>
            </a:pPr>
            <a:r>
              <a:rPr lang="tr-TR" sz="1600" dirty="0" err="1"/>
              <a:t>Çokkültürlülük</a:t>
            </a:r>
            <a:r>
              <a:rPr lang="tr-TR" sz="1600" dirty="0"/>
              <a:t> konusundaki incelemeleri kuramsal olarak sınıflayan bir çalışma olarak bkz.: </a:t>
            </a:r>
            <a:r>
              <a:rPr lang="tr-TR" sz="1600" dirty="0" err="1"/>
              <a:t>Cynthia</a:t>
            </a:r>
            <a:r>
              <a:rPr lang="tr-TR" sz="1600" dirty="0"/>
              <a:t> </a:t>
            </a:r>
            <a:r>
              <a:rPr lang="tr-TR" sz="1600" dirty="0" err="1"/>
              <a:t>Willet</a:t>
            </a:r>
            <a:r>
              <a:rPr lang="tr-TR" sz="1600" dirty="0"/>
              <a:t> (1998) </a:t>
            </a:r>
          </a:p>
          <a:p>
            <a:endParaRPr lang="tr-TR" dirty="0"/>
          </a:p>
        </p:txBody>
      </p:sp>
    </p:spTree>
    <p:extLst>
      <p:ext uri="{BB962C8B-B14F-4D97-AF65-F5344CB8AC3E}">
        <p14:creationId xmlns:p14="http://schemas.microsoft.com/office/powerpoint/2010/main" val="2541782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a:extLst>
              <a:ext uri="{FF2B5EF4-FFF2-40B4-BE49-F238E27FC236}">
                <a16:creationId xmlns:a16="http://schemas.microsoft.com/office/drawing/2014/main" id="{C8E6FADD-0416-4B4C-A05D-1773EE4CFA03}"/>
              </a:ext>
            </a:extLst>
          </p:cNvPr>
          <p:cNvGraphicFramePr/>
          <p:nvPr>
            <p:extLst/>
          </p:nvPr>
        </p:nvGraphicFramePr>
        <p:xfrm>
          <a:off x="1781480" y="265814"/>
          <a:ext cx="9068391" cy="58725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24177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C1C5ACF0-D727-2648-9005-F3D71E7BD7EA}"/>
              </a:ext>
            </a:extLst>
          </p:cNvPr>
          <p:cNvGraphicFramePr>
            <a:graphicFrameLocks noGrp="1"/>
          </p:cNvGraphicFramePr>
          <p:nvPr>
            <p:ph idx="1"/>
            <p:extLst/>
          </p:nvPr>
        </p:nvGraphicFramePr>
        <p:xfrm>
          <a:off x="374999" y="2091847"/>
          <a:ext cx="11442002" cy="42375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Metin kutusu 1">
            <a:extLst>
              <a:ext uri="{FF2B5EF4-FFF2-40B4-BE49-F238E27FC236}">
                <a16:creationId xmlns:a16="http://schemas.microsoft.com/office/drawing/2014/main" id="{8939761A-BD84-46C4-8805-73BD878A70AF}"/>
              </a:ext>
            </a:extLst>
          </p:cNvPr>
          <p:cNvSpPr txBox="1"/>
          <p:nvPr/>
        </p:nvSpPr>
        <p:spPr>
          <a:xfrm>
            <a:off x="1064712" y="789140"/>
            <a:ext cx="184731" cy="369332"/>
          </a:xfrm>
          <a:prstGeom prst="rect">
            <a:avLst/>
          </a:prstGeom>
          <a:noFill/>
        </p:spPr>
        <p:txBody>
          <a:bodyPr wrap="none" rtlCol="0">
            <a:spAutoFit/>
          </a:bodyPr>
          <a:lstStyle/>
          <a:p>
            <a:endParaRPr lang="tr-TR" dirty="0"/>
          </a:p>
        </p:txBody>
      </p:sp>
      <p:sp>
        <p:nvSpPr>
          <p:cNvPr id="3" name="Metin kutusu 2">
            <a:extLst>
              <a:ext uri="{FF2B5EF4-FFF2-40B4-BE49-F238E27FC236}">
                <a16:creationId xmlns:a16="http://schemas.microsoft.com/office/drawing/2014/main" id="{EB3DDD9E-2EA2-4982-8EE1-E04AD06270FC}"/>
              </a:ext>
            </a:extLst>
          </p:cNvPr>
          <p:cNvSpPr txBox="1"/>
          <p:nvPr/>
        </p:nvSpPr>
        <p:spPr>
          <a:xfrm>
            <a:off x="222308" y="50476"/>
            <a:ext cx="11594693" cy="1200329"/>
          </a:xfrm>
          <a:prstGeom prst="rect">
            <a:avLst/>
          </a:prstGeom>
          <a:noFill/>
        </p:spPr>
        <p:txBody>
          <a:bodyPr wrap="square" rtlCol="0">
            <a:spAutoFit/>
          </a:bodyPr>
          <a:lstStyle/>
          <a:p>
            <a:r>
              <a:rPr lang="tr-TR" dirty="0" err="1"/>
              <a:t>Parekh’in</a:t>
            </a:r>
            <a:r>
              <a:rPr lang="tr-TR" dirty="0"/>
              <a:t> bu kitaptaki temel çabası, </a:t>
            </a:r>
            <a:r>
              <a:rPr lang="tr-TR" dirty="0" err="1"/>
              <a:t>çokkültürlü</a:t>
            </a:r>
            <a:r>
              <a:rPr lang="tr-TR" dirty="0"/>
              <a:t> bir toplum kuramının </a:t>
            </a:r>
            <a:r>
              <a:rPr lang="tr-TR" dirty="0" err="1"/>
              <a:t>anahatlarını</a:t>
            </a:r>
            <a:r>
              <a:rPr lang="tr-TR" dirty="0"/>
              <a:t> çizmektir. Buna öncelikle çağdaş toplumların neden öncekilerden farklı bir </a:t>
            </a:r>
            <a:r>
              <a:rPr lang="tr-TR" dirty="0" err="1"/>
              <a:t>çokkültürlülük</a:t>
            </a:r>
            <a:r>
              <a:rPr lang="tr-TR" dirty="0"/>
              <a:t> doğasına sahip olduğunu belirterek başlamaktadır. Geçmişteki toplumlar –Osmanlı İmparatorluğu gibi- birden fazla kültürel topluluktan oluşmuştur ancak onlardan farklı olarak günümüz toplumlarını </a:t>
            </a:r>
            <a:r>
              <a:rPr lang="tr-TR" dirty="0" err="1"/>
              <a:t>çokkültürlü</a:t>
            </a:r>
            <a:r>
              <a:rPr lang="tr-TR" dirty="0"/>
              <a:t> kılan dört unsur vardır. </a:t>
            </a:r>
          </a:p>
        </p:txBody>
      </p:sp>
    </p:spTree>
    <p:extLst>
      <p:ext uri="{BB962C8B-B14F-4D97-AF65-F5344CB8AC3E}">
        <p14:creationId xmlns:p14="http://schemas.microsoft.com/office/powerpoint/2010/main" val="643618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a:extLst>
              <a:ext uri="{FF2B5EF4-FFF2-40B4-BE49-F238E27FC236}">
                <a16:creationId xmlns:a16="http://schemas.microsoft.com/office/drawing/2014/main" id="{C8E6FADD-0416-4B4C-A05D-1773EE4CFA03}"/>
              </a:ext>
            </a:extLst>
          </p:cNvPr>
          <p:cNvGraphicFramePr/>
          <p:nvPr>
            <p:extLst/>
          </p:nvPr>
        </p:nvGraphicFramePr>
        <p:xfrm>
          <a:off x="2032000" y="265814"/>
          <a:ext cx="9068391" cy="599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8879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a:extLst>
              <a:ext uri="{FF2B5EF4-FFF2-40B4-BE49-F238E27FC236}">
                <a16:creationId xmlns:a16="http://schemas.microsoft.com/office/drawing/2014/main" id="{976CB867-D48B-408C-AB74-C1C1607A70EC}"/>
              </a:ext>
            </a:extLst>
          </p:cNvPr>
          <p:cNvGraphicFramePr/>
          <p:nvPr>
            <p:extLst>
              <p:ext uri="{D42A27DB-BD31-4B8C-83A1-F6EECF244321}">
                <p14:modId xmlns:p14="http://schemas.microsoft.com/office/powerpoint/2010/main" val="4043115319"/>
              </p:ext>
            </p:extLst>
          </p:nvPr>
        </p:nvGraphicFramePr>
        <p:xfrm>
          <a:off x="2032000" y="1430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Ok: Aşağı 8">
            <a:extLst>
              <a:ext uri="{FF2B5EF4-FFF2-40B4-BE49-F238E27FC236}">
                <a16:creationId xmlns:a16="http://schemas.microsoft.com/office/drawing/2014/main" id="{A12FC12A-97F9-4090-B708-7A0DCCE155F5}"/>
              </a:ext>
            </a:extLst>
          </p:cNvPr>
          <p:cNvSpPr/>
          <p:nvPr/>
        </p:nvSpPr>
        <p:spPr>
          <a:xfrm>
            <a:off x="5324207" y="1158800"/>
            <a:ext cx="1543586" cy="909010"/>
          </a:xfrm>
          <a:prstGeom prst="downArrow">
            <a:avLst>
              <a:gd name="adj1" fmla="val 48417"/>
              <a:gd name="adj2" fmla="val 50704"/>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2" name="Metin kutusu 11">
            <a:extLst>
              <a:ext uri="{FF2B5EF4-FFF2-40B4-BE49-F238E27FC236}">
                <a16:creationId xmlns:a16="http://schemas.microsoft.com/office/drawing/2014/main" id="{B8D03D71-053D-4874-B997-CF0FD630E3D3}"/>
              </a:ext>
            </a:extLst>
          </p:cNvPr>
          <p:cNvSpPr txBox="1"/>
          <p:nvPr/>
        </p:nvSpPr>
        <p:spPr>
          <a:xfrm>
            <a:off x="2229632" y="3883071"/>
            <a:ext cx="6901841" cy="1200329"/>
          </a:xfrm>
          <a:prstGeom prst="rect">
            <a:avLst/>
          </a:prstGeom>
          <a:noFill/>
        </p:spPr>
        <p:txBody>
          <a:bodyPr wrap="square" rtlCol="0">
            <a:spAutoFit/>
          </a:bodyPr>
          <a:lstStyle/>
          <a:p>
            <a:r>
              <a:rPr lang="tr-TR" dirty="0">
                <a:solidFill>
                  <a:srgbClr val="455F51">
                    <a:hueOff val="0"/>
                    <a:satOff val="0"/>
                    <a:lumOff val="0"/>
                    <a:alphaOff val="0"/>
                  </a:srgbClr>
                </a:solidFill>
                <a:latin typeface="Gill Sans MT" panose="020B0502020104020203"/>
              </a:rPr>
              <a:t>Şu halde </a:t>
            </a:r>
            <a:r>
              <a:rPr lang="tr-TR" dirty="0" err="1">
                <a:solidFill>
                  <a:srgbClr val="455F51">
                    <a:hueOff val="0"/>
                    <a:satOff val="0"/>
                    <a:lumOff val="0"/>
                    <a:alphaOff val="0"/>
                  </a:srgbClr>
                </a:solidFill>
                <a:latin typeface="Gill Sans MT" panose="020B0502020104020203"/>
              </a:rPr>
              <a:t>Parekh</a:t>
            </a:r>
            <a:r>
              <a:rPr lang="tr-TR" dirty="0">
                <a:solidFill>
                  <a:srgbClr val="455F51">
                    <a:hueOff val="0"/>
                    <a:satOff val="0"/>
                    <a:lumOff val="0"/>
                    <a:alphaOff val="0"/>
                  </a:srgbClr>
                </a:solidFill>
                <a:latin typeface="Gill Sans MT" panose="020B0502020104020203"/>
              </a:rPr>
              <a:t>, </a:t>
            </a:r>
            <a:r>
              <a:rPr lang="tr-TR" dirty="0" err="1">
                <a:solidFill>
                  <a:srgbClr val="455F51">
                    <a:hueOff val="0"/>
                    <a:satOff val="0"/>
                    <a:lumOff val="0"/>
                    <a:alphaOff val="0"/>
                  </a:srgbClr>
                </a:solidFill>
                <a:latin typeface="Gill Sans MT" panose="020B0502020104020203"/>
              </a:rPr>
              <a:t>çokkültürlü</a:t>
            </a:r>
            <a:r>
              <a:rPr lang="tr-TR" dirty="0">
                <a:solidFill>
                  <a:srgbClr val="455F51">
                    <a:hueOff val="0"/>
                    <a:satOff val="0"/>
                    <a:lumOff val="0"/>
                    <a:alphaOff val="0"/>
                  </a:srgbClr>
                </a:solidFill>
                <a:latin typeface="Gill Sans MT" panose="020B0502020104020203"/>
              </a:rPr>
              <a:t> toplumlardaki tartışmaları beslemeye devam eden bu iki geleneğin –doğacılık ve </a:t>
            </a:r>
            <a:r>
              <a:rPr lang="tr-TR" dirty="0" err="1">
                <a:solidFill>
                  <a:srgbClr val="455F51">
                    <a:hueOff val="0"/>
                    <a:satOff val="0"/>
                    <a:lumOff val="0"/>
                    <a:alphaOff val="0"/>
                  </a:srgbClr>
                </a:solidFill>
                <a:latin typeface="Gill Sans MT" panose="020B0502020104020203"/>
              </a:rPr>
              <a:t>kültürcülük</a:t>
            </a:r>
            <a:r>
              <a:rPr lang="tr-TR" dirty="0">
                <a:solidFill>
                  <a:srgbClr val="455F51">
                    <a:hueOff val="0"/>
                    <a:satOff val="0"/>
                    <a:lumOff val="0"/>
                    <a:alphaOff val="0"/>
                  </a:srgbClr>
                </a:solidFill>
                <a:latin typeface="Gill Sans MT" panose="020B0502020104020203"/>
              </a:rPr>
              <a:t>- </a:t>
            </a:r>
            <a:r>
              <a:rPr lang="tr-TR" dirty="0" err="1">
                <a:solidFill>
                  <a:srgbClr val="455F51">
                    <a:hueOff val="0"/>
                    <a:satOff val="0"/>
                    <a:lumOff val="0"/>
                    <a:alphaOff val="0"/>
                  </a:srgbClr>
                </a:solidFill>
                <a:latin typeface="Gill Sans MT" panose="020B0502020104020203"/>
              </a:rPr>
              <a:t>çokkültürlü</a:t>
            </a:r>
            <a:r>
              <a:rPr lang="tr-TR" dirty="0">
                <a:solidFill>
                  <a:srgbClr val="455F51">
                    <a:hueOff val="0"/>
                    <a:satOff val="0"/>
                    <a:lumOff val="0"/>
                    <a:alphaOff val="0"/>
                  </a:srgbClr>
                </a:solidFill>
                <a:latin typeface="Gill Sans MT" panose="020B0502020104020203"/>
              </a:rPr>
              <a:t> toplumlara ilişkin kuramlar geliştirmeye yardım edemeyeceğini belirtir. </a:t>
            </a:r>
          </a:p>
          <a:p>
            <a:r>
              <a:rPr lang="tr-TR" dirty="0">
                <a:solidFill>
                  <a:schemeClr val="bg1"/>
                </a:solidFill>
              </a:rPr>
              <a:t> </a:t>
            </a:r>
          </a:p>
        </p:txBody>
      </p:sp>
    </p:spTree>
    <p:extLst>
      <p:ext uri="{BB962C8B-B14F-4D97-AF65-F5344CB8AC3E}">
        <p14:creationId xmlns:p14="http://schemas.microsoft.com/office/powerpoint/2010/main" val="6117699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A107FDC0-141F-4370-A90D-EFB18B7A9694}"/>
              </a:ext>
            </a:extLst>
          </p:cNvPr>
          <p:cNvSpPr txBox="1"/>
          <p:nvPr/>
        </p:nvSpPr>
        <p:spPr>
          <a:xfrm>
            <a:off x="563671" y="-127081"/>
            <a:ext cx="6739003" cy="923330"/>
          </a:xfrm>
          <a:prstGeom prst="rect">
            <a:avLst/>
          </a:prstGeom>
          <a:noFill/>
        </p:spPr>
        <p:txBody>
          <a:bodyPr wrap="square" rtlCol="0">
            <a:spAutoFit/>
          </a:bodyPr>
          <a:lstStyle/>
          <a:p>
            <a:r>
              <a:rPr lang="tr-TR" dirty="0"/>
              <a:t> </a:t>
            </a:r>
          </a:p>
          <a:p>
            <a:r>
              <a:rPr lang="tr-TR" dirty="0" err="1"/>
              <a:t>Parekh</a:t>
            </a:r>
            <a:r>
              <a:rPr lang="tr-TR" dirty="0"/>
              <a:t> kitabını, en fazla yeri sonuncuya ayırmak kaydıyla tarihsel, kuramsal ve pratik olarak beş düzeye ayırmıştır. </a:t>
            </a:r>
            <a:endParaRPr lang="tr-TR" sz="3600" dirty="0"/>
          </a:p>
        </p:txBody>
      </p:sp>
      <p:graphicFrame>
        <p:nvGraphicFramePr>
          <p:cNvPr id="7" name="Diyagram 6">
            <a:extLst>
              <a:ext uri="{FF2B5EF4-FFF2-40B4-BE49-F238E27FC236}">
                <a16:creationId xmlns:a16="http://schemas.microsoft.com/office/drawing/2014/main" id="{7537C95E-F1A1-4FA4-BD40-3ADD1E117A04}"/>
              </a:ext>
            </a:extLst>
          </p:cNvPr>
          <p:cNvGraphicFramePr/>
          <p:nvPr>
            <p:extLst>
              <p:ext uri="{D42A27DB-BD31-4B8C-83A1-F6EECF244321}">
                <p14:modId xmlns:p14="http://schemas.microsoft.com/office/powerpoint/2010/main" val="4170768078"/>
              </p:ext>
            </p:extLst>
          </p:nvPr>
        </p:nvGraphicFramePr>
        <p:xfrm>
          <a:off x="350729" y="977030"/>
          <a:ext cx="11035430" cy="54237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858520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yagram 6">
            <a:extLst>
              <a:ext uri="{FF2B5EF4-FFF2-40B4-BE49-F238E27FC236}">
                <a16:creationId xmlns:a16="http://schemas.microsoft.com/office/drawing/2014/main" id="{7537C95E-F1A1-4FA4-BD40-3ADD1E117A04}"/>
              </a:ext>
            </a:extLst>
          </p:cNvPr>
          <p:cNvGraphicFramePr/>
          <p:nvPr>
            <p:extLst>
              <p:ext uri="{D42A27DB-BD31-4B8C-83A1-F6EECF244321}">
                <p14:modId xmlns:p14="http://schemas.microsoft.com/office/powerpoint/2010/main" val="3434008797"/>
              </p:ext>
            </p:extLst>
          </p:nvPr>
        </p:nvGraphicFramePr>
        <p:xfrm>
          <a:off x="350729" y="338203"/>
          <a:ext cx="11035430" cy="60625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83540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yagram 6">
            <a:extLst>
              <a:ext uri="{FF2B5EF4-FFF2-40B4-BE49-F238E27FC236}">
                <a16:creationId xmlns:a16="http://schemas.microsoft.com/office/drawing/2014/main" id="{7537C95E-F1A1-4FA4-BD40-3ADD1E117A04}"/>
              </a:ext>
            </a:extLst>
          </p:cNvPr>
          <p:cNvGraphicFramePr/>
          <p:nvPr>
            <p:extLst>
              <p:ext uri="{D42A27DB-BD31-4B8C-83A1-F6EECF244321}">
                <p14:modId xmlns:p14="http://schemas.microsoft.com/office/powerpoint/2010/main" val="2035807832"/>
              </p:ext>
            </p:extLst>
          </p:nvPr>
        </p:nvGraphicFramePr>
        <p:xfrm>
          <a:off x="350729" y="338203"/>
          <a:ext cx="11035430" cy="60625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56813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yagram 6">
            <a:extLst>
              <a:ext uri="{FF2B5EF4-FFF2-40B4-BE49-F238E27FC236}">
                <a16:creationId xmlns:a16="http://schemas.microsoft.com/office/drawing/2014/main" id="{7537C95E-F1A1-4FA4-BD40-3ADD1E117A04}"/>
              </a:ext>
            </a:extLst>
          </p:cNvPr>
          <p:cNvGraphicFramePr/>
          <p:nvPr>
            <p:extLst/>
          </p:nvPr>
        </p:nvGraphicFramePr>
        <p:xfrm>
          <a:off x="350729" y="977030"/>
          <a:ext cx="11035430" cy="54237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04846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4</TotalTime>
  <Words>1837</Words>
  <Application>Microsoft Office PowerPoint</Application>
  <PresentationFormat>Geniş ekran</PresentationFormat>
  <Paragraphs>69</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Calibri Light</vt:lpstr>
      <vt:lpstr>Gill Sans MT</vt:lpstr>
      <vt:lpstr>Office Teması</vt:lpstr>
      <vt:lpstr>İLT Kültürlerarası İletişim  Dr. Öğr. Üyesi Engin SARI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İLT Kültürlerarası İletişim  Dr. Öğr. Üyesi Engin SARI</dc:title>
  <dc:creator>Windows Kullanıcısı</dc:creator>
  <cp:lastModifiedBy>Windows Kullanıcısı</cp:lastModifiedBy>
  <cp:revision>2</cp:revision>
  <dcterms:created xsi:type="dcterms:W3CDTF">2020-05-08T15:43:22Z</dcterms:created>
  <dcterms:modified xsi:type="dcterms:W3CDTF">2020-05-08T19:19:25Z</dcterms:modified>
</cp:coreProperties>
</file>