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2219345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36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28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8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949920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81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952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74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64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4927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497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250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POSTULATES OF DISEASE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</a:t>
            </a:r>
            <a:r>
              <a:rPr lang="en-US" dirty="0"/>
              <a:t>is a set of rules that can be used to prove that a suspected disease agent is the true </a:t>
            </a:r>
            <a:r>
              <a:rPr lang="en-US" dirty="0" smtClean="0"/>
              <a:t>disease</a:t>
            </a:r>
            <a:r>
              <a:rPr lang="tr-TR" dirty="0" smtClean="0"/>
              <a:t>. </a:t>
            </a:r>
          </a:p>
          <a:p>
            <a:r>
              <a:rPr lang="tr-TR" dirty="0" err="1"/>
              <a:t>F</a:t>
            </a:r>
            <a:r>
              <a:rPr lang="tr-TR" dirty="0" err="1" smtClean="0"/>
              <a:t>ormulated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smtClean="0"/>
              <a:t>Robert </a:t>
            </a:r>
            <a:r>
              <a:rPr lang="en-US" dirty="0" smtClean="0"/>
              <a:t>Koch </a:t>
            </a:r>
            <a:r>
              <a:rPr lang="en-US" dirty="0"/>
              <a:t>in the late 19th century, to determine the </a:t>
            </a:r>
            <a:r>
              <a:rPr lang="en-US" dirty="0" smtClean="0"/>
              <a:t>cause</a:t>
            </a:r>
            <a:r>
              <a:rPr lang="tr-TR" dirty="0" smtClean="0"/>
              <a:t> of </a:t>
            </a:r>
            <a:r>
              <a:rPr lang="tr-TR" dirty="0" err="1" smtClean="0"/>
              <a:t>infectious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. </a:t>
            </a:r>
            <a:r>
              <a:rPr lang="tr-TR" sz="2400" dirty="0" err="1" smtClean="0"/>
              <a:t>These</a:t>
            </a:r>
            <a:r>
              <a:rPr lang="tr-TR" sz="2400" dirty="0" smtClean="0"/>
              <a:t> </a:t>
            </a:r>
            <a:r>
              <a:rPr lang="tr-TR" sz="2400" dirty="0" err="1" smtClean="0"/>
              <a:t>postulates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tr-TR" sz="2400" b="1" dirty="0" err="1" smtClean="0"/>
              <a:t>Koch’s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postulates</a:t>
            </a:r>
            <a:r>
              <a:rPr lang="tr-TR" sz="2400" b="1" dirty="0" smtClean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264839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HOST DETERMINANTS- </a:t>
            </a:r>
            <a:r>
              <a:rPr lang="tr-TR" sz="2400" dirty="0" err="1"/>
              <a:t>continued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400" b="1" dirty="0" err="1"/>
              <a:t>Species</a:t>
            </a:r>
            <a:r>
              <a:rPr lang="tr-TR" sz="2400" b="1" dirty="0"/>
              <a:t> </a:t>
            </a:r>
            <a:r>
              <a:rPr lang="tr-TR" sz="2400" b="1" dirty="0" err="1"/>
              <a:t>and</a:t>
            </a:r>
            <a:r>
              <a:rPr lang="tr-TR" sz="2400" b="1" dirty="0"/>
              <a:t> </a:t>
            </a:r>
            <a:r>
              <a:rPr lang="tr-TR" sz="2400" b="1" dirty="0" err="1" smtClean="0"/>
              <a:t>breed</a:t>
            </a:r>
            <a:r>
              <a:rPr lang="tr-TR" dirty="0" smtClean="0"/>
              <a:t>; </a:t>
            </a:r>
            <a:r>
              <a:rPr lang="en-US" dirty="0"/>
              <a:t>Species and breeds vary in their susceptibility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responses </a:t>
            </a:r>
            <a:r>
              <a:rPr lang="en-US" dirty="0"/>
              <a:t>to different infectious agents, and </a:t>
            </a:r>
            <a:r>
              <a:rPr lang="en-US" dirty="0" smtClean="0"/>
              <a:t>therefore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role they play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disease transmission</a:t>
            </a:r>
            <a:r>
              <a:rPr lang="tr-TR" dirty="0" smtClean="0"/>
              <a:t>. </a:t>
            </a:r>
          </a:p>
          <a:p>
            <a:pPr lvl="1"/>
            <a:r>
              <a:rPr lang="tr-TR" i="0" dirty="0" err="1" smtClean="0"/>
              <a:t>For</a:t>
            </a:r>
            <a:r>
              <a:rPr lang="tr-TR" i="0" dirty="0" smtClean="0"/>
              <a:t> </a:t>
            </a:r>
            <a:r>
              <a:rPr lang="tr-TR" i="0" dirty="0" err="1" smtClean="0"/>
              <a:t>examples</a:t>
            </a:r>
            <a:r>
              <a:rPr lang="tr-TR" i="0" dirty="0" smtClean="0"/>
              <a:t>; Dogs</a:t>
            </a:r>
            <a:r>
              <a:rPr lang="tr-TR" i="0" dirty="0"/>
              <a:t>, </a:t>
            </a:r>
            <a:r>
              <a:rPr lang="en-US" i="0" dirty="0" smtClean="0"/>
              <a:t>do </a:t>
            </a:r>
            <a:r>
              <a:rPr lang="en-US" i="0" dirty="0"/>
              <a:t>not develop </a:t>
            </a:r>
            <a:r>
              <a:rPr lang="en-US" i="0" dirty="0" err="1"/>
              <a:t>heartwater</a:t>
            </a:r>
            <a:r>
              <a:rPr lang="en-US" i="0" dirty="0"/>
              <a:t>. </a:t>
            </a:r>
            <a:endParaRPr lang="tr-TR" i="0" dirty="0" smtClean="0"/>
          </a:p>
          <a:p>
            <a:pPr lvl="1"/>
            <a:r>
              <a:rPr lang="en-US" i="0" dirty="0" smtClean="0"/>
              <a:t>Pigs </a:t>
            </a:r>
            <a:r>
              <a:rPr lang="en-US" i="0" dirty="0"/>
              <a:t>are </a:t>
            </a:r>
            <a:r>
              <a:rPr lang="en-US" i="0" dirty="0" smtClean="0"/>
              <a:t>harder</a:t>
            </a:r>
            <a:r>
              <a:rPr lang="tr-TR" i="0" dirty="0" smtClean="0"/>
              <a:t> </a:t>
            </a:r>
            <a:r>
              <a:rPr lang="en-US" i="0" dirty="0" smtClean="0"/>
              <a:t>to</a:t>
            </a:r>
            <a:r>
              <a:rPr lang="tr-TR" i="0" dirty="0" smtClean="0"/>
              <a:t> </a:t>
            </a:r>
            <a:r>
              <a:rPr lang="en-US" i="0" dirty="0" smtClean="0"/>
              <a:t>infect </a:t>
            </a:r>
            <a:r>
              <a:rPr lang="en-US" i="0" dirty="0"/>
              <a:t>with foot-and-mouth disease virus via the </a:t>
            </a:r>
            <a:r>
              <a:rPr lang="en-US" i="0" dirty="0" smtClean="0"/>
              <a:t>respiratory</a:t>
            </a:r>
            <a:r>
              <a:rPr lang="tr-TR" i="0" dirty="0" smtClean="0"/>
              <a:t> </a:t>
            </a:r>
            <a:r>
              <a:rPr lang="en-US" i="0" dirty="0" smtClean="0"/>
              <a:t>tract </a:t>
            </a:r>
            <a:r>
              <a:rPr lang="en-US" i="0" dirty="0"/>
              <a:t>than cattle </a:t>
            </a:r>
            <a:r>
              <a:rPr lang="en-US" i="0" dirty="0" smtClean="0"/>
              <a:t>and</a:t>
            </a:r>
            <a:r>
              <a:rPr lang="tr-TR" i="0" dirty="0" smtClean="0"/>
              <a:t> </a:t>
            </a:r>
            <a:r>
              <a:rPr lang="en-US" i="0" dirty="0" smtClean="0"/>
              <a:t>sheep</a:t>
            </a:r>
            <a:endParaRPr lang="tr-TR" i="0" dirty="0" smtClean="0"/>
          </a:p>
          <a:p>
            <a:r>
              <a:rPr lang="tr-TR" sz="2400" b="1" dirty="0" err="1" smtClean="0"/>
              <a:t>Behaviour</a:t>
            </a:r>
            <a:r>
              <a:rPr lang="tr-TR" dirty="0" smtClean="0"/>
              <a:t>; </a:t>
            </a:r>
            <a:r>
              <a:rPr lang="en-US" dirty="0" err="1"/>
              <a:t>Behaviour</a:t>
            </a:r>
            <a:r>
              <a:rPr lang="en-US" dirty="0"/>
              <a:t> can affect the likelihood of transmission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infection </a:t>
            </a:r>
            <a:r>
              <a:rPr lang="en-US" dirty="0"/>
              <a:t>from one species to </a:t>
            </a:r>
            <a:r>
              <a:rPr lang="en-US" dirty="0" smtClean="0"/>
              <a:t>another</a:t>
            </a:r>
            <a:r>
              <a:rPr lang="tr-TR" dirty="0" smtClean="0"/>
              <a:t>. </a:t>
            </a:r>
          </a:p>
          <a:p>
            <a:r>
              <a:rPr lang="tr-TR" sz="2400" b="1" dirty="0"/>
              <a:t>Size </a:t>
            </a:r>
            <a:r>
              <a:rPr lang="tr-TR" sz="2400" b="1" dirty="0" err="1"/>
              <a:t>and</a:t>
            </a:r>
            <a:r>
              <a:rPr lang="tr-TR" sz="2400" b="1" dirty="0"/>
              <a:t> </a:t>
            </a:r>
            <a:r>
              <a:rPr lang="tr-TR" sz="2400" b="1" dirty="0" err="1" smtClean="0"/>
              <a:t>conformation</a:t>
            </a:r>
            <a:r>
              <a:rPr lang="tr-TR" dirty="0" smtClean="0"/>
              <a:t>; </a:t>
            </a:r>
            <a:r>
              <a:rPr lang="en-US" dirty="0"/>
              <a:t>Size, independent of particular breed associations, </a:t>
            </a:r>
            <a:r>
              <a:rPr lang="en-US" dirty="0" smtClean="0"/>
              <a:t>has</a:t>
            </a:r>
            <a:r>
              <a:rPr lang="tr-TR" dirty="0" smtClean="0"/>
              <a:t> </a:t>
            </a:r>
            <a:r>
              <a:rPr lang="en-US" dirty="0" smtClean="0"/>
              <a:t>been </a:t>
            </a:r>
            <a:r>
              <a:rPr lang="en-US" dirty="0"/>
              <a:t>identified as a disease </a:t>
            </a:r>
            <a:r>
              <a:rPr lang="en-US" dirty="0" smtClean="0"/>
              <a:t>determinant</a:t>
            </a:r>
            <a:r>
              <a:rPr lang="tr-TR" dirty="0" smtClean="0"/>
              <a:t>. </a:t>
            </a:r>
          </a:p>
          <a:p>
            <a:r>
              <a:rPr lang="en-US" dirty="0" smtClean="0"/>
              <a:t>The </a:t>
            </a:r>
            <a:r>
              <a:rPr lang="en-US" dirty="0"/>
              <a:t>conformation of animals may </a:t>
            </a:r>
            <a:r>
              <a:rPr lang="en-US" dirty="0" smtClean="0"/>
              <a:t>similarly</a:t>
            </a:r>
            <a:r>
              <a:rPr lang="tr-TR" dirty="0" smtClean="0"/>
              <a:t> </a:t>
            </a:r>
            <a:r>
              <a:rPr lang="en-US" dirty="0" smtClean="0"/>
              <a:t>increase </a:t>
            </a:r>
            <a:r>
              <a:rPr lang="en-US" dirty="0"/>
              <a:t>the risk of some </a:t>
            </a:r>
            <a:r>
              <a:rPr lang="en-US" dirty="0" smtClean="0"/>
              <a:t>diseases</a:t>
            </a:r>
            <a:r>
              <a:rPr lang="tr-TR" dirty="0" smtClean="0"/>
              <a:t>. </a:t>
            </a:r>
          </a:p>
          <a:p>
            <a:endParaRPr lang="tr-TR" dirty="0" smtClean="0"/>
          </a:p>
          <a:p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4055207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AGENT DETERMINANTS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766454"/>
            <a:ext cx="9601200" cy="4540827"/>
          </a:xfrm>
        </p:spPr>
        <p:txBody>
          <a:bodyPr>
            <a:normAutofit fontScale="85000" lnSpcReduction="20000"/>
          </a:bodyPr>
          <a:lstStyle/>
          <a:p>
            <a:r>
              <a:rPr lang="tr-TR" sz="2400" b="1" dirty="0" err="1"/>
              <a:t>Virulence</a:t>
            </a:r>
            <a:r>
              <a:rPr lang="tr-TR" sz="2400" b="1" dirty="0"/>
              <a:t> </a:t>
            </a:r>
            <a:r>
              <a:rPr lang="tr-TR" sz="2400" b="1" dirty="0" err="1"/>
              <a:t>and</a:t>
            </a:r>
            <a:r>
              <a:rPr lang="tr-TR" sz="2400" b="1" dirty="0"/>
              <a:t> </a:t>
            </a:r>
            <a:r>
              <a:rPr lang="tr-TR" sz="2400" b="1" dirty="0" err="1" smtClean="0"/>
              <a:t>pathogenicity</a:t>
            </a:r>
            <a:r>
              <a:rPr lang="tr-TR" sz="2400" b="1" dirty="0" smtClean="0"/>
              <a:t>;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induce </a:t>
            </a:r>
            <a:r>
              <a:rPr lang="en-US" dirty="0"/>
              <a:t>disease is expressed in terms of </a:t>
            </a:r>
            <a:r>
              <a:rPr lang="en-US" b="1" dirty="0" smtClean="0"/>
              <a:t>virulence</a:t>
            </a:r>
            <a:r>
              <a:rPr lang="tr-TR" b="1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b="1" dirty="0" err="1"/>
              <a:t>pathogenicity</a:t>
            </a:r>
            <a:r>
              <a:rPr lang="tr-TR" dirty="0" smtClean="0"/>
              <a:t>. </a:t>
            </a:r>
          </a:p>
          <a:p>
            <a:pPr lvl="1"/>
            <a:r>
              <a:rPr lang="tr-TR" i="0" dirty="0"/>
              <a:t>‘</a:t>
            </a:r>
            <a:r>
              <a:rPr lang="en-US" i="0" dirty="0"/>
              <a:t>Virulence</a:t>
            </a:r>
            <a:r>
              <a:rPr lang="tr-TR" i="0" dirty="0"/>
              <a:t>’</a:t>
            </a:r>
            <a:r>
              <a:rPr lang="en-US" i="0" dirty="0"/>
              <a:t> is the ability of an infectious</a:t>
            </a:r>
            <a:r>
              <a:rPr lang="tr-TR" i="0" dirty="0"/>
              <a:t> </a:t>
            </a:r>
            <a:r>
              <a:rPr lang="en-US" i="0" dirty="0"/>
              <a:t>agent to cause disease, in a </a:t>
            </a:r>
            <a:r>
              <a:rPr lang="en-US" b="1" i="0" dirty="0"/>
              <a:t>particular </a:t>
            </a:r>
            <a:r>
              <a:rPr lang="en-US" i="0" dirty="0"/>
              <a:t>host, in</a:t>
            </a:r>
            <a:r>
              <a:rPr lang="tr-TR" i="0" dirty="0"/>
              <a:t> </a:t>
            </a:r>
            <a:r>
              <a:rPr lang="tr-TR" i="0" dirty="0" err="1"/>
              <a:t>terms</a:t>
            </a:r>
            <a:r>
              <a:rPr lang="tr-TR" i="0" dirty="0"/>
              <a:t> of </a:t>
            </a:r>
            <a:r>
              <a:rPr lang="tr-TR" b="1" i="0" dirty="0" err="1"/>
              <a:t>severity</a:t>
            </a:r>
            <a:r>
              <a:rPr lang="tr-TR" b="1" i="0" dirty="0"/>
              <a:t>. </a:t>
            </a:r>
          </a:p>
          <a:p>
            <a:pPr lvl="1"/>
            <a:r>
              <a:rPr lang="tr-TR" i="0" dirty="0"/>
              <a:t>‘</a:t>
            </a:r>
            <a:r>
              <a:rPr lang="tr-TR" i="0" dirty="0" err="1"/>
              <a:t>Pathogenicity</a:t>
            </a:r>
            <a:r>
              <a:rPr lang="tr-TR" i="0" dirty="0"/>
              <a:t>’ </a:t>
            </a:r>
            <a:r>
              <a:rPr lang="en-US" i="0" dirty="0"/>
              <a:t>refers to the quality of disease induction</a:t>
            </a:r>
            <a:r>
              <a:rPr lang="tr-TR" i="0" dirty="0"/>
              <a:t>. </a:t>
            </a:r>
            <a:endParaRPr lang="tr-TR" b="1" i="0" dirty="0"/>
          </a:p>
          <a:p>
            <a:r>
              <a:rPr lang="tr-TR" sz="2400" b="1" dirty="0" err="1" smtClean="0"/>
              <a:t>Infectivity</a:t>
            </a:r>
            <a:r>
              <a:rPr lang="tr-TR" sz="2400" b="1" dirty="0"/>
              <a:t>;</a:t>
            </a:r>
            <a:r>
              <a:rPr lang="tr-TR" dirty="0"/>
              <a:t> </a:t>
            </a:r>
            <a:r>
              <a:rPr lang="en-US" dirty="0"/>
              <a:t>relates to the amount of an organism that</a:t>
            </a:r>
            <a:r>
              <a:rPr lang="tr-TR" dirty="0"/>
              <a:t> </a:t>
            </a:r>
            <a:r>
              <a:rPr lang="en-US" dirty="0"/>
              <a:t>is required to initiate infection.</a:t>
            </a:r>
            <a:endParaRPr lang="tr-TR" dirty="0"/>
          </a:p>
          <a:p>
            <a:r>
              <a:rPr lang="tr-TR" sz="2100" b="1" dirty="0" err="1" smtClean="0"/>
              <a:t>Routes</a:t>
            </a:r>
            <a:r>
              <a:rPr lang="tr-TR" sz="2100" b="1" dirty="0" smtClean="0"/>
              <a:t> of </a:t>
            </a:r>
            <a:r>
              <a:rPr lang="tr-TR" sz="2100" b="1" dirty="0" err="1" smtClean="0"/>
              <a:t>infection</a:t>
            </a:r>
            <a:endParaRPr lang="tr-TR" sz="2100" b="1" dirty="0" smtClean="0"/>
          </a:p>
          <a:p>
            <a:r>
              <a:rPr lang="tr-TR" sz="2100" b="1" dirty="0" err="1" smtClean="0"/>
              <a:t>Intake</a:t>
            </a:r>
            <a:r>
              <a:rPr lang="tr-TR" sz="2100" b="1" dirty="0" smtClean="0"/>
              <a:t> </a:t>
            </a:r>
            <a:r>
              <a:rPr lang="tr-TR" sz="2100" b="1" dirty="0" err="1" smtClean="0"/>
              <a:t>dosage</a:t>
            </a:r>
            <a:r>
              <a:rPr lang="tr-TR" sz="2100" b="1" dirty="0" smtClean="0"/>
              <a:t> </a:t>
            </a:r>
            <a:r>
              <a:rPr lang="tr-TR" sz="2100" b="1" dirty="0" err="1" smtClean="0"/>
              <a:t>to</a:t>
            </a:r>
            <a:r>
              <a:rPr lang="tr-TR" sz="2100" b="1" dirty="0" smtClean="0"/>
              <a:t> body</a:t>
            </a:r>
          </a:p>
          <a:p>
            <a:r>
              <a:rPr lang="tr-TR" sz="2100" b="1" dirty="0" err="1" smtClean="0"/>
              <a:t>Interaction</a:t>
            </a:r>
            <a:r>
              <a:rPr lang="tr-TR" sz="2100" b="1" dirty="0" smtClean="0"/>
              <a:t> </a:t>
            </a:r>
            <a:r>
              <a:rPr lang="tr-TR" sz="2100" b="1" dirty="0" err="1" smtClean="0"/>
              <a:t>between</a:t>
            </a:r>
            <a:r>
              <a:rPr lang="tr-TR" sz="2100" b="1" dirty="0" smtClean="0"/>
              <a:t> </a:t>
            </a:r>
            <a:r>
              <a:rPr lang="tr-TR" sz="2100" b="1" dirty="0" err="1" smtClean="0"/>
              <a:t>the</a:t>
            </a:r>
            <a:r>
              <a:rPr lang="tr-TR" sz="2100" b="1" dirty="0" smtClean="0"/>
              <a:t> </a:t>
            </a:r>
            <a:r>
              <a:rPr lang="tr-TR" sz="2100" b="1" dirty="0" err="1" smtClean="0"/>
              <a:t>agents</a:t>
            </a:r>
            <a:endParaRPr lang="tr-TR" sz="2100" b="1" dirty="0" smtClean="0"/>
          </a:p>
          <a:p>
            <a:r>
              <a:rPr lang="tr-TR" sz="2100" b="1" dirty="0" err="1" smtClean="0"/>
              <a:t>Colonisation</a:t>
            </a:r>
            <a:endParaRPr lang="tr-TR" sz="2100" b="1" dirty="0" smtClean="0"/>
          </a:p>
          <a:p>
            <a:r>
              <a:rPr lang="tr-TR" sz="2100" b="1" dirty="0" err="1" smtClean="0"/>
              <a:t>Adhesion</a:t>
            </a:r>
            <a:endParaRPr lang="tr-TR" sz="2100" b="1" dirty="0" smtClean="0"/>
          </a:p>
          <a:p>
            <a:r>
              <a:rPr lang="tr-TR" sz="2100" b="1" dirty="0" err="1" smtClean="0"/>
              <a:t>Invasion</a:t>
            </a:r>
            <a:endParaRPr lang="tr-TR" sz="2100" b="1" dirty="0" smtClean="0"/>
          </a:p>
          <a:p>
            <a:r>
              <a:rPr lang="tr-TR" sz="2100" b="1" dirty="0" err="1" smtClean="0"/>
              <a:t>Toxicity</a:t>
            </a:r>
            <a:endParaRPr lang="tr-TR" sz="2100" b="1" dirty="0" smtClean="0"/>
          </a:p>
          <a:p>
            <a:r>
              <a:rPr lang="tr-TR" sz="2100" b="1" dirty="0" err="1" smtClean="0"/>
              <a:t>Phenotypic</a:t>
            </a:r>
            <a:r>
              <a:rPr lang="tr-TR" sz="2100" b="1" dirty="0" smtClean="0"/>
              <a:t> </a:t>
            </a:r>
            <a:r>
              <a:rPr lang="tr-TR" sz="2100" b="1" dirty="0" err="1" smtClean="0"/>
              <a:t>and</a:t>
            </a:r>
            <a:r>
              <a:rPr lang="tr-TR" sz="2100" b="1" dirty="0" smtClean="0"/>
              <a:t> </a:t>
            </a:r>
            <a:r>
              <a:rPr lang="tr-TR" sz="2100" b="1" dirty="0" err="1" smtClean="0"/>
              <a:t>genotypic</a:t>
            </a:r>
            <a:r>
              <a:rPr lang="tr-TR" sz="2100" b="1" dirty="0" smtClean="0"/>
              <a:t> </a:t>
            </a:r>
            <a:r>
              <a:rPr lang="tr-TR" sz="2100" b="1" dirty="0" err="1" smtClean="0"/>
              <a:t>change</a:t>
            </a:r>
            <a:endParaRPr lang="tr-TR" sz="2100" b="1" dirty="0" smtClean="0"/>
          </a:p>
          <a:p>
            <a:endParaRPr lang="tr-TR" dirty="0" smtClean="0"/>
          </a:p>
          <a:p>
            <a:pPr lvl="1"/>
            <a:endParaRPr lang="tr-TR" b="1" i="0" dirty="0" smtClean="0"/>
          </a:p>
          <a:p>
            <a:pPr lvl="1"/>
            <a:endParaRPr lang="tr-TR" b="1" i="0" dirty="0"/>
          </a:p>
        </p:txBody>
      </p:sp>
    </p:spTree>
    <p:extLst>
      <p:ext uri="{BB962C8B-B14F-4D97-AF65-F5344CB8AC3E}">
        <p14:creationId xmlns:p14="http://schemas.microsoft.com/office/powerpoint/2010/main" val="591045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ENVIRONMENTAL DETERMINANTS</a:t>
            </a:r>
            <a:br>
              <a:rPr lang="tr-TR" dirty="0" smtClean="0"/>
            </a:br>
            <a:r>
              <a:rPr lang="tr-TR" sz="3200" dirty="0" smtClean="0"/>
              <a:t>PHYSICAL ENVIRONMENT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Location</a:t>
            </a:r>
            <a:endParaRPr lang="tr-TR" dirty="0" smtClean="0"/>
          </a:p>
          <a:p>
            <a:r>
              <a:rPr lang="tr-TR" dirty="0" err="1" smtClean="0"/>
              <a:t>Climate</a:t>
            </a:r>
            <a:endParaRPr lang="tr-TR" dirty="0"/>
          </a:p>
          <a:p>
            <a:pPr lvl="1"/>
            <a:r>
              <a:rPr lang="tr-TR" i="0" dirty="0" err="1" smtClean="0"/>
              <a:t>Macroclimate</a:t>
            </a:r>
            <a:r>
              <a:rPr lang="tr-TR" i="0" dirty="0" smtClean="0"/>
              <a:t>; </a:t>
            </a:r>
            <a:r>
              <a:rPr lang="tr-TR" i="0" dirty="0" err="1"/>
              <a:t>rainfall</a:t>
            </a:r>
            <a:r>
              <a:rPr lang="tr-TR" i="0" dirty="0" smtClean="0"/>
              <a:t>, </a:t>
            </a:r>
            <a:r>
              <a:rPr lang="en-US" i="0" dirty="0" smtClean="0"/>
              <a:t>temperature</a:t>
            </a:r>
            <a:r>
              <a:rPr lang="en-US" i="0" dirty="0"/>
              <a:t>, solar radiation, humidity and </a:t>
            </a:r>
            <a:r>
              <a:rPr lang="en-US" i="0" dirty="0" smtClean="0"/>
              <a:t>wind</a:t>
            </a:r>
            <a:endParaRPr lang="tr-TR" i="0" dirty="0" smtClean="0"/>
          </a:p>
          <a:p>
            <a:pPr lvl="1"/>
            <a:r>
              <a:rPr lang="tr-TR" i="0" dirty="0" err="1" smtClean="0"/>
              <a:t>Microclimate</a:t>
            </a:r>
            <a:r>
              <a:rPr lang="tr-TR" i="0" dirty="0" smtClean="0"/>
              <a:t>; </a:t>
            </a:r>
            <a:r>
              <a:rPr lang="en-US" i="0" dirty="0" smtClean="0"/>
              <a:t>is </a:t>
            </a:r>
            <a:r>
              <a:rPr lang="en-US" i="0" dirty="0"/>
              <a:t>a climate that occurs in a small</a:t>
            </a:r>
            <a:r>
              <a:rPr lang="en-US" i="0" dirty="0" smtClean="0"/>
              <a:t>,</a:t>
            </a:r>
            <a:r>
              <a:rPr lang="tr-TR" i="0" dirty="0" smtClean="0"/>
              <a:t> </a:t>
            </a:r>
            <a:r>
              <a:rPr lang="tr-TR" i="0" dirty="0" err="1" smtClean="0"/>
              <a:t>defined</a:t>
            </a:r>
            <a:r>
              <a:rPr lang="tr-TR" i="0" dirty="0" smtClean="0"/>
              <a:t> </a:t>
            </a:r>
            <a:r>
              <a:rPr lang="tr-TR" i="0" dirty="0" err="1"/>
              <a:t>space</a:t>
            </a:r>
            <a:r>
              <a:rPr lang="tr-TR" i="0" dirty="0" smtClean="0"/>
              <a:t>. </a:t>
            </a:r>
          </a:p>
          <a:p>
            <a:r>
              <a:rPr lang="tr-TR" dirty="0" err="1" smtClean="0"/>
              <a:t>Husbandry</a:t>
            </a:r>
            <a:endParaRPr lang="tr-TR" dirty="0" smtClean="0"/>
          </a:p>
          <a:p>
            <a:pPr lvl="1"/>
            <a:r>
              <a:rPr lang="tr-TR" i="0" dirty="0" err="1" smtClean="0"/>
              <a:t>Housing</a:t>
            </a:r>
            <a:endParaRPr lang="tr-TR" i="0" dirty="0" smtClean="0"/>
          </a:p>
          <a:p>
            <a:pPr lvl="1"/>
            <a:r>
              <a:rPr lang="tr-TR" i="0" dirty="0" err="1" smtClean="0"/>
              <a:t>Diet</a:t>
            </a:r>
            <a:endParaRPr lang="tr-TR" i="0" dirty="0" smtClean="0"/>
          </a:p>
          <a:p>
            <a:pPr lvl="1"/>
            <a:r>
              <a:rPr lang="tr-TR" i="0" dirty="0" smtClean="0"/>
              <a:t>Management</a:t>
            </a:r>
          </a:p>
        </p:txBody>
      </p:sp>
    </p:spTree>
    <p:extLst>
      <p:ext uri="{BB962C8B-B14F-4D97-AF65-F5344CB8AC3E}">
        <p14:creationId xmlns:p14="http://schemas.microsoft.com/office/powerpoint/2010/main" val="179087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ENVIRONMENTAL DETERMINANTS</a:t>
            </a:r>
            <a:br>
              <a:rPr lang="tr-TR" dirty="0"/>
            </a:br>
            <a:r>
              <a:rPr lang="tr-TR" sz="3200" dirty="0" smtClean="0"/>
              <a:t>BIOLOGICAL </a:t>
            </a:r>
            <a:r>
              <a:rPr lang="tr-TR" sz="3200" dirty="0"/>
              <a:t>ENVIRONMENT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Flora</a:t>
            </a:r>
          </a:p>
          <a:p>
            <a:r>
              <a:rPr lang="tr-TR" dirty="0" smtClean="0"/>
              <a:t>Fauna</a:t>
            </a:r>
          </a:p>
          <a:p>
            <a:r>
              <a:rPr lang="tr-TR" dirty="0" smtClean="0"/>
              <a:t>Human</a:t>
            </a:r>
          </a:p>
          <a:p>
            <a:r>
              <a:rPr lang="tr-TR" dirty="0" smtClean="0"/>
              <a:t>Stres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lvl="0" indent="0">
              <a:buNone/>
            </a:pPr>
            <a:r>
              <a:rPr lang="tr-TR" sz="1050" i="1" dirty="0">
                <a:solidFill>
                  <a:srgbClr val="44546A"/>
                </a:solidFill>
              </a:rPr>
              <a:t>Reference: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>
                <a:solidFill>
                  <a:srgbClr val="44546A"/>
                </a:solidFill>
              </a:rPr>
              <a:t> H.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663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KOCH’S POSTULATES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 </a:t>
            </a:r>
            <a:r>
              <a:rPr lang="tr-TR" dirty="0" err="1" smtClean="0"/>
              <a:t>organism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causal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 smtClean="0"/>
              <a:t>:</a:t>
            </a:r>
          </a:p>
          <a:p>
            <a:pPr lvl="1"/>
            <a:r>
              <a:rPr lang="en-US" i="0" dirty="0"/>
              <a:t>it is present in all cases of the disease;</a:t>
            </a:r>
          </a:p>
          <a:p>
            <a:pPr lvl="1"/>
            <a:r>
              <a:rPr lang="en-US" i="0" dirty="0" smtClean="0"/>
              <a:t>it </a:t>
            </a:r>
            <a:r>
              <a:rPr lang="en-US" i="0" dirty="0"/>
              <a:t>does not occur in another disease as a </a:t>
            </a:r>
            <a:r>
              <a:rPr lang="en-US" i="0" dirty="0" smtClean="0"/>
              <a:t>fortuitous</a:t>
            </a:r>
            <a:r>
              <a:rPr lang="tr-TR" i="0" dirty="0" smtClean="0"/>
              <a:t> </a:t>
            </a:r>
            <a:r>
              <a:rPr lang="en-US" i="0" dirty="0" smtClean="0"/>
              <a:t>and non-pathogenic</a:t>
            </a:r>
            <a:r>
              <a:rPr lang="tr-TR" i="0" dirty="0" smtClean="0"/>
              <a:t> </a:t>
            </a:r>
            <a:r>
              <a:rPr lang="en-US" i="0" dirty="0" smtClean="0"/>
              <a:t>parasite</a:t>
            </a:r>
            <a:r>
              <a:rPr lang="en-US" i="0" dirty="0"/>
              <a:t>;</a:t>
            </a:r>
          </a:p>
          <a:p>
            <a:pPr lvl="1"/>
            <a:r>
              <a:rPr lang="en-US" i="0" dirty="0" smtClean="0"/>
              <a:t>it </a:t>
            </a:r>
            <a:r>
              <a:rPr lang="en-US" i="0" dirty="0"/>
              <a:t>is isolated in pure culture from an animal, </a:t>
            </a:r>
            <a:r>
              <a:rPr lang="en-US" i="0" dirty="0" smtClean="0"/>
              <a:t>is</a:t>
            </a:r>
            <a:r>
              <a:rPr lang="tr-TR" i="0" dirty="0" smtClean="0"/>
              <a:t> </a:t>
            </a:r>
            <a:r>
              <a:rPr lang="en-US" i="0" dirty="0" smtClean="0"/>
              <a:t>repeatedly </a:t>
            </a:r>
            <a:r>
              <a:rPr lang="en-US" i="0" dirty="0"/>
              <a:t>passaged, </a:t>
            </a:r>
            <a:r>
              <a:rPr lang="en-US" i="0" dirty="0" smtClean="0"/>
              <a:t>and</a:t>
            </a:r>
            <a:r>
              <a:rPr lang="tr-TR" i="0" dirty="0" smtClean="0"/>
              <a:t> </a:t>
            </a:r>
            <a:r>
              <a:rPr lang="en-US" i="0" dirty="0" smtClean="0"/>
              <a:t>induces </a:t>
            </a:r>
            <a:r>
              <a:rPr lang="en-US" i="0" dirty="0"/>
              <a:t>the same </a:t>
            </a:r>
            <a:r>
              <a:rPr lang="en-US" i="0" dirty="0" smtClean="0"/>
              <a:t>disease</a:t>
            </a:r>
            <a:r>
              <a:rPr lang="tr-TR" i="0" dirty="0" smtClean="0"/>
              <a:t> </a:t>
            </a:r>
            <a:r>
              <a:rPr lang="en-US" i="0" dirty="0" smtClean="0"/>
              <a:t>in </a:t>
            </a:r>
            <a:r>
              <a:rPr lang="en-US" i="0" dirty="0"/>
              <a:t>other animals.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266618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EVANS’ POSTULATE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828799"/>
            <a:ext cx="9601200" cy="426027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Alfred Evans (1976) produced a set of 10 rules that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consistent </a:t>
            </a:r>
            <a:r>
              <a:rPr lang="en-US" dirty="0"/>
              <a:t>with </a:t>
            </a:r>
            <a:r>
              <a:rPr lang="en-US" b="1" dirty="0" smtClean="0"/>
              <a:t>modern</a:t>
            </a:r>
            <a:r>
              <a:rPr lang="tr-TR" b="1" dirty="0" smtClean="0"/>
              <a:t> </a:t>
            </a:r>
            <a:r>
              <a:rPr lang="en-US" dirty="0" smtClean="0"/>
              <a:t>concepts </a:t>
            </a:r>
            <a:r>
              <a:rPr lang="en-US" dirty="0"/>
              <a:t>of causality</a:t>
            </a:r>
            <a:r>
              <a:rPr lang="en-US" dirty="0" smtClean="0"/>
              <a:t>:</a:t>
            </a:r>
            <a:endParaRPr lang="tr-TR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i="0" dirty="0"/>
              <a:t>the proportion of individuals with the </a:t>
            </a:r>
            <a:r>
              <a:rPr lang="en-US" i="0" dirty="0" smtClean="0"/>
              <a:t>disease</a:t>
            </a:r>
            <a:r>
              <a:rPr lang="tr-TR" i="0" dirty="0" smtClean="0"/>
              <a:t> </a:t>
            </a:r>
            <a:r>
              <a:rPr lang="en-US" i="0" dirty="0" smtClean="0"/>
              <a:t>should </a:t>
            </a:r>
            <a:r>
              <a:rPr lang="en-US" i="0" dirty="0"/>
              <a:t>be significantly higher </a:t>
            </a:r>
            <a:r>
              <a:rPr lang="en-US" i="0" dirty="0" smtClean="0"/>
              <a:t>in</a:t>
            </a:r>
            <a:r>
              <a:rPr lang="tr-TR" i="0" dirty="0" smtClean="0"/>
              <a:t> </a:t>
            </a:r>
            <a:r>
              <a:rPr lang="en-US" i="0" dirty="0" smtClean="0"/>
              <a:t>those exposed</a:t>
            </a:r>
            <a:r>
              <a:rPr lang="tr-TR" i="0" dirty="0" smtClean="0"/>
              <a:t> </a:t>
            </a:r>
            <a:r>
              <a:rPr lang="en-US" i="0" dirty="0" smtClean="0"/>
              <a:t>to </a:t>
            </a:r>
            <a:r>
              <a:rPr lang="en-US" i="0" dirty="0"/>
              <a:t>the supposed cause than in those who are not</a:t>
            </a:r>
            <a:r>
              <a:rPr lang="en-US" i="0" dirty="0" smtClean="0"/>
              <a:t>;</a:t>
            </a:r>
            <a:endParaRPr lang="tr-TR" i="0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i="0" dirty="0"/>
              <a:t>exposure to the supposed cause should be </a:t>
            </a:r>
            <a:r>
              <a:rPr lang="en-US" i="0" dirty="0" smtClean="0"/>
              <a:t>present</a:t>
            </a:r>
            <a:r>
              <a:rPr lang="tr-TR" i="0" dirty="0" smtClean="0"/>
              <a:t> </a:t>
            </a:r>
            <a:r>
              <a:rPr lang="en-US" i="0" dirty="0" smtClean="0"/>
              <a:t>more </a:t>
            </a:r>
            <a:r>
              <a:rPr lang="en-US" i="0" dirty="0"/>
              <a:t>commonly in </a:t>
            </a:r>
            <a:r>
              <a:rPr lang="en-US" i="0" dirty="0" smtClean="0"/>
              <a:t>those</a:t>
            </a:r>
            <a:r>
              <a:rPr lang="tr-TR" i="0" dirty="0" smtClean="0"/>
              <a:t> </a:t>
            </a:r>
            <a:r>
              <a:rPr lang="en-US" i="0" dirty="0" smtClean="0"/>
              <a:t>with </a:t>
            </a:r>
            <a:r>
              <a:rPr lang="en-US" i="0" dirty="0"/>
              <a:t>than those </a:t>
            </a:r>
            <a:r>
              <a:rPr lang="en-US" i="0" dirty="0" smtClean="0"/>
              <a:t>without</a:t>
            </a:r>
            <a:r>
              <a:rPr lang="tr-TR" i="0" dirty="0" smtClean="0"/>
              <a:t> </a:t>
            </a:r>
            <a:r>
              <a:rPr lang="en-US" i="0" dirty="0" smtClean="0"/>
              <a:t>the </a:t>
            </a:r>
            <a:r>
              <a:rPr lang="en-US" i="0" dirty="0"/>
              <a:t>disease, when all other risk factors are </a:t>
            </a:r>
            <a:r>
              <a:rPr lang="en-US" i="0" dirty="0" smtClean="0"/>
              <a:t>held</a:t>
            </a:r>
            <a:r>
              <a:rPr lang="tr-TR" i="0" dirty="0" smtClean="0"/>
              <a:t> </a:t>
            </a:r>
            <a:r>
              <a:rPr lang="en-US" i="0" dirty="0" smtClean="0"/>
              <a:t>constant;</a:t>
            </a:r>
            <a:endParaRPr lang="tr-TR" i="0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i="0" dirty="0"/>
              <a:t>the number of new cases of disease should be </a:t>
            </a:r>
            <a:r>
              <a:rPr lang="en-US" i="0" dirty="0" smtClean="0"/>
              <a:t>significantly</a:t>
            </a:r>
            <a:r>
              <a:rPr lang="tr-TR" i="0" dirty="0" smtClean="0"/>
              <a:t> </a:t>
            </a:r>
            <a:r>
              <a:rPr lang="en-US" i="0" dirty="0" smtClean="0"/>
              <a:t>higher </a:t>
            </a:r>
            <a:r>
              <a:rPr lang="en-US" i="0" dirty="0"/>
              <a:t>in </a:t>
            </a:r>
            <a:r>
              <a:rPr lang="en-US" i="0" dirty="0" smtClean="0"/>
              <a:t>those</a:t>
            </a:r>
            <a:r>
              <a:rPr lang="tr-TR" i="0" dirty="0" smtClean="0"/>
              <a:t> </a:t>
            </a:r>
            <a:r>
              <a:rPr lang="en-US" i="0" dirty="0" smtClean="0"/>
              <a:t>exposed </a:t>
            </a:r>
            <a:r>
              <a:rPr lang="en-US" i="0" dirty="0"/>
              <a:t>to the </a:t>
            </a:r>
            <a:r>
              <a:rPr lang="en-US" i="0" dirty="0" smtClean="0"/>
              <a:t>supposed</a:t>
            </a:r>
            <a:r>
              <a:rPr lang="tr-TR" i="0" dirty="0" smtClean="0"/>
              <a:t> </a:t>
            </a:r>
            <a:r>
              <a:rPr lang="en-US" i="0" dirty="0" smtClean="0"/>
              <a:t>cause </a:t>
            </a:r>
            <a:r>
              <a:rPr lang="en-US" i="0" dirty="0"/>
              <a:t>than in those not so exposed, as shown </a:t>
            </a:r>
            <a:r>
              <a:rPr lang="en-US" i="0" dirty="0" smtClean="0"/>
              <a:t>in</a:t>
            </a:r>
            <a:r>
              <a:rPr lang="tr-TR" i="0" dirty="0" smtClean="0"/>
              <a:t> </a:t>
            </a:r>
            <a:r>
              <a:rPr lang="en-US" i="0" dirty="0" smtClean="0"/>
              <a:t>prospective studies</a:t>
            </a:r>
            <a:r>
              <a:rPr lang="tr-TR" i="0" dirty="0" smtClean="0"/>
              <a:t>;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i="0" dirty="0"/>
              <a:t>temporally, the disease should follow exposure </a:t>
            </a:r>
            <a:r>
              <a:rPr lang="en-US" i="0" dirty="0" smtClean="0"/>
              <a:t>to</a:t>
            </a:r>
            <a:r>
              <a:rPr lang="tr-TR" i="0" dirty="0" smtClean="0"/>
              <a:t> </a:t>
            </a:r>
            <a:r>
              <a:rPr lang="en-US" i="0" dirty="0" smtClean="0"/>
              <a:t>the </a:t>
            </a:r>
            <a:r>
              <a:rPr lang="en-US" i="0" dirty="0"/>
              <a:t>supposed cause with </a:t>
            </a:r>
            <a:r>
              <a:rPr lang="en-US" i="0" dirty="0" smtClean="0"/>
              <a:t>a</a:t>
            </a:r>
            <a:r>
              <a:rPr lang="tr-TR" i="0" dirty="0" smtClean="0"/>
              <a:t> </a:t>
            </a:r>
            <a:r>
              <a:rPr lang="en-US" i="0" dirty="0" smtClean="0"/>
              <a:t>distribution </a:t>
            </a:r>
            <a:r>
              <a:rPr lang="en-US" i="0" dirty="0"/>
              <a:t>of </a:t>
            </a:r>
            <a:r>
              <a:rPr lang="en-US" i="0" dirty="0" smtClean="0"/>
              <a:t>incubation</a:t>
            </a:r>
            <a:r>
              <a:rPr lang="tr-TR" i="0" dirty="0" smtClean="0"/>
              <a:t> </a:t>
            </a:r>
            <a:r>
              <a:rPr lang="en-US" i="0" dirty="0" smtClean="0"/>
              <a:t>periods </a:t>
            </a:r>
            <a:r>
              <a:rPr lang="en-US" i="0" dirty="0"/>
              <a:t>on a bell-shaped </a:t>
            </a:r>
            <a:r>
              <a:rPr lang="en-US" i="0" dirty="0" smtClean="0"/>
              <a:t>curve</a:t>
            </a:r>
            <a:r>
              <a:rPr lang="tr-TR" i="0" dirty="0" smtClean="0"/>
              <a:t>;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i="0" dirty="0"/>
              <a:t>a spectrum of host responses, from mild to severe</a:t>
            </a:r>
            <a:r>
              <a:rPr lang="en-US" i="0" dirty="0" smtClean="0"/>
              <a:t>,</a:t>
            </a:r>
            <a:r>
              <a:rPr lang="tr-TR" i="0" dirty="0" smtClean="0"/>
              <a:t> </a:t>
            </a:r>
            <a:r>
              <a:rPr lang="en-US" i="0" dirty="0" smtClean="0"/>
              <a:t>should </a:t>
            </a:r>
            <a:r>
              <a:rPr lang="en-US" i="0" dirty="0"/>
              <a:t>follow exposure to </a:t>
            </a:r>
            <a:r>
              <a:rPr lang="en-US" i="0" dirty="0" smtClean="0"/>
              <a:t>the</a:t>
            </a:r>
            <a:r>
              <a:rPr lang="tr-TR" i="0" dirty="0" smtClean="0"/>
              <a:t> </a:t>
            </a:r>
            <a:r>
              <a:rPr lang="en-US" i="0" dirty="0" smtClean="0"/>
              <a:t>supposed cause</a:t>
            </a:r>
            <a:r>
              <a:rPr lang="tr-TR" i="0" dirty="0" smtClean="0"/>
              <a:t> </a:t>
            </a:r>
            <a:r>
              <a:rPr lang="en-US" i="0" dirty="0" smtClean="0"/>
              <a:t>along </a:t>
            </a:r>
            <a:r>
              <a:rPr lang="en-US" i="0" dirty="0"/>
              <a:t>a logical biological gradient;</a:t>
            </a:r>
            <a:endParaRPr lang="tr-TR" i="0" dirty="0" smtClean="0"/>
          </a:p>
          <a:p>
            <a:pPr marL="987552" lvl="1" indent="-457200">
              <a:buFont typeface="+mj-lt"/>
              <a:buAutoNum type="arabicPeriod"/>
            </a:pP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216513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EVANS’ </a:t>
            </a:r>
            <a:r>
              <a:rPr lang="tr-TR" dirty="0" smtClean="0"/>
              <a:t>POSTULATE- </a:t>
            </a:r>
            <a:r>
              <a:rPr lang="tr-TR" sz="2400" dirty="0" err="1"/>
              <a:t>continued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901536"/>
            <a:ext cx="9601200" cy="4156364"/>
          </a:xfrm>
        </p:spPr>
        <p:txBody>
          <a:bodyPr>
            <a:normAutofit fontScale="92500" lnSpcReduction="20000"/>
          </a:bodyPr>
          <a:lstStyle/>
          <a:p>
            <a:pPr marL="987552" lvl="1" indent="-457200">
              <a:buFont typeface="+mj-lt"/>
              <a:buAutoNum type="arabicPeriod" startAt="6"/>
            </a:pPr>
            <a:r>
              <a:rPr lang="en-US" i="0" dirty="0"/>
              <a:t>a measurable host response (e.g., antibody, </a:t>
            </a:r>
            <a:r>
              <a:rPr lang="en-US" i="0" dirty="0" smtClean="0"/>
              <a:t>cancer</a:t>
            </a:r>
            <a:r>
              <a:rPr lang="tr-TR" i="0" dirty="0" smtClean="0"/>
              <a:t> </a:t>
            </a:r>
            <a:r>
              <a:rPr lang="en-US" i="0" dirty="0" smtClean="0"/>
              <a:t>cells</a:t>
            </a:r>
            <a:r>
              <a:rPr lang="en-US" i="0" dirty="0"/>
              <a:t>) should </a:t>
            </a:r>
            <a:r>
              <a:rPr lang="en-US" i="0" dirty="0" smtClean="0"/>
              <a:t>appear</a:t>
            </a:r>
            <a:r>
              <a:rPr lang="tr-TR" i="0" dirty="0" smtClean="0"/>
              <a:t> </a:t>
            </a:r>
            <a:r>
              <a:rPr lang="en-US" i="0" dirty="0" smtClean="0"/>
              <a:t>regularly </a:t>
            </a:r>
            <a:r>
              <a:rPr lang="en-US" i="0" dirty="0"/>
              <a:t>following </a:t>
            </a:r>
            <a:r>
              <a:rPr lang="en-US" i="0" dirty="0" smtClean="0"/>
              <a:t>exposure</a:t>
            </a:r>
            <a:r>
              <a:rPr lang="tr-TR" i="0" dirty="0" smtClean="0"/>
              <a:t> </a:t>
            </a:r>
            <a:r>
              <a:rPr lang="en-US" i="0" dirty="0" smtClean="0"/>
              <a:t>to </a:t>
            </a:r>
            <a:r>
              <a:rPr lang="en-US" i="0" dirty="0"/>
              <a:t>the supposed cause in those lacking </a:t>
            </a:r>
            <a:r>
              <a:rPr lang="en-US" i="0" dirty="0" smtClean="0"/>
              <a:t>this</a:t>
            </a:r>
            <a:r>
              <a:rPr lang="tr-TR" i="0" dirty="0" smtClean="0"/>
              <a:t> </a:t>
            </a:r>
            <a:r>
              <a:rPr lang="en-US" i="0" dirty="0" smtClean="0"/>
              <a:t>response </a:t>
            </a:r>
            <a:r>
              <a:rPr lang="en-US" i="0" dirty="0"/>
              <a:t>before exposure, or should increase </a:t>
            </a:r>
            <a:r>
              <a:rPr lang="en-US" i="0" dirty="0" smtClean="0"/>
              <a:t>in</a:t>
            </a:r>
            <a:r>
              <a:rPr lang="tr-TR" i="0" dirty="0" smtClean="0"/>
              <a:t> </a:t>
            </a:r>
            <a:r>
              <a:rPr lang="en-US" i="0" dirty="0" smtClean="0"/>
              <a:t>magnitude </a:t>
            </a:r>
            <a:r>
              <a:rPr lang="en-US" i="0" dirty="0"/>
              <a:t>if present </a:t>
            </a:r>
            <a:r>
              <a:rPr lang="en-US" i="0" dirty="0" smtClean="0"/>
              <a:t>before</a:t>
            </a:r>
            <a:r>
              <a:rPr lang="tr-TR" i="0" dirty="0" smtClean="0"/>
              <a:t> </a:t>
            </a:r>
            <a:r>
              <a:rPr lang="en-US" i="0" dirty="0" smtClean="0"/>
              <a:t>exposure</a:t>
            </a:r>
            <a:r>
              <a:rPr lang="en-US" i="0" dirty="0"/>
              <a:t>; this </a:t>
            </a:r>
            <a:r>
              <a:rPr lang="en-US" i="0" dirty="0" smtClean="0"/>
              <a:t>pattern</a:t>
            </a:r>
            <a:r>
              <a:rPr lang="tr-TR" i="0" dirty="0" smtClean="0"/>
              <a:t> </a:t>
            </a:r>
            <a:r>
              <a:rPr lang="en-US" i="0" dirty="0" smtClean="0"/>
              <a:t>should </a:t>
            </a:r>
            <a:r>
              <a:rPr lang="en-US" i="0" dirty="0"/>
              <a:t>not occur in individuals not so </a:t>
            </a:r>
            <a:r>
              <a:rPr lang="en-US" i="0" dirty="0" smtClean="0"/>
              <a:t>exposed</a:t>
            </a:r>
            <a:r>
              <a:rPr lang="tr-TR" i="0" dirty="0" smtClean="0"/>
              <a:t>;</a:t>
            </a:r>
          </a:p>
          <a:p>
            <a:pPr marL="987552" lvl="1" indent="-457200">
              <a:buFont typeface="+mj-lt"/>
              <a:buAutoNum type="arabicPeriod" startAt="6"/>
            </a:pPr>
            <a:r>
              <a:rPr lang="en-US" i="0" dirty="0"/>
              <a:t>experimental reproduction of the disease </a:t>
            </a:r>
            <a:r>
              <a:rPr lang="en-US" i="0" dirty="0" smtClean="0"/>
              <a:t>should</a:t>
            </a:r>
            <a:r>
              <a:rPr lang="tr-TR" i="0" dirty="0" smtClean="0"/>
              <a:t> </a:t>
            </a:r>
            <a:r>
              <a:rPr lang="en-US" i="0" dirty="0" smtClean="0"/>
              <a:t>occur </a:t>
            </a:r>
            <a:r>
              <a:rPr lang="en-US" i="0" dirty="0"/>
              <a:t>with greater </a:t>
            </a:r>
            <a:r>
              <a:rPr lang="en-US" i="0" dirty="0" smtClean="0"/>
              <a:t>frequency</a:t>
            </a:r>
            <a:r>
              <a:rPr lang="tr-TR" i="0" dirty="0" smtClean="0"/>
              <a:t> </a:t>
            </a:r>
            <a:r>
              <a:rPr lang="en-US" i="0" dirty="0" smtClean="0"/>
              <a:t>in </a:t>
            </a:r>
            <a:r>
              <a:rPr lang="en-US" i="0" dirty="0"/>
              <a:t>animals or </a:t>
            </a:r>
            <a:r>
              <a:rPr lang="en-US" i="0" dirty="0" smtClean="0"/>
              <a:t>people</a:t>
            </a:r>
            <a:r>
              <a:rPr lang="tr-TR" i="0" dirty="0" smtClean="0"/>
              <a:t> </a:t>
            </a:r>
            <a:r>
              <a:rPr lang="en-US" i="0" dirty="0" smtClean="0"/>
              <a:t>appropriately </a:t>
            </a:r>
            <a:r>
              <a:rPr lang="en-US" i="0" dirty="0"/>
              <a:t>exposed to the supposed cause </a:t>
            </a:r>
            <a:r>
              <a:rPr lang="en-US" i="0" dirty="0" smtClean="0"/>
              <a:t>than</a:t>
            </a:r>
            <a:r>
              <a:rPr lang="tr-TR" i="0" dirty="0" smtClean="0"/>
              <a:t> </a:t>
            </a:r>
            <a:r>
              <a:rPr lang="en-US" i="0" dirty="0" smtClean="0"/>
              <a:t>in</a:t>
            </a:r>
            <a:r>
              <a:rPr lang="tr-TR" i="0" dirty="0" smtClean="0"/>
              <a:t> </a:t>
            </a:r>
            <a:r>
              <a:rPr lang="en-US" i="0" dirty="0" smtClean="0"/>
              <a:t>those </a:t>
            </a:r>
            <a:r>
              <a:rPr lang="en-US" i="0" dirty="0"/>
              <a:t>not so exposed; this exposure may </a:t>
            </a:r>
            <a:r>
              <a:rPr lang="en-US" i="0" dirty="0" smtClean="0"/>
              <a:t>be</a:t>
            </a:r>
            <a:r>
              <a:rPr lang="tr-TR" i="0" dirty="0" smtClean="0"/>
              <a:t> </a:t>
            </a:r>
            <a:r>
              <a:rPr lang="en-US" i="0" dirty="0" smtClean="0"/>
              <a:t>deliberate </a:t>
            </a:r>
            <a:r>
              <a:rPr lang="en-US" i="0" dirty="0"/>
              <a:t>in volunteers</a:t>
            </a:r>
            <a:r>
              <a:rPr lang="en-US" i="0" dirty="0" smtClean="0"/>
              <a:t>,</a:t>
            </a:r>
            <a:r>
              <a:rPr lang="tr-TR" i="0" dirty="0" smtClean="0"/>
              <a:t> </a:t>
            </a:r>
            <a:r>
              <a:rPr lang="en-US" i="0" dirty="0" smtClean="0"/>
              <a:t>experimentally induced</a:t>
            </a:r>
            <a:r>
              <a:rPr lang="tr-TR" i="0" dirty="0" smtClean="0"/>
              <a:t> </a:t>
            </a:r>
            <a:r>
              <a:rPr lang="en-US" i="0" dirty="0" smtClean="0"/>
              <a:t>in </a:t>
            </a:r>
            <a:r>
              <a:rPr lang="en-US" i="0" dirty="0"/>
              <a:t>the laboratory, or demonstrated in a </a:t>
            </a:r>
            <a:r>
              <a:rPr lang="en-US" i="0" dirty="0" smtClean="0"/>
              <a:t>controlled</a:t>
            </a:r>
            <a:r>
              <a:rPr lang="tr-TR" i="0" dirty="0" smtClean="0"/>
              <a:t> </a:t>
            </a:r>
            <a:r>
              <a:rPr lang="en-US" i="0" dirty="0" smtClean="0"/>
              <a:t>regulation </a:t>
            </a:r>
            <a:r>
              <a:rPr lang="en-US" i="0" dirty="0"/>
              <a:t>of natural exposure</a:t>
            </a:r>
            <a:r>
              <a:rPr lang="en-US" i="0" dirty="0" smtClean="0"/>
              <a:t>;</a:t>
            </a:r>
            <a:endParaRPr lang="tr-TR" i="0" dirty="0" smtClean="0"/>
          </a:p>
          <a:p>
            <a:pPr marL="987552" lvl="1" indent="-457200">
              <a:buFont typeface="+mj-lt"/>
              <a:buAutoNum type="arabicPeriod" startAt="6"/>
            </a:pPr>
            <a:r>
              <a:rPr lang="en-US" i="0" dirty="0"/>
              <a:t>elimination (e.g., removal of a specific </a:t>
            </a:r>
            <a:r>
              <a:rPr lang="en-US" i="0" dirty="0" smtClean="0"/>
              <a:t>infectious</a:t>
            </a:r>
            <a:r>
              <a:rPr lang="tr-TR" i="0" dirty="0" smtClean="0"/>
              <a:t> </a:t>
            </a:r>
            <a:r>
              <a:rPr lang="en-US" i="0" dirty="0" smtClean="0"/>
              <a:t>agent</a:t>
            </a:r>
            <a:r>
              <a:rPr lang="en-US" i="0" dirty="0"/>
              <a:t>) or modification (e.g</a:t>
            </a:r>
            <a:r>
              <a:rPr lang="en-US" i="0" dirty="0" smtClean="0"/>
              <a:t>.,</a:t>
            </a:r>
            <a:r>
              <a:rPr lang="tr-TR" i="0" dirty="0" smtClean="0"/>
              <a:t> </a:t>
            </a:r>
            <a:r>
              <a:rPr lang="en-US" i="0" dirty="0" smtClean="0"/>
              <a:t>alteration </a:t>
            </a:r>
            <a:r>
              <a:rPr lang="en-US" i="0" dirty="0"/>
              <a:t>of a </a:t>
            </a:r>
            <a:r>
              <a:rPr lang="en-US" i="0" dirty="0" smtClean="0"/>
              <a:t>deficient</a:t>
            </a:r>
            <a:r>
              <a:rPr lang="tr-TR" i="0" dirty="0" smtClean="0"/>
              <a:t> </a:t>
            </a:r>
            <a:r>
              <a:rPr lang="en-US" i="0" dirty="0" smtClean="0"/>
              <a:t>diet</a:t>
            </a:r>
            <a:r>
              <a:rPr lang="en-US" i="0" dirty="0"/>
              <a:t>) of the supposed cause should </a:t>
            </a:r>
            <a:r>
              <a:rPr lang="en-US" i="0" dirty="0" smtClean="0"/>
              <a:t>decrease</a:t>
            </a:r>
            <a:r>
              <a:rPr lang="tr-TR" i="0" dirty="0" smtClean="0"/>
              <a:t> </a:t>
            </a:r>
            <a:r>
              <a:rPr lang="en-US" i="0" dirty="0" smtClean="0"/>
              <a:t>the </a:t>
            </a:r>
            <a:r>
              <a:rPr lang="en-US" i="0" dirty="0"/>
              <a:t>frequency of occurrence of the disease</a:t>
            </a:r>
            <a:r>
              <a:rPr lang="en-US" i="0" dirty="0" smtClean="0"/>
              <a:t>;</a:t>
            </a:r>
            <a:endParaRPr lang="tr-TR" i="0" dirty="0" smtClean="0"/>
          </a:p>
          <a:p>
            <a:pPr marL="987552" lvl="1" indent="-457200">
              <a:buFont typeface="+mj-lt"/>
              <a:buAutoNum type="arabicPeriod" startAt="6"/>
            </a:pPr>
            <a:r>
              <a:rPr lang="en-US" i="0" dirty="0"/>
              <a:t>prevention or modification of the host’s </a:t>
            </a:r>
            <a:r>
              <a:rPr lang="en-US" i="0" dirty="0" smtClean="0"/>
              <a:t>response</a:t>
            </a:r>
            <a:r>
              <a:rPr lang="tr-TR" i="0" dirty="0" smtClean="0"/>
              <a:t> </a:t>
            </a:r>
            <a:r>
              <a:rPr lang="en-US" i="0" dirty="0" smtClean="0"/>
              <a:t>(</a:t>
            </a:r>
            <a:r>
              <a:rPr lang="en-US" i="0" dirty="0"/>
              <a:t>e.g., by immunization or use of </a:t>
            </a:r>
            <a:r>
              <a:rPr lang="en-US" i="0" dirty="0" smtClean="0"/>
              <a:t>specific</a:t>
            </a:r>
            <a:r>
              <a:rPr lang="tr-TR" i="0" dirty="0" smtClean="0"/>
              <a:t> </a:t>
            </a:r>
            <a:r>
              <a:rPr lang="en-US" i="0" dirty="0" smtClean="0"/>
              <a:t>lymphocyte</a:t>
            </a:r>
            <a:r>
              <a:rPr lang="tr-TR" i="0" dirty="0" smtClean="0"/>
              <a:t> </a:t>
            </a:r>
            <a:r>
              <a:rPr lang="en-US" i="0" dirty="0" smtClean="0"/>
              <a:t>transfer </a:t>
            </a:r>
            <a:r>
              <a:rPr lang="en-US" i="0" dirty="0"/>
              <a:t>factor in cancer) should decrease </a:t>
            </a:r>
            <a:r>
              <a:rPr lang="en-US" i="0" dirty="0" smtClean="0"/>
              <a:t>or</a:t>
            </a:r>
            <a:r>
              <a:rPr lang="tr-TR" i="0" dirty="0" smtClean="0"/>
              <a:t> </a:t>
            </a:r>
            <a:r>
              <a:rPr lang="en-US" i="0" dirty="0" smtClean="0"/>
              <a:t>eliminate </a:t>
            </a:r>
            <a:r>
              <a:rPr lang="en-US" i="0" dirty="0"/>
              <a:t>the disease that </a:t>
            </a:r>
            <a:r>
              <a:rPr lang="en-US" i="0" dirty="0" smtClean="0"/>
              <a:t>normally</a:t>
            </a:r>
            <a:r>
              <a:rPr lang="tr-TR" i="0" dirty="0" smtClean="0"/>
              <a:t> </a:t>
            </a:r>
            <a:r>
              <a:rPr lang="en-US" i="0" dirty="0" smtClean="0"/>
              <a:t>occurs on</a:t>
            </a:r>
            <a:r>
              <a:rPr lang="tr-TR" i="0" dirty="0" smtClean="0"/>
              <a:t> </a:t>
            </a:r>
            <a:r>
              <a:rPr lang="en-US" i="0" dirty="0" smtClean="0"/>
              <a:t>exposure </a:t>
            </a:r>
            <a:r>
              <a:rPr lang="en-US" i="0" dirty="0"/>
              <a:t>to the supposed cause</a:t>
            </a:r>
            <a:r>
              <a:rPr lang="en-US" i="0" dirty="0" smtClean="0"/>
              <a:t>;</a:t>
            </a:r>
            <a:endParaRPr lang="tr-TR" i="0" dirty="0" smtClean="0"/>
          </a:p>
          <a:p>
            <a:pPr marL="987552" lvl="1" indent="-457200">
              <a:buFont typeface="+mj-lt"/>
              <a:buAutoNum type="arabicPeriod" startAt="6"/>
            </a:pPr>
            <a:r>
              <a:rPr lang="en-US" i="0" dirty="0"/>
              <a:t>all relationships and associations should be </a:t>
            </a:r>
            <a:r>
              <a:rPr lang="en-US" i="0" dirty="0" smtClean="0"/>
              <a:t>biologically</a:t>
            </a:r>
            <a:r>
              <a:rPr lang="tr-TR" i="0" dirty="0" smtClean="0"/>
              <a:t> </a:t>
            </a:r>
            <a:r>
              <a:rPr lang="en-US" i="0" dirty="0" smtClean="0"/>
              <a:t>and </a:t>
            </a:r>
            <a:r>
              <a:rPr lang="en-US" i="0" dirty="0"/>
              <a:t>epidemiologically </a:t>
            </a:r>
            <a:r>
              <a:rPr lang="en-US" i="0" dirty="0" smtClean="0"/>
              <a:t>credible</a:t>
            </a:r>
            <a:r>
              <a:rPr lang="tr-TR" i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6596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DISEASE DETERMINANTS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determinant is any </a:t>
            </a:r>
            <a:r>
              <a:rPr lang="en-US" dirty="0" smtClean="0"/>
              <a:t>characteristic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affects the health of a </a:t>
            </a:r>
            <a:r>
              <a:rPr lang="en-US" dirty="0" smtClean="0"/>
              <a:t>population</a:t>
            </a:r>
            <a:r>
              <a:rPr lang="tr-TR" dirty="0" smtClean="0"/>
              <a:t>.</a:t>
            </a:r>
          </a:p>
          <a:p>
            <a:r>
              <a:rPr lang="en-US" dirty="0"/>
              <a:t>Determinants can be classified in three ways, as</a:t>
            </a:r>
            <a:r>
              <a:rPr lang="en-US" dirty="0" smtClean="0"/>
              <a:t>:</a:t>
            </a:r>
            <a:endParaRPr lang="tr-TR" dirty="0" smtClean="0"/>
          </a:p>
          <a:p>
            <a:pPr lvl="1"/>
            <a:r>
              <a:rPr lang="tr-TR" b="1" i="0" dirty="0" err="1"/>
              <a:t>primary</a:t>
            </a:r>
            <a:r>
              <a:rPr lang="tr-TR" b="1" i="0" dirty="0"/>
              <a:t> </a:t>
            </a:r>
            <a:r>
              <a:rPr lang="tr-TR" i="0" dirty="0" err="1"/>
              <a:t>or</a:t>
            </a:r>
            <a:r>
              <a:rPr lang="tr-TR" i="0" dirty="0"/>
              <a:t> </a:t>
            </a:r>
            <a:r>
              <a:rPr lang="tr-TR" b="1" i="0" dirty="0" err="1" smtClean="0"/>
              <a:t>secondary</a:t>
            </a:r>
            <a:endParaRPr lang="tr-TR" b="1" i="0" dirty="0" smtClean="0"/>
          </a:p>
          <a:p>
            <a:pPr lvl="1"/>
            <a:r>
              <a:rPr lang="tr-TR" b="1" i="0" dirty="0" err="1"/>
              <a:t>intrinsic</a:t>
            </a:r>
            <a:r>
              <a:rPr lang="tr-TR" b="1" i="0" dirty="0"/>
              <a:t> </a:t>
            </a:r>
            <a:r>
              <a:rPr lang="tr-TR" i="0" dirty="0" err="1"/>
              <a:t>or</a:t>
            </a:r>
            <a:r>
              <a:rPr lang="tr-TR" i="0" dirty="0"/>
              <a:t> </a:t>
            </a:r>
            <a:r>
              <a:rPr lang="tr-TR" b="1" i="0" dirty="0" err="1"/>
              <a:t>extrinsic</a:t>
            </a:r>
            <a:r>
              <a:rPr lang="tr-TR" i="0" dirty="0" smtClean="0"/>
              <a:t>;</a:t>
            </a:r>
          </a:p>
          <a:p>
            <a:pPr lvl="1"/>
            <a:r>
              <a:rPr lang="en-US" i="0" dirty="0"/>
              <a:t>associated with </a:t>
            </a:r>
            <a:r>
              <a:rPr lang="en-US" b="1" i="0" dirty="0"/>
              <a:t>host</a:t>
            </a:r>
            <a:r>
              <a:rPr lang="en-US" i="0" dirty="0"/>
              <a:t>, </a:t>
            </a:r>
            <a:r>
              <a:rPr lang="en-US" b="1" i="0" dirty="0"/>
              <a:t>agent </a:t>
            </a:r>
            <a:r>
              <a:rPr lang="en-US" i="0" dirty="0"/>
              <a:t>or </a:t>
            </a:r>
            <a:r>
              <a:rPr lang="en-US" b="1" i="0" dirty="0"/>
              <a:t>environment</a:t>
            </a:r>
            <a:r>
              <a:rPr lang="en-US" i="0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2434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HOST DETERMINANTS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dirty="0" err="1" smtClean="0"/>
              <a:t>Genotype</a:t>
            </a:r>
            <a:r>
              <a:rPr lang="tr-TR" sz="2400" b="1" dirty="0" smtClean="0"/>
              <a:t>;</a:t>
            </a:r>
            <a:r>
              <a:rPr lang="tr-TR" dirty="0" smtClean="0"/>
              <a:t> </a:t>
            </a:r>
            <a:r>
              <a:rPr lang="en-US" dirty="0"/>
              <a:t>The genetic constitution of a host is its </a:t>
            </a:r>
            <a:r>
              <a:rPr lang="en-US" b="1" dirty="0"/>
              <a:t>genotype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tr-TR" dirty="0" err="1"/>
              <a:t>D</a:t>
            </a:r>
            <a:r>
              <a:rPr lang="tr-TR" dirty="0" err="1" smtClean="0"/>
              <a:t>iseases</a:t>
            </a:r>
            <a:r>
              <a:rPr lang="tr-TR" dirty="0"/>
              <a:t>, in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aberrant</a:t>
            </a:r>
            <a:r>
              <a:rPr lang="tr-TR" dirty="0" smtClean="0"/>
              <a:t> </a:t>
            </a:r>
            <a:r>
              <a:rPr lang="tr-TR" dirty="0" err="1" smtClean="0"/>
              <a:t>genes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primary determinants, are traditionally </a:t>
            </a:r>
            <a:r>
              <a:rPr lang="en-US" dirty="0" smtClean="0"/>
              <a:t>termed</a:t>
            </a:r>
            <a:r>
              <a:rPr lang="tr-TR" dirty="0" smtClean="0"/>
              <a:t> </a:t>
            </a:r>
            <a:r>
              <a:rPr lang="tr-TR" b="1" dirty="0" err="1" smtClean="0"/>
              <a:t>genetic</a:t>
            </a:r>
            <a:r>
              <a:rPr lang="tr-TR" b="1" dirty="0" smtClean="0"/>
              <a:t> </a:t>
            </a:r>
            <a:r>
              <a:rPr lang="tr-TR" b="1" dirty="0" err="1"/>
              <a:t>diseases</a:t>
            </a:r>
            <a:r>
              <a:rPr lang="tr-TR" dirty="0" smtClean="0"/>
              <a:t>.</a:t>
            </a:r>
          </a:p>
          <a:p>
            <a:r>
              <a:rPr lang="en-US" dirty="0"/>
              <a:t>Genetic diseases generally belong to one of </a:t>
            </a:r>
            <a:r>
              <a:rPr lang="en-US" dirty="0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categories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Nicholas</a:t>
            </a:r>
            <a:r>
              <a:rPr lang="tr-TR" dirty="0"/>
              <a:t>, 2010</a:t>
            </a:r>
            <a:r>
              <a:rPr lang="tr-TR" dirty="0" smtClean="0"/>
              <a:t>):</a:t>
            </a:r>
          </a:p>
          <a:p>
            <a:pPr marL="987552" lvl="1" indent="-457200">
              <a:buFont typeface="+mj-lt"/>
              <a:buAutoNum type="arabicPeriod"/>
            </a:pPr>
            <a:r>
              <a:rPr lang="tr-TR" i="0" dirty="0" err="1"/>
              <a:t>chromosomal</a:t>
            </a:r>
            <a:r>
              <a:rPr lang="tr-TR" i="0" dirty="0"/>
              <a:t> </a:t>
            </a:r>
            <a:r>
              <a:rPr lang="tr-TR" i="0" dirty="0" err="1"/>
              <a:t>aberrations</a:t>
            </a:r>
            <a:r>
              <a:rPr lang="tr-TR" i="0" dirty="0" smtClean="0"/>
              <a:t>;</a:t>
            </a:r>
          </a:p>
          <a:p>
            <a:pPr marL="987552" lvl="1" indent="-457200">
              <a:buFont typeface="+mj-lt"/>
              <a:buAutoNum type="arabicPeriod"/>
            </a:pPr>
            <a:r>
              <a:rPr lang="tr-TR" i="0" dirty="0" err="1"/>
              <a:t>Mendelian</a:t>
            </a:r>
            <a:r>
              <a:rPr lang="tr-TR" i="0" dirty="0"/>
              <a:t> (</a:t>
            </a:r>
            <a:r>
              <a:rPr lang="tr-TR" i="0" dirty="0" err="1"/>
              <a:t>simply</a:t>
            </a:r>
            <a:r>
              <a:rPr lang="tr-TR" i="0" dirty="0"/>
              <a:t> </a:t>
            </a:r>
            <a:r>
              <a:rPr lang="tr-TR" i="0" dirty="0" err="1"/>
              <a:t>inherited</a:t>
            </a:r>
            <a:r>
              <a:rPr lang="tr-TR" i="0" dirty="0"/>
              <a:t>) </a:t>
            </a:r>
            <a:r>
              <a:rPr lang="tr-TR" i="0" dirty="0" err="1" smtClean="0"/>
              <a:t>disorders</a:t>
            </a:r>
            <a:r>
              <a:rPr lang="tr-TR" i="0" dirty="0" smtClean="0"/>
              <a:t>;</a:t>
            </a:r>
          </a:p>
          <a:p>
            <a:pPr marL="987552" lvl="1" indent="-457200">
              <a:buFont typeface="+mj-lt"/>
              <a:buAutoNum type="arabicPeriod"/>
            </a:pPr>
            <a:r>
              <a:rPr lang="tr-TR" i="0" dirty="0" err="1"/>
              <a:t>multifactorial</a:t>
            </a:r>
            <a:r>
              <a:rPr lang="tr-TR" i="0" dirty="0"/>
              <a:t> </a:t>
            </a:r>
            <a:r>
              <a:rPr lang="tr-TR" i="0" dirty="0" err="1" smtClean="0"/>
              <a:t>disorders</a:t>
            </a:r>
            <a:r>
              <a:rPr lang="tr-TR" i="0" dirty="0" smtClean="0"/>
              <a:t>.</a:t>
            </a:r>
          </a:p>
          <a:p>
            <a:r>
              <a:rPr lang="en-US" dirty="0"/>
              <a:t>The first two categories represent diseases that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almost </a:t>
            </a:r>
            <a:r>
              <a:rPr lang="en-US" dirty="0"/>
              <a:t>totally genetic. The </a:t>
            </a:r>
            <a:r>
              <a:rPr lang="en-US" dirty="0" smtClean="0"/>
              <a:t>third</a:t>
            </a:r>
            <a:r>
              <a:rPr lang="tr-TR" dirty="0" smtClean="0"/>
              <a:t> </a:t>
            </a:r>
            <a:r>
              <a:rPr lang="en-US" dirty="0" smtClean="0"/>
              <a:t>category represents</a:t>
            </a:r>
            <a:r>
              <a:rPr lang="tr-TR" dirty="0" smtClean="0"/>
              <a:t> </a:t>
            </a:r>
            <a:r>
              <a:rPr lang="en-US" dirty="0" smtClean="0"/>
              <a:t>diseases </a:t>
            </a:r>
            <a:r>
              <a:rPr lang="en-US" dirty="0"/>
              <a:t>that have a variable, complex, genetic component.</a:t>
            </a:r>
            <a:endParaRPr lang="tr-TR" i="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832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HOST </a:t>
            </a:r>
            <a:r>
              <a:rPr lang="tr-TR" dirty="0" smtClean="0"/>
              <a:t>DETERMINANTS- </a:t>
            </a:r>
            <a:r>
              <a:rPr lang="tr-TR" sz="2400" dirty="0" err="1" smtClean="0"/>
              <a:t>continued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err="1"/>
              <a:t>Multifactorial</a:t>
            </a:r>
            <a:r>
              <a:rPr lang="tr-TR" b="1" u="sng" dirty="0"/>
              <a:t> </a:t>
            </a:r>
            <a:r>
              <a:rPr lang="tr-TR" b="1" u="sng" dirty="0" err="1" smtClean="0"/>
              <a:t>inheritance</a:t>
            </a:r>
            <a:r>
              <a:rPr lang="tr-TR" u="sng" dirty="0" smtClean="0"/>
              <a:t>; </a:t>
            </a:r>
          </a:p>
          <a:p>
            <a:pPr lvl="1"/>
            <a:r>
              <a:rPr lang="en-US" i="0" dirty="0" smtClean="0"/>
              <a:t>Many </a:t>
            </a:r>
            <a:r>
              <a:rPr lang="en-US" i="0" dirty="0"/>
              <a:t>of the simply inherited disorders are </a:t>
            </a:r>
            <a:r>
              <a:rPr lang="en-US" b="1" i="0" dirty="0"/>
              <a:t>qualitative</a:t>
            </a:r>
            <a:r>
              <a:rPr lang="en-US" i="0" dirty="0" smtClean="0"/>
              <a:t>,</a:t>
            </a:r>
            <a:r>
              <a:rPr lang="tr-TR" i="0" dirty="0" smtClean="0"/>
              <a:t> ‘</a:t>
            </a:r>
            <a:r>
              <a:rPr lang="tr-TR" i="0" dirty="0" err="1"/>
              <a:t>all-or-none</a:t>
            </a:r>
            <a:r>
              <a:rPr lang="tr-TR" i="0" dirty="0"/>
              <a:t>’ </a:t>
            </a:r>
            <a:r>
              <a:rPr lang="tr-TR" i="0" dirty="0" err="1"/>
              <a:t>characteristics</a:t>
            </a:r>
            <a:r>
              <a:rPr lang="tr-TR" i="0" dirty="0" smtClean="0"/>
              <a:t>. </a:t>
            </a:r>
          </a:p>
          <a:p>
            <a:pPr lvl="1"/>
            <a:r>
              <a:rPr lang="en-US" i="0" dirty="0" smtClean="0"/>
              <a:t>In </a:t>
            </a:r>
            <a:r>
              <a:rPr lang="en-US" i="0" dirty="0"/>
              <a:t>contrast, other characteristics, such as </a:t>
            </a:r>
            <a:r>
              <a:rPr lang="en-US" i="0" dirty="0" smtClean="0"/>
              <a:t>muscle</a:t>
            </a:r>
            <a:r>
              <a:rPr lang="tr-TR" i="0" dirty="0" smtClean="0"/>
              <a:t> </a:t>
            </a:r>
            <a:r>
              <a:rPr lang="en-US" i="0" dirty="0" smtClean="0"/>
              <a:t>mass </a:t>
            </a:r>
            <a:r>
              <a:rPr lang="en-US" i="0" dirty="0"/>
              <a:t>and the severity of some diseases </a:t>
            </a:r>
            <a:r>
              <a:rPr lang="tr-TR" i="0" dirty="0" err="1" smtClean="0"/>
              <a:t>are</a:t>
            </a:r>
            <a:r>
              <a:rPr lang="tr-TR" i="0" dirty="0" smtClean="0"/>
              <a:t> </a:t>
            </a:r>
            <a:r>
              <a:rPr lang="tr-TR" i="0" dirty="0" err="1"/>
              <a:t>q</a:t>
            </a:r>
            <a:r>
              <a:rPr lang="tr-TR" b="1" i="0" dirty="0" err="1"/>
              <a:t>uantitative</a:t>
            </a:r>
            <a:r>
              <a:rPr lang="tr-TR" i="0" dirty="0"/>
              <a:t>, </a:t>
            </a:r>
            <a:r>
              <a:rPr lang="tr-TR" i="0" dirty="0" err="1" smtClean="0"/>
              <a:t>displaying</a:t>
            </a:r>
            <a:r>
              <a:rPr lang="tr-TR" i="0" dirty="0" smtClean="0"/>
              <a:t> </a:t>
            </a:r>
            <a:r>
              <a:rPr lang="en-US" i="0" dirty="0" smtClean="0"/>
              <a:t>continuous </a:t>
            </a:r>
            <a:r>
              <a:rPr lang="en-US" i="0" dirty="0"/>
              <a:t>variation. </a:t>
            </a:r>
            <a:endParaRPr lang="tr-TR" i="0" dirty="0" smtClean="0"/>
          </a:p>
          <a:p>
            <a:r>
              <a:rPr lang="en-US" dirty="0" smtClean="0"/>
              <a:t>The </a:t>
            </a:r>
            <a:r>
              <a:rPr lang="en-US" dirty="0"/>
              <a:t>genetic component of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variation </a:t>
            </a:r>
            <a:r>
              <a:rPr lang="en-US" dirty="0"/>
              <a:t>is explained by the cumulative (usually additive</a:t>
            </a:r>
            <a:r>
              <a:rPr lang="en-US" dirty="0" smtClean="0"/>
              <a:t>)</a:t>
            </a:r>
            <a:r>
              <a:rPr lang="tr-TR" dirty="0" smtClean="0"/>
              <a:t> </a:t>
            </a:r>
            <a:r>
              <a:rPr lang="en-US" dirty="0" smtClean="0"/>
              <a:t>effects </a:t>
            </a:r>
            <a:r>
              <a:rPr lang="en-US" dirty="0"/>
              <a:t>of many genes at several sites </a:t>
            </a:r>
            <a:r>
              <a:rPr lang="en-US" dirty="0" smtClean="0"/>
              <a:t>on the</a:t>
            </a:r>
            <a:r>
              <a:rPr lang="tr-TR" dirty="0" smtClean="0"/>
              <a:t> </a:t>
            </a:r>
            <a:r>
              <a:rPr lang="en-US" dirty="0" smtClean="0"/>
              <a:t>chromosomes</a:t>
            </a:r>
            <a:r>
              <a:rPr lang="en-US" dirty="0"/>
              <a:t>. This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b="1" dirty="0" smtClean="0"/>
              <a:t>polygenic </a:t>
            </a:r>
            <a:r>
              <a:rPr lang="en-US" dirty="0"/>
              <a:t>inheritance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polygenic </a:t>
            </a:r>
            <a:r>
              <a:rPr lang="en-US" dirty="0"/>
              <a:t>component additionally interacts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environmental </a:t>
            </a:r>
            <a:r>
              <a:rPr lang="en-US" dirty="0"/>
              <a:t>factors; thus, there is a </a:t>
            </a:r>
            <a:r>
              <a:rPr lang="en-US" b="1" dirty="0" smtClean="0"/>
              <a:t>multifactorial</a:t>
            </a:r>
            <a:r>
              <a:rPr lang="tr-TR" b="1" dirty="0" smtClean="0"/>
              <a:t> </a:t>
            </a:r>
            <a:r>
              <a:rPr lang="tr-TR" dirty="0" err="1" smtClean="0"/>
              <a:t>cause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2023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HOST DETERMINANTS- </a:t>
            </a:r>
            <a:r>
              <a:rPr lang="tr-TR" sz="2400" dirty="0" err="1"/>
              <a:t>continued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b="1" dirty="0" smtClean="0"/>
              <a:t>Age</a:t>
            </a:r>
            <a:r>
              <a:rPr lang="tr-TR" dirty="0" smtClean="0"/>
              <a:t>; </a:t>
            </a:r>
            <a:r>
              <a:rPr lang="en-US" dirty="0"/>
              <a:t>The occurrence of many diseases shows a </a:t>
            </a:r>
            <a:r>
              <a:rPr lang="en-US" dirty="0" smtClean="0"/>
              <a:t>distinct</a:t>
            </a:r>
            <a:r>
              <a:rPr lang="tr-TR" dirty="0" smtClean="0"/>
              <a:t> </a:t>
            </a:r>
            <a:r>
              <a:rPr lang="tr-TR" dirty="0" err="1" smtClean="0"/>
              <a:t>association</a:t>
            </a:r>
            <a:r>
              <a:rPr lang="tr-TR" dirty="0" smtClean="0"/>
              <a:t> </a:t>
            </a:r>
            <a:r>
              <a:rPr lang="tr-TR" dirty="0" err="1"/>
              <a:t>with</a:t>
            </a:r>
            <a:r>
              <a:rPr lang="tr-TR" dirty="0"/>
              <a:t> age</a:t>
            </a:r>
            <a:r>
              <a:rPr lang="tr-TR" dirty="0" smtClean="0"/>
              <a:t>. </a:t>
            </a:r>
            <a:r>
              <a:rPr lang="en-US" dirty="0"/>
              <a:t>Many bacterial and virus diseases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instance, are more likely to occur, and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fatal, in young than in old </a:t>
            </a:r>
            <a:r>
              <a:rPr lang="en-US" dirty="0" smtClean="0"/>
              <a:t>animals</a:t>
            </a:r>
            <a:r>
              <a:rPr lang="tr-TR" dirty="0" smtClean="0"/>
              <a:t>. </a:t>
            </a:r>
          </a:p>
          <a:p>
            <a:r>
              <a:rPr lang="tr-TR" sz="2400" b="1" dirty="0" err="1"/>
              <a:t>Hormonal</a:t>
            </a:r>
            <a:r>
              <a:rPr lang="tr-TR" sz="2400" b="1" dirty="0"/>
              <a:t> </a:t>
            </a:r>
            <a:r>
              <a:rPr lang="tr-TR" sz="2400" b="1" dirty="0" err="1" smtClean="0"/>
              <a:t>determinants</a:t>
            </a:r>
            <a:r>
              <a:rPr lang="tr-TR" sz="2400" b="1" dirty="0" smtClean="0"/>
              <a:t>; </a:t>
            </a:r>
            <a:r>
              <a:rPr lang="en-US" dirty="0"/>
              <a:t>The effects of sex hormones may predispose </a:t>
            </a:r>
            <a:r>
              <a:rPr lang="en-US" dirty="0" smtClean="0"/>
              <a:t>animals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disease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; b</a:t>
            </a:r>
            <a:r>
              <a:rPr lang="en-US" dirty="0" smtClean="0"/>
              <a:t>itches </a:t>
            </a:r>
            <a:r>
              <a:rPr lang="en-US" dirty="0"/>
              <a:t>are more likely to develop </a:t>
            </a:r>
            <a:r>
              <a:rPr lang="en-US" dirty="0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 smtClean="0"/>
              <a:t>dogs</a:t>
            </a:r>
            <a:r>
              <a:rPr lang="tr-TR" dirty="0" smtClean="0"/>
              <a:t>. </a:t>
            </a:r>
          </a:p>
          <a:p>
            <a:r>
              <a:rPr lang="tr-TR" sz="2400" b="1" dirty="0" err="1"/>
              <a:t>Genetic</a:t>
            </a:r>
            <a:r>
              <a:rPr lang="tr-TR" sz="2400" b="1" dirty="0"/>
              <a:t> </a:t>
            </a:r>
            <a:r>
              <a:rPr lang="tr-TR" sz="2400" b="1" dirty="0" err="1" smtClean="0"/>
              <a:t>determinants</a:t>
            </a:r>
            <a:r>
              <a:rPr lang="tr-TR" dirty="0" smtClean="0"/>
              <a:t>; </a:t>
            </a:r>
            <a:r>
              <a:rPr lang="en-US" dirty="0"/>
              <a:t>Genetic differences in disease </a:t>
            </a:r>
            <a:r>
              <a:rPr lang="en-US" dirty="0" smtClean="0"/>
              <a:t>incidence</a:t>
            </a:r>
            <a:r>
              <a:rPr lang="tr-TR" dirty="0" smtClean="0"/>
              <a:t> </a:t>
            </a:r>
            <a:r>
              <a:rPr lang="en-US" dirty="0" smtClean="0"/>
              <a:t>may </a:t>
            </a:r>
            <a:r>
              <a:rPr lang="en-US" dirty="0"/>
              <a:t>be </a:t>
            </a:r>
            <a:r>
              <a:rPr lang="en-US" dirty="0" smtClean="0"/>
              <a:t>inherited</a:t>
            </a:r>
            <a:r>
              <a:rPr lang="tr-TR" dirty="0" smtClean="0"/>
              <a:t> </a:t>
            </a:r>
            <a:r>
              <a:rPr lang="en-US" dirty="0" smtClean="0"/>
              <a:t>either </a:t>
            </a:r>
            <a:r>
              <a:rPr lang="en-US" dirty="0"/>
              <a:t>by being </a:t>
            </a:r>
            <a:r>
              <a:rPr lang="en-US" b="1" dirty="0"/>
              <a:t>sex-linked</a:t>
            </a:r>
            <a:r>
              <a:rPr lang="en-US" dirty="0"/>
              <a:t>, </a:t>
            </a:r>
            <a:r>
              <a:rPr lang="en-US" b="1" dirty="0"/>
              <a:t>sex-limited </a:t>
            </a:r>
            <a:r>
              <a:rPr lang="en-US" dirty="0"/>
              <a:t>or </a:t>
            </a:r>
            <a:r>
              <a:rPr lang="en-US" b="1" dirty="0"/>
              <a:t>sex-influenced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en-US" u="sng" dirty="0" smtClean="0"/>
              <a:t>Sex-linked</a:t>
            </a:r>
            <a:r>
              <a:rPr lang="en-US" i="0" dirty="0" smtClean="0"/>
              <a:t> inheritance is commonly associated</a:t>
            </a:r>
            <a:r>
              <a:rPr lang="tr-TR" i="0" dirty="0" smtClean="0"/>
              <a:t> </a:t>
            </a:r>
            <a:r>
              <a:rPr lang="en-US" i="0" dirty="0" smtClean="0"/>
              <a:t>with Mendelian inheritance, and occurs when the</a:t>
            </a:r>
            <a:r>
              <a:rPr lang="tr-TR" i="0" dirty="0" smtClean="0"/>
              <a:t> </a:t>
            </a:r>
            <a:r>
              <a:rPr lang="en-US" i="0" dirty="0" smtClean="0"/>
              <a:t>DNA responsible for a disease is carried </a:t>
            </a:r>
            <a:r>
              <a:rPr lang="en-US" i="0" u="sng" dirty="0" smtClean="0"/>
              <a:t>on either the</a:t>
            </a:r>
            <a:r>
              <a:rPr lang="tr-TR" i="0" u="sng" dirty="0" smtClean="0"/>
              <a:t> </a:t>
            </a:r>
            <a:r>
              <a:rPr lang="en-US" i="0" u="sng" dirty="0" smtClean="0"/>
              <a:t>X or Y sex chromosomes</a:t>
            </a:r>
            <a:r>
              <a:rPr lang="tr-TR" i="0" u="sng" dirty="0" smtClean="0"/>
              <a:t>. </a:t>
            </a:r>
            <a:endParaRPr lang="tr-TR" i="0" u="sng" dirty="0"/>
          </a:p>
          <a:p>
            <a:pPr lvl="2"/>
            <a:r>
              <a:rPr lang="tr-TR" dirty="0" smtClean="0"/>
              <a:t>F</a:t>
            </a:r>
            <a:r>
              <a:rPr lang="en-US" dirty="0" smtClean="0"/>
              <a:t>or example</a:t>
            </a:r>
            <a:r>
              <a:rPr lang="tr-TR" dirty="0" smtClean="0"/>
              <a:t> ; Canine </a:t>
            </a:r>
            <a:r>
              <a:rPr lang="tr-TR" dirty="0" err="1"/>
              <a:t>haemophilia</a:t>
            </a:r>
            <a:r>
              <a:rPr lang="tr-TR" dirty="0"/>
              <a:t> A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B, </a:t>
            </a:r>
            <a:r>
              <a:rPr lang="en-US" dirty="0"/>
              <a:t>are associated with the X </a:t>
            </a:r>
            <a:r>
              <a:rPr lang="en-US" dirty="0" smtClean="0"/>
              <a:t>chromosome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are inherited recessively, the defects being </a:t>
            </a:r>
            <a:r>
              <a:rPr lang="en-US" dirty="0" smtClean="0"/>
              <a:t>predominant</a:t>
            </a:r>
            <a:r>
              <a:rPr lang="tr-TR" dirty="0" smtClean="0"/>
              <a:t> in </a:t>
            </a:r>
            <a:r>
              <a:rPr lang="tr-TR" dirty="0" err="1"/>
              <a:t>males</a:t>
            </a:r>
            <a:endParaRPr lang="tr-TR" i="0" dirty="0" smtClean="0"/>
          </a:p>
          <a:p>
            <a:pPr lvl="2"/>
            <a:endParaRPr lang="tr-TR" i="0" dirty="0" smtClean="0"/>
          </a:p>
          <a:p>
            <a:pPr lvl="1"/>
            <a:endParaRPr lang="tr-TR" b="1" i="0" dirty="0"/>
          </a:p>
        </p:txBody>
      </p:sp>
    </p:spTree>
    <p:extLst>
      <p:ext uri="{BB962C8B-B14F-4D97-AF65-F5344CB8AC3E}">
        <p14:creationId xmlns:p14="http://schemas.microsoft.com/office/powerpoint/2010/main" val="3283021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HOST DETERMINANTS- </a:t>
            </a:r>
            <a:r>
              <a:rPr lang="tr-TR" sz="2400" dirty="0" err="1"/>
              <a:t>continued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err="1"/>
              <a:t>Genetic</a:t>
            </a:r>
            <a:r>
              <a:rPr lang="tr-TR" sz="2400" b="1" dirty="0"/>
              <a:t> </a:t>
            </a:r>
            <a:r>
              <a:rPr lang="tr-TR" sz="2400" b="1" dirty="0" err="1" smtClean="0"/>
              <a:t>determinants</a:t>
            </a:r>
            <a:r>
              <a:rPr lang="tr-TR" sz="2400" b="1" dirty="0" smtClean="0"/>
              <a:t>;</a:t>
            </a:r>
          </a:p>
          <a:p>
            <a:pPr lvl="1"/>
            <a:r>
              <a:rPr lang="tr-TR" u="sng" dirty="0" err="1" smtClean="0"/>
              <a:t>Sex-limited</a:t>
            </a:r>
            <a:r>
              <a:rPr lang="tr-TR" i="0" dirty="0" smtClean="0"/>
              <a:t> </a:t>
            </a:r>
            <a:r>
              <a:rPr lang="en-US" i="0" dirty="0" smtClean="0"/>
              <a:t>inheritance </a:t>
            </a:r>
            <a:r>
              <a:rPr lang="en-US" i="0" dirty="0"/>
              <a:t>occurs when the DNA </a:t>
            </a:r>
            <a:r>
              <a:rPr lang="en-US" i="0" dirty="0" smtClean="0"/>
              <a:t>responsible</a:t>
            </a:r>
            <a:r>
              <a:rPr lang="tr-TR" i="0" dirty="0" smtClean="0"/>
              <a:t> </a:t>
            </a:r>
            <a:r>
              <a:rPr lang="en-US" i="0" dirty="0" smtClean="0"/>
              <a:t>for </a:t>
            </a:r>
            <a:r>
              <a:rPr lang="en-US" i="0" dirty="0"/>
              <a:t>the disease is not in the sex chromosomes</a:t>
            </a:r>
            <a:r>
              <a:rPr lang="en-US" i="0" dirty="0" smtClean="0"/>
              <a:t>,</a:t>
            </a:r>
            <a:r>
              <a:rPr lang="tr-TR" i="0" dirty="0" smtClean="0"/>
              <a:t> </a:t>
            </a:r>
            <a:r>
              <a:rPr lang="en-US" i="0" dirty="0" smtClean="0"/>
              <a:t>but </a:t>
            </a:r>
            <a:r>
              <a:rPr lang="en-US" i="0" dirty="0"/>
              <a:t>the </a:t>
            </a:r>
            <a:r>
              <a:rPr lang="en-US" i="0" dirty="0" smtClean="0"/>
              <a:t>disease</a:t>
            </a:r>
            <a:r>
              <a:rPr lang="tr-TR" i="0" dirty="0" smtClean="0"/>
              <a:t> </a:t>
            </a:r>
            <a:r>
              <a:rPr lang="en-US" i="0" dirty="0" smtClean="0"/>
              <a:t>is </a:t>
            </a:r>
            <a:r>
              <a:rPr lang="en-US" i="0" dirty="0"/>
              <a:t>expressed </a:t>
            </a:r>
            <a:r>
              <a:rPr lang="en-US" i="0" u="sng" dirty="0"/>
              <a:t>only in one </a:t>
            </a:r>
            <a:r>
              <a:rPr lang="en-US" i="0" u="sng" dirty="0" smtClean="0"/>
              <a:t>sex</a:t>
            </a:r>
            <a:r>
              <a:rPr lang="tr-TR" i="0" u="sng" dirty="0" smtClean="0"/>
              <a:t>. </a:t>
            </a:r>
          </a:p>
          <a:p>
            <a:pPr lvl="2"/>
            <a:r>
              <a:rPr lang="tr-TR" dirty="0" smtClean="0"/>
              <a:t>F</a:t>
            </a:r>
            <a:r>
              <a:rPr lang="en-US" dirty="0" smtClean="0"/>
              <a:t>or example</a:t>
            </a:r>
            <a:r>
              <a:rPr lang="tr-TR" dirty="0" smtClean="0"/>
              <a:t>; </a:t>
            </a:r>
            <a:r>
              <a:rPr lang="en-US" dirty="0" smtClean="0"/>
              <a:t>cryptorchidism</a:t>
            </a:r>
            <a:r>
              <a:rPr lang="tr-TR" dirty="0" smtClean="0"/>
              <a:t> in </a:t>
            </a:r>
            <a:r>
              <a:rPr lang="tr-TR" dirty="0" err="1" smtClean="0"/>
              <a:t>dogs</a:t>
            </a:r>
            <a:r>
              <a:rPr lang="tr-TR" dirty="0" smtClean="0"/>
              <a:t>.</a:t>
            </a:r>
          </a:p>
          <a:p>
            <a:pPr lvl="1"/>
            <a:r>
              <a:rPr lang="tr-TR" u="sng" dirty="0" err="1" smtClean="0"/>
              <a:t>Sex-influenced</a:t>
            </a:r>
            <a:r>
              <a:rPr lang="tr-TR" i="0" dirty="0" smtClean="0"/>
              <a:t> </a:t>
            </a:r>
            <a:r>
              <a:rPr lang="tr-TR" i="0" dirty="0" err="1"/>
              <a:t>inheritance</a:t>
            </a:r>
            <a:r>
              <a:rPr lang="tr-TR" i="0" dirty="0"/>
              <a:t>, </a:t>
            </a:r>
            <a:r>
              <a:rPr lang="tr-TR" i="0" dirty="0" err="1" smtClean="0"/>
              <a:t>the</a:t>
            </a:r>
            <a:r>
              <a:rPr lang="tr-TR" i="0" dirty="0" smtClean="0"/>
              <a:t> </a:t>
            </a:r>
            <a:r>
              <a:rPr lang="en-US" i="0" dirty="0" smtClean="0"/>
              <a:t>threshold </a:t>
            </a:r>
            <a:r>
              <a:rPr lang="en-US" i="0" dirty="0"/>
              <a:t>for the </a:t>
            </a:r>
            <a:r>
              <a:rPr lang="en-US" i="0" dirty="0" smtClean="0"/>
              <a:t>over </a:t>
            </a:r>
            <a:r>
              <a:rPr lang="en-US" i="0" dirty="0"/>
              <a:t>expression of </a:t>
            </a:r>
            <a:r>
              <a:rPr lang="en-US" i="0" dirty="0" smtClean="0"/>
              <a:t>a</a:t>
            </a:r>
            <a:r>
              <a:rPr lang="tr-TR" i="0" dirty="0" smtClean="0"/>
              <a:t> </a:t>
            </a:r>
            <a:r>
              <a:rPr lang="en-US" i="0" dirty="0" smtClean="0"/>
              <a:t>characteristic</a:t>
            </a:r>
            <a:r>
              <a:rPr lang="tr-TR" i="0" dirty="0" smtClean="0"/>
              <a:t> </a:t>
            </a:r>
            <a:r>
              <a:rPr lang="en-US" i="0" dirty="0" smtClean="0"/>
              <a:t>is </a:t>
            </a:r>
            <a:r>
              <a:rPr lang="en-US" i="0" dirty="0"/>
              <a:t>lower in one sex than the other, therefore, there </a:t>
            </a:r>
            <a:r>
              <a:rPr lang="en-US" i="0" dirty="0" smtClean="0"/>
              <a:t>is</a:t>
            </a:r>
            <a:r>
              <a:rPr lang="tr-TR" i="0" dirty="0" smtClean="0"/>
              <a:t> </a:t>
            </a:r>
            <a:r>
              <a:rPr lang="en-US" i="0" dirty="0" smtClean="0"/>
              <a:t>an </a:t>
            </a:r>
            <a:r>
              <a:rPr lang="en-US" i="0" dirty="0"/>
              <a:t>excess incidence in one sex over the other. </a:t>
            </a:r>
            <a:endParaRPr lang="tr-TR" i="0" dirty="0" smtClean="0"/>
          </a:p>
          <a:p>
            <a:pPr lvl="2"/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; </a:t>
            </a:r>
            <a:r>
              <a:rPr lang="en-US" i="0" dirty="0" smtClean="0"/>
              <a:t>Canine</a:t>
            </a:r>
            <a:r>
              <a:rPr lang="tr-TR" i="0" dirty="0" smtClean="0"/>
              <a:t> </a:t>
            </a:r>
            <a:r>
              <a:rPr lang="en-US" i="0" dirty="0" smtClean="0"/>
              <a:t>patent </a:t>
            </a:r>
            <a:r>
              <a:rPr lang="en-US" i="0" dirty="0"/>
              <a:t>ductus </a:t>
            </a:r>
            <a:r>
              <a:rPr lang="en-US" i="0" dirty="0" smtClean="0"/>
              <a:t>arteriosus</a:t>
            </a:r>
            <a:r>
              <a:rPr lang="tr-TR" dirty="0"/>
              <a:t>.</a:t>
            </a:r>
            <a:endParaRPr lang="tr-TR" b="1" i="0" dirty="0" smtClean="0"/>
          </a:p>
          <a:p>
            <a:pPr lvl="1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7139912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1172</Words>
  <Application>Microsoft Office PowerPoint</Application>
  <PresentationFormat>Geniş ekran</PresentationFormat>
  <Paragraphs>91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5" baseType="lpstr">
      <vt:lpstr>Franklin Gothic Book</vt:lpstr>
      <vt:lpstr>Crop</vt:lpstr>
      <vt:lpstr>POSTULATES OF DISEASE</vt:lpstr>
      <vt:lpstr>KOCH’S POSTULATES</vt:lpstr>
      <vt:lpstr>EVANS’ POSTULATE</vt:lpstr>
      <vt:lpstr>EVANS’ POSTULATE- continued</vt:lpstr>
      <vt:lpstr>DISEASE DETERMINANTS</vt:lpstr>
      <vt:lpstr>HOST DETERMINANTS</vt:lpstr>
      <vt:lpstr>HOST DETERMINANTS- continued</vt:lpstr>
      <vt:lpstr>HOST DETERMINANTS- continued</vt:lpstr>
      <vt:lpstr>HOST DETERMINANTS- continued</vt:lpstr>
      <vt:lpstr>HOST DETERMINANTS- continued</vt:lpstr>
      <vt:lpstr>AGENT DETERMINANTS</vt:lpstr>
      <vt:lpstr>ENVIRONMENTAL DETERMINANTS PHYSICAL ENVIRONMENT</vt:lpstr>
      <vt:lpstr>ENVIRONMENTAL DETERMINANTS BIOLOGICAL ENVIRONMENT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POSTULATES OF DISEASE</dc:title>
  <dc:creator>Inci Basak Kaya</dc:creator>
  <cp:lastModifiedBy>Inci Basak Kaya</cp:lastModifiedBy>
  <cp:revision>2</cp:revision>
  <dcterms:created xsi:type="dcterms:W3CDTF">2020-03-09T07:55:49Z</dcterms:created>
  <dcterms:modified xsi:type="dcterms:W3CDTF">2020-03-09T08:26:04Z</dcterms:modified>
</cp:coreProperties>
</file>