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62" r:id="rId5"/>
    <p:sldId id="258" r:id="rId6"/>
    <p:sldId id="259" r:id="rId7"/>
    <p:sldId id="263" r:id="rId8"/>
    <p:sldId id="261"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Yoksulluk ve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 </a:t>
            </a:r>
            <a:r>
              <a:rPr lang="tr-TR" sz="3200" smtClean="0"/>
              <a:t>Mikro stratejiler</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Yoksulluk literatürüne katkı veren bazı düşünürler tarafından yoksulluk nedenleri, bizzat kişinin kendi özelliklerinden kaynaklanan (mikro) nedenler ve kişinin içinde yaşadığı çevreden kaynaklanan dolayısıyla kişiden bağımsız (makro) nedenler olarak kategorize edilmektedir. Buna göre mikro nedenler:</a:t>
            </a:r>
          </a:p>
        </p:txBody>
      </p:sp>
    </p:spTree>
    <p:extLst>
      <p:ext uri="{BB962C8B-B14F-4D97-AF65-F5344CB8AC3E}">
        <p14:creationId xmlns:p14="http://schemas.microsoft.com/office/powerpoint/2010/main" val="1581235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476672"/>
            <a:ext cx="8229600" cy="6048672"/>
          </a:xfrm>
        </p:spPr>
        <p:txBody>
          <a:bodyPr>
            <a:normAutofit/>
          </a:bodyPr>
          <a:lstStyle/>
          <a:p>
            <a:r>
              <a:rPr lang="tr-TR" dirty="0"/>
              <a:t>• Fiziksel ve ruhsal sağlık bozukluğu, </a:t>
            </a:r>
            <a:endParaRPr lang="tr-TR" dirty="0" smtClean="0"/>
          </a:p>
          <a:p>
            <a:r>
              <a:rPr lang="tr-TR" dirty="0" smtClean="0"/>
              <a:t>• Engellilik </a:t>
            </a:r>
          </a:p>
          <a:p>
            <a:r>
              <a:rPr lang="tr-TR" dirty="0" smtClean="0"/>
              <a:t>• </a:t>
            </a:r>
            <a:r>
              <a:rPr lang="tr-TR" dirty="0"/>
              <a:t>Madde bağımlılığı ve kumar gibi kötü alışkanlıklar, </a:t>
            </a:r>
            <a:endParaRPr lang="tr-TR" dirty="0" smtClean="0"/>
          </a:p>
          <a:p>
            <a:r>
              <a:rPr lang="tr-TR" dirty="0" smtClean="0"/>
              <a:t>• </a:t>
            </a:r>
            <a:r>
              <a:rPr lang="tr-TR" dirty="0"/>
              <a:t>Düşük eğitim düzeyi, </a:t>
            </a:r>
            <a:endParaRPr lang="tr-TR" dirty="0" smtClean="0"/>
          </a:p>
          <a:p>
            <a:r>
              <a:rPr lang="tr-TR" dirty="0" smtClean="0"/>
              <a:t>• </a:t>
            </a:r>
            <a:r>
              <a:rPr lang="tr-TR" dirty="0"/>
              <a:t>Var olan işler için gerekli beceriye sahip olamama, </a:t>
            </a:r>
            <a:endParaRPr lang="tr-TR" dirty="0" smtClean="0"/>
          </a:p>
          <a:p>
            <a:r>
              <a:rPr lang="tr-TR" dirty="0" smtClean="0"/>
              <a:t>• </a:t>
            </a:r>
            <a:r>
              <a:rPr lang="tr-TR" dirty="0"/>
              <a:t>Ücret sorunları ve işyerindeki kötü yönetimden kaynaklanan sorunlar, </a:t>
            </a:r>
            <a:endParaRPr lang="tr-TR" dirty="0" smtClean="0"/>
          </a:p>
          <a:p>
            <a:r>
              <a:rPr lang="tr-TR" dirty="0" smtClean="0"/>
              <a:t>• </a:t>
            </a:r>
            <a:r>
              <a:rPr lang="tr-TR" dirty="0"/>
              <a:t>Boşanma, terk edilme, ölüm gibi nedenlerle ailenin dağılması, </a:t>
            </a:r>
            <a:endParaRPr lang="tr-TR" dirty="0" smtClean="0"/>
          </a:p>
          <a:p>
            <a:r>
              <a:rPr lang="tr-TR" dirty="0" smtClean="0"/>
              <a:t>• </a:t>
            </a:r>
            <a:r>
              <a:rPr lang="tr-TR" dirty="0"/>
              <a:t>Çalışmaya ilişkin olumsuz etik değerler, • İstediği koşullarda iş bulamamak, </a:t>
            </a:r>
            <a:endParaRPr lang="tr-TR" dirty="0" smtClean="0"/>
          </a:p>
          <a:p>
            <a:r>
              <a:rPr lang="tr-TR" dirty="0" smtClean="0"/>
              <a:t>• </a:t>
            </a:r>
            <a:r>
              <a:rPr lang="tr-TR" dirty="0"/>
              <a:t>Suç kurbanı olmak, </a:t>
            </a:r>
            <a:endParaRPr lang="tr-TR" dirty="0" smtClean="0"/>
          </a:p>
          <a:p>
            <a:r>
              <a:rPr lang="tr-TR" dirty="0" smtClean="0"/>
              <a:t>• </a:t>
            </a:r>
            <a:r>
              <a:rPr lang="tr-TR" dirty="0"/>
              <a:t>Yaş, cinsiyet gibi özelliklerdir.</a:t>
            </a:r>
          </a:p>
        </p:txBody>
      </p:sp>
    </p:spTree>
    <p:extLst>
      <p:ext uri="{BB962C8B-B14F-4D97-AF65-F5344CB8AC3E}">
        <p14:creationId xmlns:p14="http://schemas.microsoft.com/office/powerpoint/2010/main" val="3949629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Yoksulluk, bir toplumda mikro düzeyden makro düzeye kadar tüm kurumları etkileyen çok boyutlu bir sorundur. Ekolojik yaklaşıma göre bireyden başlayarak aileyi, grupları, hane halklarını ve toplum yaşamını etkilemektedir.  Toplumdaki en temel birim olan ailede; yoksulluk öncelikle ailenin doğasında var olan işlevlerin bozulmasına neden olarak etkisini göstermektedir. </a:t>
            </a:r>
            <a:endParaRPr lang="tr-TR" sz="2800" dirty="0"/>
          </a:p>
        </p:txBody>
      </p:sp>
    </p:spTree>
    <p:extLst>
      <p:ext uri="{BB962C8B-B14F-4D97-AF65-F5344CB8AC3E}">
        <p14:creationId xmlns:p14="http://schemas.microsoft.com/office/powerpoint/2010/main" val="226841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 Boyut</a:t>
            </a:r>
            <a:endParaRPr lang="tr-TR" dirty="0"/>
          </a:p>
        </p:txBody>
      </p:sp>
      <p:sp>
        <p:nvSpPr>
          <p:cNvPr id="3" name="2 İçerik Yer Tutucusu"/>
          <p:cNvSpPr>
            <a:spLocks noGrp="1"/>
          </p:cNvSpPr>
          <p:nvPr>
            <p:ph sz="quarter" idx="1"/>
          </p:nvPr>
        </p:nvSpPr>
        <p:spPr>
          <a:xfrm>
            <a:off x="457200" y="1484784"/>
            <a:ext cx="8229600" cy="4672176"/>
          </a:xfrm>
        </p:spPr>
        <p:txBody>
          <a:bodyPr/>
          <a:lstStyle/>
          <a:p>
            <a:pPr algn="just"/>
            <a:r>
              <a:rPr lang="tr-TR" dirty="0" smtClean="0"/>
              <a:t>Sosyal Hizmet yoksulluğun </a:t>
            </a:r>
            <a:r>
              <a:rPr lang="tr-TR" dirty="0"/>
              <a:t>önlenmesi amacıyla mikro, </a:t>
            </a:r>
            <a:r>
              <a:rPr lang="tr-TR" dirty="0" err="1"/>
              <a:t>mezzo</a:t>
            </a:r>
            <a:r>
              <a:rPr lang="tr-TR" dirty="0"/>
              <a:t> ve makro boyutta çalışmalar yapar. </a:t>
            </a:r>
            <a:endParaRPr lang="tr-TR" dirty="0" smtClean="0"/>
          </a:p>
          <a:p>
            <a:pPr algn="just"/>
            <a:r>
              <a:rPr lang="tr-TR" dirty="0" smtClean="0"/>
              <a:t>Mikro </a:t>
            </a:r>
            <a:r>
              <a:rPr lang="tr-TR" dirty="0"/>
              <a:t>boyutta, kişiler ve ailelere direkt olarak yardımlar yapılabilir. Yardım yapılan aile veya kişi yardım yapıldıktan sonra eldeki imkânlar dâhilinde Sosyal hizmet uzmanı tarafından takip edilmelidir.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844824"/>
            <a:ext cx="8229600" cy="4312136"/>
          </a:xfrm>
        </p:spPr>
        <p:txBody>
          <a:bodyPr/>
          <a:lstStyle/>
          <a:p>
            <a:pPr algn="just"/>
            <a:r>
              <a:rPr lang="tr-TR" dirty="0"/>
              <a:t>Mikro boyutta </a:t>
            </a:r>
            <a:r>
              <a:rPr lang="tr-TR" dirty="0" smtClean="0"/>
              <a:t>incelendiğinde </a:t>
            </a:r>
            <a:r>
              <a:rPr lang="tr-TR" dirty="0"/>
              <a:t>yoksulluğun temelinde; insanların eğitim düzeyleri, mesleki bilgi ve becerileri gibi bireylerin </a:t>
            </a:r>
            <a:r>
              <a:rPr lang="tr-TR" dirty="0" err="1"/>
              <a:t>sosyo</a:t>
            </a:r>
            <a:r>
              <a:rPr lang="tr-TR" dirty="0"/>
              <a:t>-demografik özellikleri ön plana çıkmaktadır. </a:t>
            </a:r>
            <a:endParaRPr lang="tr-TR" dirty="0" smtClean="0"/>
          </a:p>
          <a:p>
            <a:pPr algn="just"/>
            <a:endParaRPr lang="tr-TR" dirty="0"/>
          </a:p>
          <a:p>
            <a:pPr algn="just"/>
            <a:r>
              <a:rPr lang="tr-TR" dirty="0" smtClean="0"/>
              <a:t>Bazı </a:t>
            </a:r>
            <a:r>
              <a:rPr lang="tr-TR" dirty="0"/>
              <a:t>ailelerde süregelen yaşam tarzları, iş gücü potansiyelleri (kağıt ve hurda </a:t>
            </a:r>
            <a:r>
              <a:rPr lang="tr-TR" dirty="0" err="1"/>
              <a:t>toplayıcığı</a:t>
            </a:r>
            <a:r>
              <a:rPr lang="tr-TR" dirty="0"/>
              <a:t>) gibi nedenleri de mikro boyutta ele alınabilir.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Yoksul ailelerin güçlendirilmesinde ekolojik yaklaşıma göre </a:t>
            </a:r>
            <a:r>
              <a:rPr lang="tr-TR" dirty="0" smtClean="0"/>
              <a:t>mikro boyutta şu şekilde ele alınmaktadır:</a:t>
            </a:r>
          </a:p>
          <a:p>
            <a:pPr marL="0" indent="0">
              <a:buNone/>
            </a:pPr>
            <a:endParaRPr lang="tr-TR" dirty="0"/>
          </a:p>
          <a:p>
            <a:pPr marL="0" lvl="0" indent="0">
              <a:buNone/>
            </a:pPr>
            <a:r>
              <a:rPr lang="tr-TR" b="1" dirty="0"/>
              <a:t>Mikro düzeyde- </a:t>
            </a:r>
            <a:r>
              <a:rPr lang="tr-TR" b="1" i="1" dirty="0"/>
              <a:t>bireysel güç</a:t>
            </a:r>
            <a:r>
              <a:rPr lang="tr-TR" b="1" dirty="0"/>
              <a:t>:</a:t>
            </a:r>
            <a:r>
              <a:rPr lang="tr-TR" dirty="0"/>
              <a:t> İnsanların </a:t>
            </a:r>
            <a:endParaRPr lang="tr-TR" dirty="0" smtClean="0"/>
          </a:p>
          <a:p>
            <a:pPr lvl="0"/>
            <a:r>
              <a:rPr lang="tr-TR" dirty="0" smtClean="0"/>
              <a:t>yetkinlik</a:t>
            </a:r>
            <a:r>
              <a:rPr lang="tr-TR" dirty="0"/>
              <a:t>, </a:t>
            </a:r>
            <a:endParaRPr lang="tr-TR" dirty="0" smtClean="0"/>
          </a:p>
          <a:p>
            <a:pPr lvl="0"/>
            <a:r>
              <a:rPr lang="tr-TR" dirty="0" smtClean="0"/>
              <a:t>ustalık</a:t>
            </a:r>
            <a:r>
              <a:rPr lang="tr-TR" dirty="0"/>
              <a:t>, </a:t>
            </a:r>
            <a:endParaRPr lang="tr-TR" dirty="0" smtClean="0"/>
          </a:p>
          <a:p>
            <a:pPr lvl="0"/>
            <a:r>
              <a:rPr lang="tr-TR" dirty="0" smtClean="0"/>
              <a:t>denetim </a:t>
            </a:r>
            <a:r>
              <a:rPr lang="tr-TR" dirty="0"/>
              <a:t>duygusu, </a:t>
            </a:r>
            <a:endParaRPr lang="tr-TR" dirty="0" smtClean="0"/>
          </a:p>
          <a:p>
            <a:pPr lvl="0"/>
            <a:r>
              <a:rPr lang="tr-TR" dirty="0" smtClean="0"/>
              <a:t>özsaygı </a:t>
            </a:r>
            <a:r>
              <a:rPr lang="tr-TR" dirty="0"/>
              <a:t>ve </a:t>
            </a:r>
            <a:endParaRPr lang="tr-TR" dirty="0" smtClean="0"/>
          </a:p>
          <a:p>
            <a:pPr lvl="0"/>
            <a:r>
              <a:rPr lang="tr-TR" dirty="0" smtClean="0"/>
              <a:t>iyi </a:t>
            </a:r>
            <a:r>
              <a:rPr lang="tr-TR" dirty="0"/>
              <a:t>olma durumu ile ilgilidir.</a:t>
            </a:r>
          </a:p>
          <a:p>
            <a:endParaRPr lang="tr-TR" dirty="0"/>
          </a:p>
        </p:txBody>
      </p:sp>
    </p:spTree>
    <p:extLst>
      <p:ext uri="{BB962C8B-B14F-4D97-AF65-F5344CB8AC3E}">
        <p14:creationId xmlns:p14="http://schemas.microsoft.com/office/powerpoint/2010/main" val="2983937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a:t>Erdoğan, N.  Yoksulluk Halleri: Türkiye'de Kent Yoksulluğunun Toplumsal Görünümleri. İletişim Yayınevi.</a:t>
            </a:r>
          </a:p>
          <a:p>
            <a:r>
              <a:rPr lang="tr-TR" dirty="0"/>
              <a:t>Kutlu, M. Yoksulluk Kitabı. Dergah Yayınları.</a:t>
            </a:r>
          </a:p>
          <a:p>
            <a:r>
              <a:rPr lang="tr-TR" dirty="0"/>
              <a:t>Özdek, Y. 2002. Yoksulluk, Şiddet ve İnsan Hakları. TODAİE.</a:t>
            </a:r>
          </a:p>
          <a:p>
            <a:r>
              <a:rPr lang="tr-TR" dirty="0" err="1"/>
              <a:t>Payne</a:t>
            </a:r>
            <a:r>
              <a:rPr lang="tr-TR" dirty="0"/>
              <a:t>, R.K., 2003. Framework </a:t>
            </a:r>
            <a:r>
              <a:rPr lang="tr-TR" dirty="0" err="1"/>
              <a:t>for</a:t>
            </a:r>
            <a:r>
              <a:rPr lang="tr-TR" dirty="0"/>
              <a:t> </a:t>
            </a:r>
            <a:r>
              <a:rPr lang="tr-TR" dirty="0" err="1"/>
              <a:t>Understanding</a:t>
            </a:r>
            <a:r>
              <a:rPr lang="tr-TR" dirty="0"/>
              <a:t> </a:t>
            </a:r>
            <a:r>
              <a:rPr lang="tr-TR" dirty="0" err="1"/>
              <a:t>Poverty</a:t>
            </a:r>
            <a:r>
              <a:rPr lang="tr-TR" dirty="0"/>
              <a:t>. Aha </a:t>
            </a:r>
            <a:r>
              <a:rPr lang="tr-TR" dirty="0" err="1"/>
              <a:t>Process</a:t>
            </a:r>
            <a:r>
              <a:rPr lang="tr-TR" dirty="0"/>
              <a:t>, </a:t>
            </a:r>
            <a:r>
              <a:rPr lang="tr-TR" dirty="0" err="1"/>
              <a:t>Pub</a:t>
            </a:r>
            <a:r>
              <a:rPr lang="tr-TR" dirty="0"/>
              <a:t>.</a:t>
            </a:r>
          </a:p>
          <a:p>
            <a:r>
              <a:rPr lang="en-US" dirty="0"/>
              <a:t>Reid, P.1999. Professionalization of Poverty: Social Work &amp; the Poor in the Twentieth </a:t>
            </a:r>
            <a:r>
              <a:rPr lang="en-US" dirty="0" err="1"/>
              <a:t>Century.Aldine</a:t>
            </a:r>
            <a:r>
              <a:rPr lang="en-US" dirty="0"/>
              <a:t> Transaction</a:t>
            </a:r>
            <a:endParaRPr lang="tr-TR" dirty="0"/>
          </a:p>
          <a:p>
            <a:endParaRPr lang="tr-TR" dirty="0"/>
          </a:p>
        </p:txBody>
      </p:sp>
    </p:spTree>
    <p:extLst>
      <p:ext uri="{BB962C8B-B14F-4D97-AF65-F5344CB8AC3E}">
        <p14:creationId xmlns:p14="http://schemas.microsoft.com/office/powerpoint/2010/main" val="28422793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193</TotalTime>
  <Words>396</Words>
  <Application>Microsoft Office PowerPoint</Application>
  <PresentationFormat>Ekran Gösterisi (4:3)</PresentationFormat>
  <Paragraphs>37</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Mikro Boyut</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11</cp:revision>
  <dcterms:created xsi:type="dcterms:W3CDTF">2017-04-26T08:36:58Z</dcterms:created>
  <dcterms:modified xsi:type="dcterms:W3CDTF">2020-05-02T14:22:21Z</dcterms:modified>
</cp:coreProperties>
</file>