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311" r:id="rId4"/>
    <p:sldId id="384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86" r:id="rId16"/>
    <p:sldId id="354" r:id="rId17"/>
    <p:sldId id="387" r:id="rId18"/>
    <p:sldId id="364" r:id="rId19"/>
    <p:sldId id="365" r:id="rId20"/>
    <p:sldId id="366" r:id="rId21"/>
    <p:sldId id="382" r:id="rId22"/>
    <p:sldId id="383" r:id="rId23"/>
  </p:sldIdLst>
  <p:sldSz cx="9144000" cy="6858000" type="screen4x3"/>
  <p:notesSz cx="6858000" cy="9144000"/>
  <p:defaultTextStyle>
    <a:lvl1pPr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1pPr>
    <a:lvl2pPr indent="457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2pPr>
    <a:lvl3pPr indent="914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3pPr>
    <a:lvl4pPr indent="1371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4pPr>
    <a:lvl5pPr indent="18288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5pPr>
    <a:lvl6pPr indent="22860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6pPr>
    <a:lvl7pPr indent="27432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7pPr>
    <a:lvl8pPr indent="32004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8pPr>
    <a:lvl9pPr indent="3657600" defTabSz="457200">
      <a:defRPr>
        <a:uFill>
          <a:solidFill/>
        </a:uFill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/>
      <a:tcStyle>
        <a:tcBdr/>
        <a:fill>
          <a:solidFill>
            <a:srgbClr val="E7F2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ED5"/>
          </a:solidFill>
        </a:fill>
      </a:tcStyle>
    </a:wholeTbl>
    <a:band2H>
      <a:tcTxStyle/>
      <a:tcStyle>
        <a:tcBdr/>
        <a:fill>
          <a:solidFill>
            <a:srgbClr val="E9F6EB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D07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3F1"/>
          </a:solidFill>
        </a:fill>
      </a:tcStyle>
    </a:wholeTbl>
    <a:band2H>
      <a:tcTxStyle/>
      <a:tcStyle>
        <a:tcBdr/>
        <a:fill>
          <a:solidFill>
            <a:srgbClr val="E6F9F8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5E0D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112"/>
  </p:normalViewPr>
  <p:slideViewPr>
    <p:cSldViewPr snapToGrid="0" snapToObjects="1">
      <p:cViewPr varScale="1">
        <p:scale>
          <a:sx n="60" d="100"/>
          <a:sy n="60" d="100"/>
        </p:scale>
        <p:origin x="9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927378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19" name="Group 19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14" name="Shape 14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38030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371600" y="3556001"/>
            <a:ext cx="6400800" cy="31877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86" name="Shape 8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629400" y="590550"/>
            <a:ext cx="2057400" cy="62018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6019800" cy="541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B39909-B1FE-5843-9702-D57609671BB9}" type="slidenum">
              <a:rPr lang="en-US"/>
              <a:pPr/>
              <a:t>‹#›</a:t>
            </a:fld>
            <a:endParaRPr lang="en-US" sz="100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Kılıçarslan, 2005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EB3B6-3C5E-9640-91E6-A7410D0E2DD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37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418253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6047437" y="4203591"/>
            <a:ext cx="2876430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2"/>
                </a:lnTo>
                <a:lnTo>
                  <a:pt x="4662" y="14782"/>
                </a:lnTo>
                <a:lnTo>
                  <a:pt x="3049" y="15997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2"/>
                </a:lnTo>
                <a:lnTo>
                  <a:pt x="4837" y="20587"/>
                </a:lnTo>
                <a:lnTo>
                  <a:pt x="5715" y="20857"/>
                </a:lnTo>
                <a:lnTo>
                  <a:pt x="6561" y="21127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2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2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7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" name="Shape 32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11665" y="4058554"/>
            <a:ext cx="8723378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1" cy="32385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67364" y="0"/>
            <a:ext cx="6417735" cy="237725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76655" y="2679192"/>
            <a:ext cx="3822192" cy="4178808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7200" y="30709"/>
            <a:ext cx="8229600" cy="18679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76655" y="1898674"/>
            <a:ext cx="3822193" cy="219864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329183"/>
            <a:ext cx="8229600" cy="127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211665" y="714191"/>
            <a:ext cx="8723378" cy="1329874"/>
            <a:chOff x="0" y="0"/>
            <a:chExt cx="8723376" cy="1329873"/>
          </a:xfrm>
        </p:grpSpPr>
        <p:sp>
          <p:nvSpPr>
            <p:cNvPr id="50" name="Shape 5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914400" y="3581400"/>
            <a:ext cx="3352800" cy="3276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11665" y="714190"/>
            <a:ext cx="8723378" cy="1331581"/>
            <a:chOff x="0" y="0"/>
            <a:chExt cx="8723376" cy="1331579"/>
          </a:xfrm>
        </p:grpSpPr>
        <p:sp>
          <p:nvSpPr>
            <p:cNvPr id="61" name="Shape 6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914400" y="571500"/>
            <a:ext cx="3352800" cy="29672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Başlık Metni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211665" y="5353963"/>
            <a:ext cx="8723378" cy="1331581"/>
            <a:chOff x="0" y="0"/>
            <a:chExt cx="8723376" cy="1331579"/>
          </a:xfrm>
        </p:grpSpPr>
        <p:sp>
          <p:nvSpPr>
            <p:cNvPr id="70" name="Shape 70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3"/>
                  </a:lnTo>
                  <a:lnTo>
                    <a:pt x="4837" y="20587"/>
                  </a:lnTo>
                  <a:lnTo>
                    <a:pt x="5715" y="20858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874154" y="0"/>
            <a:ext cx="3812646" cy="2768601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868333" y="2785533"/>
            <a:ext cx="3818467" cy="4072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Bir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İki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Üç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Dört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Gövde Düzeyi Beş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Başlık Metni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72067" y="1943629"/>
            <a:ext cx="7408334" cy="49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Bir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İki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Üç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Dört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Gövde Düzeyi Beş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algn="ctr">
        <a:defRPr sz="4400">
          <a:solidFill>
            <a:srgbClr val="FFFFFF"/>
          </a:solidFill>
          <a:uFill>
            <a:solidFill>
              <a:srgbClr val="FFFFFF"/>
            </a:solidFill>
          </a:uFill>
          <a:latin typeface="Trebuchet MS"/>
          <a:ea typeface="Trebuchet MS"/>
          <a:cs typeface="Trebuchet MS"/>
          <a:sym typeface="Trebuchet MS"/>
        </a:defRPr>
      </a:lvl9pPr>
    </p:titleStyle>
    <p:bodyStyle>
      <a:lvl1pPr marL="274320" indent="-27432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1pPr>
      <a:lvl2pPr marL="601201" indent="-299258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2pPr>
      <a:lvl3pPr marL="901382" indent="-274319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3pPr>
      <a:lvl4pPr marL="1219200" indent="-3048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4pPr>
      <a:lvl5pPr marL="1577339" indent="-3429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5pPr>
      <a:lvl6pPr marL="194636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6pPr>
      <a:lvl7pPr marL="226640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7pPr>
      <a:lvl8pPr marL="258644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8pPr>
      <a:lvl9pPr marL="290648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uFill>
            <a:solidFill>
              <a:srgbClr val="073E87"/>
            </a:solidFill>
          </a:uFill>
          <a:latin typeface="Trebuchet MS"/>
          <a:ea typeface="Trebuchet MS"/>
          <a:cs typeface="Trebuchet MS"/>
          <a:sym typeface="Trebuchet MS"/>
        </a:defRPr>
      </a:lvl9pPr>
    </p:bodyStyle>
    <p:otherStyle>
      <a:lvl1pPr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1pPr>
      <a:lvl2pPr indent="457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2pPr>
      <a:lvl3pPr indent="914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3pPr>
      <a:lvl4pPr indent="1371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4pPr>
      <a:lvl5pPr indent="18288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5pPr>
      <a:lvl6pPr indent="22860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6pPr>
      <a:lvl7pPr indent="27432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7pPr>
      <a:lvl8pPr indent="32004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8pPr>
      <a:lvl9pPr indent="3657600" algn="ctr" defTabSz="457200">
        <a:defRPr sz="1000">
          <a:solidFill>
            <a:schemeClr val="tx1"/>
          </a:solidFill>
          <a:uFill>
            <a:solidFill>
              <a:srgbClr val="073E87"/>
            </a:solidFill>
          </a:uFill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ctivemotionphysio.ca/injuries-conditions/shoulder/shoulder-issues/thoracic-outlet-syndrome/a~373/article.html" TargetMode="External"/><Relationship Id="rId12" Type="http://schemas.openxmlformats.org/officeDocument/2006/relationships/hyperlink" Target="http://www.physio-pedia.com/thoracic_outlet_syndrome" TargetMode="External"/><Relationship Id="rId13" Type="http://schemas.openxmlformats.org/officeDocument/2006/relationships/hyperlink" Target="http://cahidejibek.com/2012/12/07/basparmak-cikintisi-halluks-valgus/" TargetMode="External"/><Relationship Id="rId14" Type="http://schemas.openxmlformats.org/officeDocument/2006/relationships/hyperlink" Target="http://mucizeiksirler.blogspot.com.tr/2008/06/suna-dumankaya-topuk-dikeni-icin.html" TargetMode="External"/><Relationship Id="rId15" Type="http://schemas.openxmlformats.org/officeDocument/2006/relationships/hyperlink" Target="NULL" TargetMode="External"/><Relationship Id="rId16" Type="http://schemas.openxmlformats.org/officeDocument/2006/relationships/hyperlink" Target="NULL" TargetMode="External"/><Relationship Id="rId17" Type="http://schemas.openxmlformats.org/officeDocument/2006/relationships/hyperlink" Target="http://www.healthcentral.com/rheumatoid-arthritis/h/knee-tendinitis-symptoms.html" TargetMode="External"/><Relationship Id="rId18" Type="http://schemas.openxmlformats.org/officeDocument/2006/relationships/hyperlink" Target="http://www.riversideonline.com/health_reference/disease-conditions/ds00153.cfm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medicinenet.com/carpal_tunnel_syndrome/page2.htm" TargetMode="External"/><Relationship Id="rId3" Type="http://schemas.openxmlformats.org/officeDocument/2006/relationships/hyperlink" Target="http://www.lemontchiropractic.com/carpal-tunnel-syndrome.html" TargetMode="External"/><Relationship Id="rId4" Type="http://schemas.openxmlformats.org/officeDocument/2006/relationships/hyperlink" Target="http://www.docstoc.com/docs/141660218/carpal-tunnel-syndrome" TargetMode="External"/><Relationship Id="rId5" Type="http://schemas.openxmlformats.org/officeDocument/2006/relationships/hyperlink" Target="http://alliancewellness.ca/conditions-treated/carpal-tunnel-syndrome/" TargetMode="External"/><Relationship Id="rId6" Type="http://schemas.openxmlformats.org/officeDocument/2006/relationships/hyperlink" Target="http://www.ateevia.com/carpal-tunnel-syndrome.aspx" TargetMode="External"/><Relationship Id="rId7" Type="http://schemas.openxmlformats.org/officeDocument/2006/relationships/hyperlink" Target="http://www.eorthopod.com/content/cubital-tunnel-syndrome" TargetMode="External"/><Relationship Id="rId8" Type="http://schemas.openxmlformats.org/officeDocument/2006/relationships/hyperlink" Target="http://fxrxinc.com/blog/sports-medicine/surgical-treatments-of-cubital-tunnel-syndrome/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http://www.eorthopod.com/content/thoracic-outlet-syndrom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62812" y="553522"/>
            <a:ext cx="8981187" cy="270250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lang="tr-TR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Sağlık Çalışanlarının Riskleri</a:t>
            </a:r>
            <a:br>
              <a:rPr lang="tr-TR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lang="tr-TR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ve </a:t>
            </a:r>
            <a:br>
              <a:rPr lang="tr-TR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lang="tr-TR" sz="360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Korunma Yöntemleri</a:t>
            </a:r>
            <a:endParaRPr sz="360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1371600" y="3744426"/>
            <a:ext cx="6400800" cy="177453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Prof.Dr.</a:t>
            </a:r>
          </a:p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32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 Sans MS Bold"/>
                <a:ea typeface="Comic Sans MS Bold"/>
                <a:cs typeface="Comic Sans MS Bold"/>
                <a:sym typeface="Comic Sans MS Bold"/>
              </a:rPr>
              <a:t>Mehmet Ali Kılıçarslan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1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217488" indent="-217488" defTabSz="876300">
              <a:spcBef>
                <a:spcPts val="6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6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Yanlış Duruş ve Çalışma Pozisyonları</a:t>
            </a:r>
          </a:p>
          <a:p>
            <a:pPr marL="217488" indent="-217488" defTabSz="8763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6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17488" indent="-217488" defTabSz="8763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Ayakta çalışmak</a:t>
            </a:r>
          </a:p>
          <a:p>
            <a:pPr marL="217488" indent="-217488" defTabSz="8763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Çene segmentlerine göre duruş pozisyonlarına uymamak</a:t>
            </a:r>
          </a:p>
          <a:p>
            <a:pPr marL="217488" indent="-217488" defTabSz="8763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Doğru dizayn edilmemiş cihazları kullanmak</a:t>
            </a:r>
          </a:p>
          <a:p>
            <a:pPr marL="217488" indent="-217488" defTabSz="8763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Aletleri doğru yerleştirmemek</a:t>
            </a:r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PROBLEMLERİNE NEDEN OLAN FAKTÖRLER:</a:t>
            </a:r>
            <a:endParaRPr lang="en-US"/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F7729158-6910-204C-93EC-35073A94E4FC}" type="slidenum">
              <a:rPr lang="en-US" sz="1000">
                <a:solidFill>
                  <a:srgbClr val="073E87"/>
                </a:solidFill>
              </a:rPr>
              <a:pPr algn="ct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611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163513" indent="-163513" defTabSz="914400">
              <a:spcBef>
                <a:spcPts val="6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8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Zorlayıcı veya Tekrarlanarak Uygulanan El Hareketleri:</a:t>
            </a:r>
          </a:p>
          <a:p>
            <a:pPr marL="163513" indent="-163513" defTabSz="914400"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endParaRPr lang="en-US" sz="28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163513" indent="-1635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Diş çekimi</a:t>
            </a:r>
          </a:p>
          <a:p>
            <a:pPr marL="163513" indent="-1635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Küretaj</a:t>
            </a:r>
          </a:p>
          <a:p>
            <a:pPr marL="163513" indent="-1635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Kanal tedavisi</a:t>
            </a: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PROBLEMLERİNE NEDEN OLAN FAKTÖRLER:</a:t>
            </a:r>
            <a:endParaRPr lang="en-US"/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5089E10E-D361-DD44-8AC1-842F585AC4F4}" type="slidenum">
              <a:rPr lang="en-US" sz="1000">
                <a:solidFill>
                  <a:srgbClr val="073E87"/>
                </a:solidFill>
              </a:rPr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29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227013" indent="-227013" defTabSz="914400">
              <a:spcBef>
                <a:spcPts val="6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8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Titreşim Veren El Aletlerinin Kullanımı:</a:t>
            </a:r>
          </a:p>
          <a:p>
            <a:pPr marL="227013" indent="-2270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8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27013" indent="-2270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Kavitron</a:t>
            </a:r>
          </a:p>
          <a:p>
            <a:pPr marL="227013" indent="-2270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Aerotör başlığı</a:t>
            </a:r>
          </a:p>
          <a:p>
            <a:pPr marL="227013" indent="-2270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Piyasemen</a:t>
            </a:r>
          </a:p>
          <a:p>
            <a:pPr marL="227013" indent="-2270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Angludurva</a:t>
            </a: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PROBLEMLERİNE NEDEN OLAN FAKTÖRLER:</a:t>
            </a:r>
            <a:endParaRPr lang="en-US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AD6BDB85-3ACA-004B-A7BF-3ECA2AD65D21}" type="slidenum">
              <a:rPr lang="en-US" sz="1000">
                <a:solidFill>
                  <a:srgbClr val="073E87"/>
                </a:solidFill>
              </a:rPr>
              <a:pPr algn="ct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25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3105150"/>
            <a:ext cx="7408862" cy="3021013"/>
          </a:xfrm>
        </p:spPr>
        <p:txBody>
          <a:bodyPr/>
          <a:lstStyle/>
          <a:p>
            <a:pPr marL="303213" indent="-303213" defTabSz="914400"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8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Ağır objeleri yardımsız kaldırmak</a:t>
            </a:r>
          </a:p>
          <a:p>
            <a:pPr marL="303213" indent="-303213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8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303213" indent="-303213" defTabSz="914400"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8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Hafif bile olsa devamlı eğilerek obje kaldırmak</a:t>
            </a: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PROBLEMLERİNE NEDEN OLAN FAKTÖRLER:</a:t>
            </a:r>
            <a:endParaRPr lang="en-US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3E8FDC89-B28A-684E-AC09-0BFF494A0D5C}" type="slidenum">
              <a:rPr lang="en-US" sz="1000">
                <a:solidFill>
                  <a:srgbClr val="073E87"/>
                </a:solidFill>
              </a:rPr>
              <a:pPr algn="ct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97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732088"/>
            <a:ext cx="7408862" cy="3392487"/>
          </a:xfrm>
        </p:spPr>
        <p:txBody>
          <a:bodyPr/>
          <a:lstStyle/>
          <a:p>
            <a:pPr marL="236538" indent="-236538" defTabSz="722313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Kişinin yaşı, cinsiyeti, boyu, kilosu, sistemik durumu</a:t>
            </a:r>
          </a:p>
          <a:p>
            <a:pPr marL="236538" indent="-236538" defTabSz="722313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2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36538" indent="-236538" defTabSz="722313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Hareketin sıklığı</a:t>
            </a:r>
          </a:p>
          <a:p>
            <a:pPr marL="236538" indent="-236538" defTabSz="722313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2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36538" indent="-236538" defTabSz="722313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Hareketin süresi</a:t>
            </a:r>
          </a:p>
          <a:p>
            <a:pPr marL="236538" indent="-236538" defTabSz="722313">
              <a:lnSpc>
                <a:spcPct val="90000"/>
              </a:lnSpc>
              <a:spcBef>
                <a:spcPts val="4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2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36538" indent="-236538" defTabSz="722313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Kişinin sosyal yaşamdaki durumu</a:t>
            </a:r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PROBLEMLERİNE ZEMİN HAZIRLAYAN FAKTÖRLER:</a:t>
            </a:r>
            <a:endParaRPr lang="en-US"/>
          </a:p>
        </p:txBody>
      </p:sp>
      <p:sp>
        <p:nvSpPr>
          <p:cNvPr id="21507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CB55C719-C86C-C24C-AB77-C53368B28544}" type="slidenum">
              <a:rPr lang="en-US" sz="1000">
                <a:solidFill>
                  <a:srgbClr val="073E87"/>
                </a:solidFill>
              </a:rPr>
              <a:pPr algn="ct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39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lvl="0" algn="ctr"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pPr>
            <a:endParaRPr/>
          </a:p>
        </p:txBody>
      </p:sp>
      <p:grpSp>
        <p:nvGrpSpPr>
          <p:cNvPr id="685" name="Group 685"/>
          <p:cNvGrpSpPr/>
          <p:nvPr/>
        </p:nvGrpSpPr>
        <p:grpSpPr>
          <a:xfrm>
            <a:off x="211665" y="1679429"/>
            <a:ext cx="8723378" cy="1329874"/>
            <a:chOff x="0" y="0"/>
            <a:chExt cx="8723376" cy="1329873"/>
          </a:xfrm>
        </p:grpSpPr>
        <p:sp>
          <p:nvSpPr>
            <p:cNvPr id="680" name="Shape 68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3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>
                  <a:latin typeface="Candara"/>
                  <a:ea typeface="Candara"/>
                  <a:cs typeface="Candara"/>
                  <a:sym typeface="Candara"/>
                </a:defRPr>
              </a:pPr>
              <a:endParaRPr/>
            </a:p>
          </p:txBody>
        </p:sp>
      </p:grpSp>
      <p:sp>
        <p:nvSpPr>
          <p:cNvPr id="686" name="Shape 686"/>
          <p:cNvSpPr>
            <a:spLocks noGrp="1"/>
          </p:cNvSpPr>
          <p:nvPr>
            <p:ph type="body" idx="1"/>
          </p:nvPr>
        </p:nvSpPr>
        <p:spPr>
          <a:xfrm>
            <a:off x="872067" y="2675466"/>
            <a:ext cx="7408334" cy="3450697"/>
          </a:xfrm>
          <a:prstGeom prst="rect">
            <a:avLst/>
          </a:prstGeom>
        </p:spPr>
        <p:txBody>
          <a:bodyPr/>
          <a:lstStyle/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Hasta, Hekim ve Yardımcısının Yerleşimi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Çene Segmentlerine Göre Hekimin Çalışma Pozisyonu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El Aletlerinin Yerleşimi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El Aletlerinin Tutulması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El Aletlerinin Aktarımı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Çalışma Alanının Aydınlatılması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Dokuların Ekarte Edilmesi</a:t>
            </a:r>
          </a:p>
          <a:p>
            <a:pPr marL="191109" lvl="0" indent="-191109" defTabSz="804672">
              <a:spcBef>
                <a:spcPts val="4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671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Ağızda Biriken Sıvıların Tahliye Edilmesi</a:t>
            </a:r>
          </a:p>
          <a:p>
            <a:pPr marL="0" lvl="0" indent="0" algn="r" defTabSz="804672"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2112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sz="2816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= ERGONOMİ</a:t>
            </a:r>
          </a:p>
        </p:txBody>
      </p:sp>
      <p:sp>
        <p:nvSpPr>
          <p:cNvPr id="687" name="Shape 687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1252729"/>
          </a:xfrm>
          <a:prstGeom prst="rect">
            <a:avLst/>
          </a:prstGeom>
        </p:spPr>
        <p:txBody>
          <a:bodyPr/>
          <a:lstStyle>
            <a:lvl1pPr defTabSz="758951">
              <a:defRPr sz="3237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237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FİZİKSEL RİSKLERİN ÖNLENMESİ İÇİN:</a:t>
            </a:r>
          </a:p>
        </p:txBody>
      </p:sp>
      <p:sp>
        <p:nvSpPr>
          <p:cNvPr id="688" name="Shape 688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15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6660705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36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DERMATOLOJİK PROBLEMLER</a:t>
            </a:r>
            <a:endParaRPr lang="en-US"/>
          </a:p>
        </p:txBody>
      </p:sp>
      <p:pic>
        <p:nvPicPr>
          <p:cNvPr id="55298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928813"/>
            <a:ext cx="586105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5299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A63ABA1F-83B8-7641-9022-148C3568F0FF}" type="slidenum">
              <a:rPr lang="en-US" sz="1000">
                <a:solidFill>
                  <a:srgbClr val="073E87"/>
                </a:solidFill>
              </a:rPr>
              <a:pPr algn="ct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7925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232"/>
            <a:ext cx="8229600" cy="1289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Comic Sans MS" charset="0"/>
                <a:cs typeface="+mj-cs"/>
              </a:rPr>
              <a:t>BULAŞICI HASTALIKLAR</a:t>
            </a:r>
            <a:endParaRPr lang="tr-TR" sz="3600" b="1" dirty="0" smtClean="0">
              <a:solidFill>
                <a:srgbClr val="FF0000"/>
              </a:solidFill>
              <a:latin typeface="Comic Sans MS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7385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1862138"/>
            <a:ext cx="7408862" cy="4513262"/>
          </a:xfrm>
        </p:spPr>
        <p:txBody>
          <a:bodyPr/>
          <a:lstStyle/>
          <a:p>
            <a:pPr marL="217488" indent="-217488" defTabSz="914400">
              <a:lnSpc>
                <a:spcPct val="90000"/>
              </a:lnSpc>
              <a:spcBef>
                <a:spcPts val="7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200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17488" indent="-217488" algn="ctr" defTabSz="914400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endParaRPr lang="en-US" sz="36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17488" indent="-217488" algn="just" defTabSz="914400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Wingdings" charset="0"/>
              <a:buChar char="✓"/>
            </a:pPr>
            <a:r>
              <a:rPr lang="en-US" sz="31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Gereksiz eforu önleyerek performansı arttır.</a:t>
            </a:r>
          </a:p>
          <a:p>
            <a:pPr marL="217488" indent="-217488" algn="just" defTabSz="914400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Wingdings" charset="0"/>
              <a:buChar char="✓"/>
            </a:pPr>
            <a:endParaRPr lang="en-US" sz="3100" b="1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17488" indent="-217488" algn="just" defTabSz="914400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Wingdings" charset="0"/>
              <a:buChar char="✓"/>
            </a:pPr>
            <a:r>
              <a:rPr lang="en-US" sz="31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Yorgunluk gelişimini önleyerek konforu arttır.</a:t>
            </a:r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44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ERGONOMİ</a:t>
            </a:r>
            <a:endParaRPr lang="en-US"/>
          </a:p>
        </p:txBody>
      </p:sp>
      <p:sp>
        <p:nvSpPr>
          <p:cNvPr id="65539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E9613056-C9FB-7742-8248-4399754AA120}" type="slidenum">
              <a:rPr lang="en-US" sz="1000">
                <a:solidFill>
                  <a:srgbClr val="073E87"/>
                </a:solidFill>
              </a:rPr>
              <a:pPr algn="ct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45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525713"/>
            <a:ext cx="7408862" cy="4030662"/>
          </a:xfrm>
        </p:spPr>
        <p:txBody>
          <a:bodyPr/>
          <a:lstStyle/>
          <a:p>
            <a:pPr marL="423863" indent="-423863" defTabSz="904875">
              <a:lnSpc>
                <a:spcPct val="8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 b="1">
                <a:latin typeface="Comic Sans MS" charset="0"/>
                <a:cs typeface="Comic Sans MS" charset="0"/>
                <a:sym typeface="Comic Sans MS" charset="0"/>
              </a:rPr>
              <a:t>Mekanın; çalışma huzurunu ve konforunu arttıracak şekilde dizayn edilmesi</a:t>
            </a:r>
            <a:endParaRPr lang="en-US" sz="3500">
              <a:latin typeface="Comic Sans MS" charset="0"/>
              <a:cs typeface="Comic Sans MS" charset="0"/>
              <a:sym typeface="Comic Sans MS" charset="0"/>
            </a:endParaRPr>
          </a:p>
          <a:p>
            <a:pPr marL="423863" indent="-423863" defTabSz="904875">
              <a:lnSpc>
                <a:spcPct val="8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 b="1">
                <a:latin typeface="Comic Sans MS" charset="0"/>
                <a:cs typeface="Comic Sans MS" charset="0"/>
                <a:sym typeface="Comic Sans MS" charset="0"/>
              </a:rPr>
              <a:t>Alet, cihaz ve gereçlerin; işleyişin en efektif şekilde yapılabilmesi için tasarlanması</a:t>
            </a:r>
            <a:endParaRPr lang="en-US" sz="3500" b="1">
              <a:latin typeface="Comic Sans MS" charset="0"/>
              <a:cs typeface="Comic Sans MS" charset="0"/>
              <a:sym typeface="Comic Sans MS" charset="0"/>
            </a:endParaRPr>
          </a:p>
          <a:p>
            <a:pPr marL="423863" indent="-423863" defTabSz="904875">
              <a:lnSpc>
                <a:spcPct val="8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 b="1">
                <a:latin typeface="Comic Sans MS" charset="0"/>
                <a:cs typeface="Comic Sans MS" charset="0"/>
                <a:sym typeface="Comic Sans MS" charset="0"/>
              </a:rPr>
              <a:t>Çalışma pozisyonunun beden sağlığını koruyacak şekilde belirlenmesi</a:t>
            </a:r>
            <a:endParaRPr lang="en-US" sz="3500" b="1">
              <a:latin typeface="Comic Sans MS" charset="0"/>
              <a:cs typeface="Comic Sans MS" charset="0"/>
              <a:sym typeface="Comic Sans MS" charset="0"/>
            </a:endParaRPr>
          </a:p>
          <a:p>
            <a:pPr marL="423863" indent="-423863" defTabSz="904875">
              <a:lnSpc>
                <a:spcPct val="8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 b="1">
                <a:latin typeface="Comic Sans MS" charset="0"/>
                <a:cs typeface="Comic Sans MS" charset="0"/>
                <a:sym typeface="Comic Sans MS" charset="0"/>
              </a:rPr>
              <a:t>Çalışmayı engelleyecek veya zorlaştıracak faktörlerin ortadan kaldırılması</a:t>
            </a:r>
            <a:endParaRPr lang="en-US" sz="3500" b="1">
              <a:latin typeface="Comic Sans MS" charset="0"/>
              <a:cs typeface="Comic Sans MS" charset="0"/>
              <a:sym typeface="Comic Sans MS" charset="0"/>
            </a:endParaRPr>
          </a:p>
          <a:p>
            <a:pPr marL="423863" indent="-423863" defTabSz="904875">
              <a:lnSpc>
                <a:spcPct val="8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400" b="1">
                <a:latin typeface="Comic Sans MS" charset="0"/>
                <a:cs typeface="Comic Sans MS" charset="0"/>
                <a:sym typeface="Comic Sans MS" charset="0"/>
              </a:rPr>
              <a:t>Çalışma etkinliğini arttırmak için iş bölümü yapılması</a:t>
            </a:r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44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ERGONOMİ</a:t>
            </a:r>
            <a:endParaRPr lang="en-US"/>
          </a:p>
        </p:txBody>
      </p:sp>
      <p:sp>
        <p:nvSpPr>
          <p:cNvPr id="66563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B0AFC8CF-AF48-D043-9F01-B51B5DEDE338}" type="slidenum">
              <a:rPr lang="en-US" sz="1000">
                <a:solidFill>
                  <a:srgbClr val="073E87"/>
                </a:solidFill>
              </a:rPr>
              <a:pPr algn="ct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92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3386" y="2675466"/>
            <a:ext cx="7983414" cy="4182534"/>
          </a:xfrm>
        </p:spPr>
        <p:txBody>
          <a:bodyPr/>
          <a:lstStyle/>
          <a:p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çalışanlarının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  <a:r>
              <a:rPr lang="en-US" dirty="0" err="1" smtClean="0"/>
              <a:t>yöntemleri</a:t>
            </a:r>
            <a:r>
              <a:rPr lang="en-US" dirty="0" smtClean="0"/>
              <a:t>:</a:t>
            </a:r>
            <a:endParaRPr lang="tr-TR" dirty="0"/>
          </a:p>
          <a:p>
            <a:pPr lvl="2"/>
            <a:r>
              <a:rPr lang="en-US" dirty="0" err="1" smtClean="0"/>
              <a:t>Ergonomik</a:t>
            </a:r>
            <a:r>
              <a:rPr lang="en-US" dirty="0" smtClean="0"/>
              <a:t> risk </a:t>
            </a:r>
            <a:r>
              <a:rPr lang="en-US" dirty="0" err="1" smtClean="0"/>
              <a:t>faktörleri</a:t>
            </a:r>
            <a:endParaRPr lang="en-US" dirty="0" smtClean="0"/>
          </a:p>
          <a:p>
            <a:pPr lvl="2"/>
            <a:r>
              <a:rPr lang="en-US" dirty="0" smtClean="0"/>
              <a:t>B</a:t>
            </a:r>
            <a:r>
              <a:rPr lang="tr-TR" dirty="0" smtClean="0"/>
              <a:t>ulaşıcı hastalıklar</a:t>
            </a:r>
          </a:p>
          <a:p>
            <a:pPr lvl="2"/>
            <a:r>
              <a:rPr lang="en-US" dirty="0" err="1" smtClean="0"/>
              <a:t>Psikolojik</a:t>
            </a:r>
            <a:r>
              <a:rPr lang="en-US" smtClean="0"/>
              <a:t> faktörler</a:t>
            </a:r>
            <a:endParaRPr lang="tr-TR" dirty="0" smtClean="0"/>
          </a:p>
          <a:p>
            <a:pPr lvl="2"/>
            <a:r>
              <a:rPr lang="en-US" dirty="0" err="1" smtClean="0"/>
              <a:t>Radyasyon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kimyasallar</a:t>
            </a:r>
            <a:endParaRPr lang="en-US" dirty="0" smtClean="0"/>
          </a:p>
          <a:p>
            <a:pPr lvl="2"/>
            <a:r>
              <a:rPr lang="en-US" dirty="0" err="1" smtClean="0"/>
              <a:t>Davranışsal</a:t>
            </a:r>
            <a:r>
              <a:rPr lang="en-US" dirty="0" smtClean="0"/>
              <a:t> </a:t>
            </a:r>
            <a:r>
              <a:rPr lang="en-US" dirty="0" err="1" smtClean="0"/>
              <a:t>faktörler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Ders </a:t>
            </a:r>
            <a:r>
              <a:rPr lang="en-US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İçeriği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4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5425" y="2309813"/>
            <a:ext cx="8691563" cy="4021137"/>
          </a:xfrm>
        </p:spPr>
        <p:txBody>
          <a:bodyPr/>
          <a:lstStyle/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3100" b="1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İŞİ; </a:t>
            </a: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endParaRPr lang="en-US" sz="3100" b="1">
              <a:solidFill>
                <a:srgbClr val="FF0000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3100" b="1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ÇALIŞAN KİŞİYE GÖRE,</a:t>
            </a:r>
            <a:r>
              <a:rPr lang="en-US" sz="2300" b="1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endParaRPr lang="en-US" sz="3100" b="1">
              <a:solidFill>
                <a:srgbClr val="FF0000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3100" b="1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ŞARTLARIN ELVERDİĞİ HER SEVİYEDE </a:t>
            </a: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endParaRPr lang="en-US" sz="2300" b="1">
              <a:solidFill>
                <a:srgbClr val="FF0000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algn="ctr" defTabSz="858838">
              <a:lnSpc>
                <a:spcPct val="90000"/>
              </a:lnSpc>
              <a:spcBef>
                <a:spcPts val="8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500" b="1">
                <a:solidFill>
                  <a:srgbClr val="FF0000"/>
                </a:solidFill>
                <a:latin typeface="Comic Sans MS" charset="0"/>
                <a:cs typeface="Comic Sans MS" charset="0"/>
                <a:sym typeface="Comic Sans MS" charset="0"/>
              </a:rPr>
              <a:t>UYDURMAK / UYUMLANDIRMAK / UYARLAMAKTIR.</a:t>
            </a: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60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ERGONOMİ</a:t>
            </a:r>
            <a:endParaRPr lang="en-US"/>
          </a:p>
        </p:txBody>
      </p:sp>
      <p:sp>
        <p:nvSpPr>
          <p:cNvPr id="67587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649A257B-48C4-514A-AF85-7935FF48F527}" type="slidenum">
              <a:rPr lang="en-US" sz="1000">
                <a:solidFill>
                  <a:srgbClr val="073E87"/>
                </a:solidFill>
              </a:rPr>
              <a:pPr algn="ct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94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41313" y="2603500"/>
            <a:ext cx="8515350" cy="3989388"/>
          </a:xfrm>
        </p:spPr>
        <p:txBody>
          <a:bodyPr>
            <a:normAutofit fontScale="62500" lnSpcReduction="20000"/>
          </a:bodyPr>
          <a:lstStyle/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American Dental Association (ADA). An introduction to ergonomics: Risk factors, MSDs, approaches and interventions. Ergonomics and disability support advisory committee; 2004.</a:t>
            </a:r>
            <a:endParaRPr lang="en-US" sz="24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Bird DL, Robinson DS. Modern Dental Assisting. 9th edition, Missouri: Elsevier Saunders Inc.; 2009.</a:t>
            </a:r>
            <a:endParaRPr lang="en-US" sz="24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Boyd, LRB. Dental instruments: a pocket guide. 4th edition, St Louis: Saunders; 2012.</a:t>
            </a:r>
            <a:endParaRPr lang="en-US" sz="24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Cohen C. Çeviren: Çatak M. Profesyonel sekreterin el kitabı. İstanbul: Rota Yayınları; 1994.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Dietz-Bourguignon E. Materials and Procedures for Today's Dental Assistant, 1</a:t>
            </a:r>
            <a:r>
              <a:rPr lang="en-US" baseline="300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st</a:t>
            </a: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Ed., Delmar Cengage Learning; 2005.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Finkbeiner BL. Four-handed dentistry. A handbook of clinical application and ergonomic concepts. New Jersey: Prentice-Hall, Inc.; 2001.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Kılıçarslan MA. Dört elli diş hekimliğinde yardımcı personel ve klinik yönetimi. Ankara: Palme Yayıncılık; 2013.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Murphy DC. Ergonomics and dental health care worker. Washington D.C.: American Public Health Association; 1998.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Phinney DJ, Halstead JH. Dental assisting. A comprehensive approach. 3</a:t>
            </a:r>
            <a:r>
              <a:rPr lang="en-US" baseline="300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rd</a:t>
            </a: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Ed. New York: Delmar Cengage Learning; 2008.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Scheller-Sheridan C. Basic guide to dental materials. Malaysia: Wiley-Blackwell; 2010.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Skovsgaard H. Ergonomi raporu. XO Dental Care; 2001.</a:t>
            </a:r>
            <a:endParaRPr lang="en-US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265113" indent="-265113" defTabSz="885825">
              <a:lnSpc>
                <a:spcPct val="80000"/>
              </a:lnSpc>
              <a:spcBef>
                <a:spcPts val="3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Wilkins EM. Clinical practice of the dental hygienist. 10</a:t>
            </a:r>
            <a:r>
              <a:rPr lang="en-US" baseline="300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th</a:t>
            </a:r>
            <a:r>
              <a:rPr lang="en-US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Ed. China: Wolters Kluwer-Lippincott Williams &amp; Wilkins; 2009.</a:t>
            </a:r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44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Kaynaklar</a:t>
            </a:r>
            <a:endParaRPr lang="en-US"/>
          </a:p>
        </p:txBody>
      </p:sp>
      <p:sp>
        <p:nvSpPr>
          <p:cNvPr id="83971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742EC425-3A4C-CD4F-A064-871626337061}" type="slidenum">
              <a:rPr lang="en-US" sz="1000">
                <a:solidFill>
                  <a:srgbClr val="073E87"/>
                </a:solidFill>
              </a:rPr>
              <a:pPr algn="ct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255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30213" y="1470025"/>
            <a:ext cx="7850187" cy="5138738"/>
          </a:xfrm>
        </p:spPr>
        <p:txBody>
          <a:bodyPr>
            <a:normAutofit lnSpcReduction="10000"/>
          </a:bodyPr>
          <a:lstStyle/>
          <a:p>
            <a:pPr marL="11113" indent="-11113" defTabSz="749300">
              <a:lnSpc>
                <a:spcPct val="80000"/>
              </a:lnSpc>
              <a:spcBef>
                <a:spcPts val="200"/>
              </a:spcBef>
            </a:pPr>
            <a:endParaRPr lang="en-US" sz="23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11113" indent="-11113" defTabSz="749300">
              <a:lnSpc>
                <a:spcPct val="80000"/>
              </a:lnSpc>
              <a:spcBef>
                <a:spcPts val="2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900">
              <a:solidFill>
                <a:srgbClr val="073E87"/>
              </a:solidFill>
              <a:latin typeface="Candara" charset="0"/>
              <a:cs typeface="Candara" charset="0"/>
              <a:sym typeface="Candara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2"/>
              </a:rPr>
              <a:t>http://www.medicinenet.com/carpal_tunnel_syndrome/page2.htm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3"/>
              </a:rPr>
              <a:t>http://www.lemontchiropractic.com/carpal-tunnel-syndrome.html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4"/>
              </a:rPr>
              <a:t>http://www.docstoc.com/docs/141660218/Carpal-Tunnel-Syndrome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5"/>
              </a:rPr>
              <a:t>http://alliancewellness.ca/conditions-treated/carpal-tunnel-syndrome/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6"/>
              </a:rPr>
              <a:t>http://www.ateevia.com/carpal-tunnel-syndrome.aspx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7"/>
              </a:rPr>
              <a:t>http://www.eorthopod.com/content/cubital-tunnel-syndrome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8"/>
              </a:rPr>
              <a:t>http://fxrxinc.com/blog/sports-medicine/surgical-treatments-of-cubital-tunnel-syndrome/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9" invalidUrl="http://www.healio.com/orthopedics/journals/ortho/{f0895427-19aa-4470-8626-dcb4c29c4d40}/operative-decisions-for-endoscopic-treatment-of-cubital-tunnel-syndrome"/>
              </a:rPr>
              <a:t>http://www.healio.com/orthopedics/journals/ortho/%7Bf0895427-19aa-4470-8626-dcb4c29c4d40%7D/operative-decisions-for-endoscopic-treatment-of-cubital-tunnel-syndrome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0"/>
              </a:rPr>
              <a:t>http://www.eorthopod.com/content/thoracic-outlet-syndrome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0"/>
              </a:rPr>
              <a:t>http://www.eorthopod.com/content/thoracic-outlet-syndrome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1"/>
              </a:rPr>
              <a:t>http://www.activemotionphysio.ca/Injuries-Conditions/Shoulder/Shoulder-Issues/Thoracic-Outlet-Syndrome/a~373/article.html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2"/>
              </a:rPr>
              <a:t>http://www.physio-pedia.com/Thoracic_Outlet_Syndrome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3"/>
              </a:rPr>
              <a:t>http://cahidejibek.com/2012/12/07/basparmak-cikintisi-halluks-valgus/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4"/>
              </a:rPr>
              <a:t>http://mucizeiksirler.blogspot.com.tr/2008/06/suna-dumankaya-topuk-dikeni-icin.html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5" invalidUrl="http://1001naturel.com/index.php?main=makale&amp;makalename=topuk-dikeni&amp;makaleid=115&amp;label=topuk dikeni"/>
              </a:rPr>
              <a:t>http://1001naturel.com/index.php?main=makale&amp;makalename=topuk-dikeni&amp;makaleid=115&amp;label=topuk%20dikeni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6" invalidUrl="http://1001naturel.com/index.php?main=makale&amp;makalename=topuk-dikeni&amp;makaleid=115&amp;label=topuk dikeni"/>
              </a:rPr>
              <a:t>http://1001naturel.com/index.php?main=makale&amp;makalename=topuk-dikeni&amp;makaleid=115&amp;label=topuk%20dikeni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7"/>
              </a:rPr>
              <a:t>http://www.healthcentral.com/rheumatoid-arthritis/h/knee-tendinitis-symptoms.html</a:t>
            </a:r>
            <a:endParaRPr lang="en-US" sz="900">
              <a:latin typeface="Trebuchet MS" charset="0"/>
              <a:cs typeface="Trebuchet MS" charset="0"/>
              <a:sym typeface="Trebuchet MS" charset="0"/>
            </a:endParaRPr>
          </a:p>
          <a:p>
            <a:pPr marL="11113" indent="-11113" defTabSz="749300">
              <a:lnSpc>
                <a:spcPct val="115000"/>
              </a:lnSpc>
              <a:spcBef>
                <a:spcPts val="800"/>
              </a:spcBef>
            </a:pPr>
            <a:r>
              <a:rPr lang="en-US" sz="900">
                <a:latin typeface="Trebuchet MS" charset="0"/>
                <a:cs typeface="Trebuchet MS" charset="0"/>
                <a:sym typeface="Trebuchet MS" charset="0"/>
                <a:hlinkClick r:id="rId18"/>
              </a:rPr>
              <a:t>http://www.riversideonline.com/health_reference/Disease-Conditions/DS00153.cfm</a:t>
            </a:r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44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Web Kaynaklar</a:t>
            </a:r>
            <a:endParaRPr lang="en-US"/>
          </a:p>
        </p:txBody>
      </p:sp>
      <p:sp>
        <p:nvSpPr>
          <p:cNvPr id="84995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7654DBE0-3207-EC49-927C-C1C68DFCE88B}" type="slidenum">
              <a:rPr lang="en-US" sz="1000">
                <a:solidFill>
                  <a:srgbClr val="073E87"/>
                </a:solidFill>
              </a:rPr>
              <a:pPr algn="ct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65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1970088"/>
            <a:ext cx="7408862" cy="4156075"/>
          </a:xfrm>
        </p:spPr>
        <p:txBody>
          <a:bodyPr/>
          <a:lstStyle/>
          <a:p>
            <a:pPr marL="117475" indent="-117475" defTabSz="766763"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Hekim ve ekibinin</a:t>
            </a:r>
          </a:p>
          <a:p>
            <a:pPr marL="117475" indent="-117475" defTabSz="766763">
              <a:spcBef>
                <a:spcPts val="500"/>
              </a:spcBef>
              <a:buFontTx/>
              <a:buChar char="•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güvenli,</a:t>
            </a:r>
          </a:p>
          <a:p>
            <a:pPr marL="117475" indent="-117475" defTabSz="766763">
              <a:spcBef>
                <a:spcPts val="500"/>
              </a:spcBef>
              <a:buFontTx/>
              <a:buChar char="•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stresten uzak,</a:t>
            </a:r>
          </a:p>
          <a:p>
            <a:pPr marL="117475" indent="-117475" defTabSz="766763">
              <a:spcBef>
                <a:spcPts val="500"/>
              </a:spcBef>
              <a:buFontTx/>
              <a:buChar char="•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üretken ve tatminkar</a:t>
            </a:r>
          </a:p>
          <a:p>
            <a:pPr marL="117475" indent="-117475" defTabSz="766763"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	birlikteliğini sağlayarak iş kalitesini arttırmak </a:t>
            </a:r>
          </a:p>
          <a:p>
            <a:pPr marL="117475" indent="-117475" defTabSz="766763"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 </a:t>
            </a:r>
          </a:p>
          <a:p>
            <a:pPr marL="117475" indent="-117475" defTabSz="766763">
              <a:spcBef>
                <a:spcPts val="500"/>
              </a:spcBef>
              <a:buFontTx/>
              <a:buChar char="•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çalışma ekonomisi sağlayarak </a:t>
            </a:r>
          </a:p>
          <a:p>
            <a:pPr marL="117475" indent="-117475" defTabSz="766763">
              <a:spcBef>
                <a:spcPts val="5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         yorgunluğu azaltmak.</a:t>
            </a:r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7588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Çağdaş Diş Hekimliği </a:t>
            </a:r>
            <a:b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</a:br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Uygulamasının Temel Prensibi</a:t>
            </a:r>
            <a:endParaRPr lang="en-US"/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A3F5E628-521A-9048-83F1-1686BD9145E5}" type="slidenum">
              <a:rPr lang="en-US" sz="1000">
                <a:solidFill>
                  <a:srgbClr val="073E87"/>
                </a:solidFill>
              </a:rPr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34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 lvl="0" indent="-41148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Ergonomik Risk faktörleri</a:t>
            </a:r>
          </a:p>
          <a:p>
            <a:pPr marL="429370" lvl="0" indent="-42937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Bulaşıcı Hastalıklara Bağlı Riskler</a:t>
            </a:r>
          </a:p>
          <a:p>
            <a:pPr marL="429370" lvl="0" indent="-42937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Psikolojik Faktörlere Bağlı Riskler</a:t>
            </a:r>
          </a:p>
          <a:p>
            <a:pPr marL="429370" lvl="0" indent="-42937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Radyasyona Maruz Kalınmasına Bağlı Riskler</a:t>
            </a:r>
          </a:p>
          <a:p>
            <a:pPr marL="429370" lvl="0" indent="-42937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Kimyasallara ve Zararlı Maddeler Bağlı Riskler</a:t>
            </a:r>
          </a:p>
          <a:p>
            <a:pPr marL="429370" lvl="0" indent="-429370">
              <a:lnSpc>
                <a:spcPct val="8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Davranışsal Faktörlere Bağlı Riskler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rgbClr val="073E87"/>
                </a:solidFill>
                <a:uFill>
                  <a:solidFill>
                    <a:srgbClr val="073E87"/>
                  </a:solidFill>
                </a:uFill>
              </a:rPr>
              <a:t>4</a:t>
            </a:fld>
            <a:endParaRPr sz="1000">
              <a:solidFill>
                <a:srgbClr val="073E87"/>
              </a:solidFill>
              <a:uFill>
                <a:solidFill>
                  <a:srgbClr val="073E87"/>
                </a:solidFill>
              </a:uFill>
            </a:endParaRPr>
          </a:p>
        </p:txBody>
      </p:sp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Mesleki Riskler</a:t>
            </a:r>
          </a:p>
        </p:txBody>
      </p:sp>
    </p:spTree>
    <p:extLst>
      <p:ext uri="{BB962C8B-B14F-4D97-AF65-F5344CB8AC3E}">
        <p14:creationId xmlns:p14="http://schemas.microsoft.com/office/powerpoint/2010/main" val="22620606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263775"/>
            <a:ext cx="5270500" cy="3862388"/>
          </a:xfrm>
        </p:spPr>
        <p:txBody>
          <a:bodyPr/>
          <a:lstStyle/>
          <a:p>
            <a:pPr marL="331788" indent="-331788" defTabSz="831850"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Radyasyondan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,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enfeksiyondan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bulaşıcı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hastalıklardan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korunmalı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,</a:t>
            </a:r>
          </a:p>
          <a:p>
            <a:pPr marL="331788" indent="-331788" defTabSz="831850"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Kas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iskelet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sistemine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zarar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vermeden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, </a:t>
            </a:r>
          </a:p>
          <a:p>
            <a:pPr marL="331788" indent="-331788" defTabSz="831850"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Fiziksel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</a:t>
            </a:r>
            <a:r>
              <a:rPr lang="en-US" sz="2900" dirty="0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psikolojik</a:t>
            </a:r>
            <a:r>
              <a:rPr lang="en-US" sz="2900" dirty="0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şiddete</a:t>
            </a:r>
            <a:r>
              <a:rPr lang="en-US" sz="2900" dirty="0" smtClean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uğramadan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2900" dirty="0" err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çalışmak</a:t>
            </a:r>
            <a:r>
              <a:rPr lang="en-US" sz="2900" dirty="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60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GÜVENLİ</a:t>
            </a:r>
            <a:endParaRPr lang="en-US"/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0F233855-0418-3547-BDE8-7CD97A982BE0}" type="slidenum">
              <a:rPr lang="en-US" sz="1000">
                <a:solidFill>
                  <a:srgbClr val="073E87"/>
                </a:solidFill>
              </a:rPr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389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90613" y="2560638"/>
            <a:ext cx="7612062" cy="3451225"/>
          </a:xfrm>
        </p:spPr>
        <p:txBody>
          <a:bodyPr/>
          <a:lstStyle/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8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Kas-iskelet sistemi bozuklukları;</a:t>
            </a:r>
          </a:p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kas,</a:t>
            </a:r>
          </a:p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tendon,</a:t>
            </a:r>
          </a:p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sinir,</a:t>
            </a:r>
          </a:p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vertebra ve disk yapılar başta olmak üzere omurgayı </a:t>
            </a:r>
            <a:endParaRPr lang="en-US" sz="2800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180975" indent="-180975" defTabSz="914400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Font typeface="Symbol" charset="0"/>
              <a:buNone/>
            </a:pPr>
            <a:r>
              <a:rPr lang="en-US" sz="2800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						etkiler.</a:t>
            </a:r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822325"/>
            <a:r>
              <a:rPr lang="en-US" sz="32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Kas – İskelet Sisteminin (KİS) Korunması</a:t>
            </a:r>
            <a:endParaRPr lang="en-US"/>
          </a:p>
        </p:txBody>
      </p:sp>
      <p:sp>
        <p:nvSpPr>
          <p:cNvPr id="13315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2371C246-31D9-844B-A036-48722DD3F6CB}" type="slidenum">
              <a:rPr lang="en-US" sz="1000">
                <a:solidFill>
                  <a:srgbClr val="073E87"/>
                </a:solidFill>
              </a:rPr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2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355600" indent="-355600" defTabSz="914400">
              <a:spcBef>
                <a:spcPts val="7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3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Boyun ve Omuza Ait Problemler</a:t>
            </a:r>
            <a:endParaRPr lang="en-US" sz="36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355600" indent="-355600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36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355600" indent="-355600" defTabSz="914400">
              <a:spcBef>
                <a:spcPts val="7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3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El ve Bileğe Ait Problemler</a:t>
            </a:r>
            <a:endParaRPr lang="en-US" sz="36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355600" indent="-355600" defTabSz="914400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36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355600" indent="-355600" defTabSz="914400">
              <a:spcBef>
                <a:spcPts val="7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3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Sırta Ait Problemler</a:t>
            </a:r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44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 ÇEŞİTLERİ</a:t>
            </a:r>
            <a:endParaRPr lang="en-US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6AEA4132-431E-DC42-8248-F5A2D5C3D3FD}" type="slidenum">
              <a:rPr lang="en-US" sz="1000">
                <a:solidFill>
                  <a:srgbClr val="073E87"/>
                </a:solidFill>
              </a:rPr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95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Kaslarda güçsüzlük</a:t>
            </a: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3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Kas fonksiyon kaybı</a:t>
            </a: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3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Hareket kısıtlılığı</a:t>
            </a: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endParaRPr lang="en-US" sz="2300" b="1">
              <a:solidFill>
                <a:srgbClr val="073E87"/>
              </a:solidFill>
              <a:latin typeface="Comic Sans MS" charset="0"/>
              <a:cs typeface="Comic Sans MS" charset="0"/>
              <a:sym typeface="Comic Sans MS" charset="0"/>
            </a:endParaRPr>
          </a:p>
          <a:p>
            <a:pPr marL="265113" indent="-265113" defTabSz="885825"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3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Deformite</a:t>
            </a:r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39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 GÖSTERGELERİ</a:t>
            </a:r>
            <a:endParaRPr lang="en-US"/>
          </a:p>
        </p:txBody>
      </p:sp>
      <p:sp>
        <p:nvSpPr>
          <p:cNvPr id="15363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B14EC28D-40BD-8640-A48F-98C23D883F87}" type="slidenum">
              <a:rPr lang="en-US" sz="1000">
                <a:solidFill>
                  <a:srgbClr val="073E87"/>
                </a:solidFill>
              </a:rPr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0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1538" y="2674938"/>
            <a:ext cx="7408862" cy="3451225"/>
          </a:xfrm>
        </p:spPr>
        <p:txBody>
          <a:bodyPr/>
          <a:lstStyle/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Dokularda sertlik - katılık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His kaybı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Uyuşukluk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Güç kaybı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Titreme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Yanma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Kramp</a:t>
            </a:r>
          </a:p>
          <a:p>
            <a:pPr marL="250825" indent="-250825" defTabSz="839788">
              <a:lnSpc>
                <a:spcPct val="90000"/>
              </a:lnSpc>
              <a:spcBef>
                <a:spcPts val="500"/>
              </a:spcBef>
              <a:buClr>
                <a:srgbClr val="31B6FD"/>
              </a:buClr>
              <a:buFont typeface="Symbol" charset="0"/>
              <a:buChar char="∗"/>
            </a:pPr>
            <a:r>
              <a:rPr lang="en-US" sz="2200" b="1">
                <a:solidFill>
                  <a:srgbClr val="073E87"/>
                </a:solidFill>
                <a:latin typeface="Comic Sans MS" charset="0"/>
                <a:cs typeface="Comic Sans MS" charset="0"/>
                <a:sym typeface="Comic Sans MS" charset="0"/>
              </a:rPr>
              <a:t>Ağrı</a:t>
            </a: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pPr algn="ctr" defTabSz="914400"/>
            <a:r>
              <a:rPr lang="en-US" sz="3900" b="1">
                <a:solidFill>
                  <a:srgbClr val="FFFFFF"/>
                </a:solidFill>
                <a:latin typeface="Comic Sans MS" charset="0"/>
                <a:cs typeface="Comic Sans MS" charset="0"/>
                <a:sym typeface="Comic Sans MS" charset="0"/>
              </a:rPr>
              <a:t>KİS PROBLEM SEMPTOMLARI</a:t>
            </a:r>
            <a:endParaRPr lang="en-US"/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3990975" y="6316663"/>
            <a:ext cx="1160463" cy="2301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algn="ctr"/>
            <a:fld id="{F64E4BA4-AE53-B744-8373-79400CD06988}" type="slidenum">
              <a:rPr lang="en-US" sz="1000">
                <a:solidFill>
                  <a:srgbClr val="073E87"/>
                </a:solidFill>
              </a:rPr>
              <a:pPr algn="ct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071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720</Words>
  <Application>Microsoft Macintosh PowerPoint</Application>
  <PresentationFormat>Ekran Gösterisi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Avenir Roman</vt:lpstr>
      <vt:lpstr>Candara</vt:lpstr>
      <vt:lpstr>Comic Sans MS</vt:lpstr>
      <vt:lpstr>Comic Sans MS Bold</vt:lpstr>
      <vt:lpstr>Symbol</vt:lpstr>
      <vt:lpstr>Trebuchet MS</vt:lpstr>
      <vt:lpstr>Wingdings</vt:lpstr>
      <vt:lpstr>Default</vt:lpstr>
      <vt:lpstr>Sağlık Çalışanlarının Riskleri ve  Korunma Yöntemleri</vt:lpstr>
      <vt:lpstr>Ders İçeriği</vt:lpstr>
      <vt:lpstr>Çağdaş Diş Hekimliği  Uygulamasının Temel Prensibi</vt:lpstr>
      <vt:lpstr>Mesleki Riskler</vt:lpstr>
      <vt:lpstr>GÜVENLİ</vt:lpstr>
      <vt:lpstr>Kas – İskelet Sisteminin (KİS) Korunması</vt:lpstr>
      <vt:lpstr>KİS PROBLEM ÇEŞİTLERİ</vt:lpstr>
      <vt:lpstr>KİS PROBLEM GÖSTERGELERİ</vt:lpstr>
      <vt:lpstr>KİS PROBLEM SEMPTOMLARI</vt:lpstr>
      <vt:lpstr>KİS PROBLEMLERİNE NEDEN OLAN FAKTÖRLER:</vt:lpstr>
      <vt:lpstr>KİS PROBLEMLERİNE NEDEN OLAN FAKTÖRLER:</vt:lpstr>
      <vt:lpstr>KİS PROBLEMLERİNE NEDEN OLAN FAKTÖRLER:</vt:lpstr>
      <vt:lpstr>KİS PROBLEMLERİNE NEDEN OLAN FAKTÖRLER:</vt:lpstr>
      <vt:lpstr>KİS PROBLEMLERİNE ZEMİN HAZIRLAYAN FAKTÖRLER:</vt:lpstr>
      <vt:lpstr> FİZİKSEL RİSKLERİN ÖNLENMESİ İÇİN:</vt:lpstr>
      <vt:lpstr>DERMATOLOJİK PROBLEMLER</vt:lpstr>
      <vt:lpstr>BULAŞICI HASTALIKLAR</vt:lpstr>
      <vt:lpstr>ERGONOMİ</vt:lpstr>
      <vt:lpstr>ERGONOMİ</vt:lpstr>
      <vt:lpstr>ERGONOMİ</vt:lpstr>
      <vt:lpstr>Kaynaklar</vt:lpstr>
      <vt:lpstr>Web Kaynaklar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Diş Hekimliğinde Ekip / Meslek Tanımı ve Kişilerin Taşıması Gereken Özellikler</dc:title>
  <cp:lastModifiedBy>Microsoft Office Kullanıcısı</cp:lastModifiedBy>
  <cp:revision>18</cp:revision>
  <dcterms:modified xsi:type="dcterms:W3CDTF">2017-12-02T17:47:37Z</dcterms:modified>
</cp:coreProperties>
</file>