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71" r:id="rId4"/>
    <p:sldId id="261" r:id="rId5"/>
    <p:sldId id="262" r:id="rId6"/>
    <p:sldId id="273" r:id="rId7"/>
    <p:sldId id="267" r:id="rId8"/>
    <p:sldId id="25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94660"/>
  </p:normalViewPr>
  <p:slideViewPr>
    <p:cSldViewPr snapToGrid="0">
      <p:cViewPr varScale="1">
        <p:scale>
          <a:sx n="64" d="100"/>
          <a:sy n="64" d="100"/>
        </p:scale>
        <p:origin x="9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BDD29E-71F4-45E5-8965-F665B17DAF4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7BF7A31-CCC4-4B93-B994-9ED707479D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55A4F59-FAAB-4E00-B2AC-737398748909}"/>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5" name="Alt Bilgi Yer Tutucusu 4">
            <a:extLst>
              <a:ext uri="{FF2B5EF4-FFF2-40B4-BE49-F238E27FC236}">
                <a16:creationId xmlns:a16="http://schemas.microsoft.com/office/drawing/2014/main" id="{7FC03246-7955-46CB-8CF9-556900A722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78FE31E-2C52-4288-AA70-3566F35E0E5D}"/>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840708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F6A1E4-4933-4603-8ABA-0BE7F4D5B6E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8E3DCB8-FCCD-475D-909D-F286F4BD888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C92C4BE-32A3-4124-8114-5FC1331F34C0}"/>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5" name="Alt Bilgi Yer Tutucusu 4">
            <a:extLst>
              <a:ext uri="{FF2B5EF4-FFF2-40B4-BE49-F238E27FC236}">
                <a16:creationId xmlns:a16="http://schemas.microsoft.com/office/drawing/2014/main" id="{88B58E07-8F9E-4BEF-86D8-91F1128683F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201D527-9C0F-4B69-BC12-B5A64EC13857}"/>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3532050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6A7AAB2-5922-4EB0-A85B-F1F0125219D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640BD7C-5BF6-4B40-B80E-2F3E525F9E9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D0E73BB-95DB-4A1D-8E5D-F5ECA5295152}"/>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5" name="Alt Bilgi Yer Tutucusu 4">
            <a:extLst>
              <a:ext uri="{FF2B5EF4-FFF2-40B4-BE49-F238E27FC236}">
                <a16:creationId xmlns:a16="http://schemas.microsoft.com/office/drawing/2014/main" id="{E4824F0D-59A0-4E86-98EC-6CDF5FB7106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D394F60-EB0B-4C2E-858D-25F205828661}"/>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342405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DDAB77-A8BB-424A-B93D-2F297BD4E67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DD75230-D645-41CD-9518-071FFD7B3E4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FC3E2FC-37D8-441B-B7CA-D2A4FE443BF0}"/>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5" name="Alt Bilgi Yer Tutucusu 4">
            <a:extLst>
              <a:ext uri="{FF2B5EF4-FFF2-40B4-BE49-F238E27FC236}">
                <a16:creationId xmlns:a16="http://schemas.microsoft.com/office/drawing/2014/main" id="{44A040FA-3333-4999-9F57-3FAB1E1A67A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DD66257-F25B-4099-BF50-60166B38E04F}"/>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463036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3BF81F-79AF-4B82-8535-139C05D21CA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FD02DB2-5D21-45EF-BE4D-F4287C98E5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2318F55-1386-46A0-A415-4ECBFCFCAAC8}"/>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5" name="Alt Bilgi Yer Tutucusu 4">
            <a:extLst>
              <a:ext uri="{FF2B5EF4-FFF2-40B4-BE49-F238E27FC236}">
                <a16:creationId xmlns:a16="http://schemas.microsoft.com/office/drawing/2014/main" id="{10A29C51-5BC1-4F75-9F9A-5FB85848D5C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A2797AC-CB62-455F-94D7-20B68E16F494}"/>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3885426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1D75F2-F237-44BA-8CD4-9E61CC2039C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54EC9D5-F794-40C4-B433-A88767369E4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95BF47F-7765-4CFC-AE19-9F53C926ADB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2D4962D-7515-41FA-8287-A50FB844BC68}"/>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6" name="Alt Bilgi Yer Tutucusu 5">
            <a:extLst>
              <a:ext uri="{FF2B5EF4-FFF2-40B4-BE49-F238E27FC236}">
                <a16:creationId xmlns:a16="http://schemas.microsoft.com/office/drawing/2014/main" id="{79FA3DE8-36B1-4752-9371-5B611A88F92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2EC968F-C757-4358-958B-552DB8041D7F}"/>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373872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04CC4D-A599-4988-9759-0F22B6B4156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4CD1E2A-9938-4887-952C-8DE22E2191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6B306C7-4743-45E6-9B9B-1CDD608240C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A56337D-E220-4A62-80D8-F8F5244872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6035254-B1E8-4279-8A67-5C980A42C75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C9D2FA0-F6B2-46C0-B65A-811DAEA96787}"/>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8" name="Alt Bilgi Yer Tutucusu 7">
            <a:extLst>
              <a:ext uri="{FF2B5EF4-FFF2-40B4-BE49-F238E27FC236}">
                <a16:creationId xmlns:a16="http://schemas.microsoft.com/office/drawing/2014/main" id="{64378E65-8209-44BC-A6C9-CD12BCB5318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F2F7B1C-C951-4927-97D7-B41A7A8EE441}"/>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675952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B25042-6DC0-4A15-82A2-77D277BDBB1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9C85194-E840-4D8F-A16A-C4D862EC6EFA}"/>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4" name="Alt Bilgi Yer Tutucusu 3">
            <a:extLst>
              <a:ext uri="{FF2B5EF4-FFF2-40B4-BE49-F238E27FC236}">
                <a16:creationId xmlns:a16="http://schemas.microsoft.com/office/drawing/2014/main" id="{26E709EB-07E4-4D60-A18B-BAB04CACDC2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D0E94C6-2BD0-409A-8487-9A827563DB02}"/>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1949100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C4D1D97-7BDB-4483-B39D-CB6351924DD8}"/>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3" name="Alt Bilgi Yer Tutucusu 2">
            <a:extLst>
              <a:ext uri="{FF2B5EF4-FFF2-40B4-BE49-F238E27FC236}">
                <a16:creationId xmlns:a16="http://schemas.microsoft.com/office/drawing/2014/main" id="{AFDE854D-FC36-4881-922C-E0FF05A942A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934743C-9647-4266-9D6F-5C3A2B3929B4}"/>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395899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BB7112-028C-4942-B1AA-04D3D79152E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763AE48-415B-40C9-8DBA-E8EF1194EF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C8AF2D1-1D86-46BC-8C15-811690CB04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CCC343C-358F-40B9-98BE-D509088F403F}"/>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6" name="Alt Bilgi Yer Tutucusu 5">
            <a:extLst>
              <a:ext uri="{FF2B5EF4-FFF2-40B4-BE49-F238E27FC236}">
                <a16:creationId xmlns:a16="http://schemas.microsoft.com/office/drawing/2014/main" id="{01A66A76-2F60-46A9-A0E3-FE9821A2EBD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C08F9D6-CEAB-4D32-8266-0BA870153729}"/>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3970754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979765-5CBC-48BC-ADB9-9C6FB29D24F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3CC7628-B4CA-4CC5-B830-AD55C20678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055B6D6-35E7-4D03-ADAD-C20BFBF5C5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CB5747B-3C4B-4031-BA28-35E6B9AEE597}"/>
              </a:ext>
            </a:extLst>
          </p:cNvPr>
          <p:cNvSpPr>
            <a:spLocks noGrp="1"/>
          </p:cNvSpPr>
          <p:nvPr>
            <p:ph type="dt" sz="half" idx="10"/>
          </p:nvPr>
        </p:nvSpPr>
        <p:spPr/>
        <p:txBody>
          <a:bodyPr/>
          <a:lstStyle/>
          <a:p>
            <a:fld id="{1D8F5CA1-233D-4F50-95FE-6D0A2B333148}" type="datetimeFigureOut">
              <a:rPr lang="tr-TR" smtClean="0"/>
              <a:t>12.05.2020</a:t>
            </a:fld>
            <a:endParaRPr lang="tr-TR"/>
          </a:p>
        </p:txBody>
      </p:sp>
      <p:sp>
        <p:nvSpPr>
          <p:cNvPr id="6" name="Alt Bilgi Yer Tutucusu 5">
            <a:extLst>
              <a:ext uri="{FF2B5EF4-FFF2-40B4-BE49-F238E27FC236}">
                <a16:creationId xmlns:a16="http://schemas.microsoft.com/office/drawing/2014/main" id="{60ED789D-78ED-4C2A-95AF-7BBDE1D31E0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3345812-5692-4BA6-AD60-BC01D66EAFEA}"/>
              </a:ext>
            </a:extLst>
          </p:cNvPr>
          <p:cNvSpPr>
            <a:spLocks noGrp="1"/>
          </p:cNvSpPr>
          <p:nvPr>
            <p:ph type="sldNum" sz="quarter" idx="12"/>
          </p:nvPr>
        </p:nvSpPr>
        <p:spPr/>
        <p:txBody>
          <a:bodyPr/>
          <a:lstStyle/>
          <a:p>
            <a:fld id="{5F1D5D2D-4630-4FB3-A3EB-E82A264E1F32}" type="slidenum">
              <a:rPr lang="tr-TR" smtClean="0"/>
              <a:t>‹#›</a:t>
            </a:fld>
            <a:endParaRPr lang="tr-TR"/>
          </a:p>
        </p:txBody>
      </p:sp>
    </p:spTree>
    <p:extLst>
      <p:ext uri="{BB962C8B-B14F-4D97-AF65-F5344CB8AC3E}">
        <p14:creationId xmlns:p14="http://schemas.microsoft.com/office/powerpoint/2010/main" val="498173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00E64CF-7EE0-4264-B51E-B179E2E6A0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E62D02F-D024-4B9F-BDA2-915A24ABA3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CB829C-BC8F-4ADD-A7F5-6C8681A6D1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F5CA1-233D-4F50-95FE-6D0A2B333148}" type="datetimeFigureOut">
              <a:rPr lang="tr-TR" smtClean="0"/>
              <a:t>12.05.2020</a:t>
            </a:fld>
            <a:endParaRPr lang="tr-TR"/>
          </a:p>
        </p:txBody>
      </p:sp>
      <p:sp>
        <p:nvSpPr>
          <p:cNvPr id="5" name="Alt Bilgi Yer Tutucusu 4">
            <a:extLst>
              <a:ext uri="{FF2B5EF4-FFF2-40B4-BE49-F238E27FC236}">
                <a16:creationId xmlns:a16="http://schemas.microsoft.com/office/drawing/2014/main" id="{7E1328C2-3751-41C9-BFD7-595146BC5B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DDEC536-7C8D-48F6-A671-E280BC4645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1D5D2D-4630-4FB3-A3EB-E82A264E1F32}" type="slidenum">
              <a:rPr lang="tr-TR" smtClean="0"/>
              <a:t>‹#›</a:t>
            </a:fld>
            <a:endParaRPr lang="tr-TR"/>
          </a:p>
        </p:txBody>
      </p:sp>
    </p:spTree>
    <p:extLst>
      <p:ext uri="{BB962C8B-B14F-4D97-AF65-F5344CB8AC3E}">
        <p14:creationId xmlns:p14="http://schemas.microsoft.com/office/powerpoint/2010/main" val="3399856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mek.oszk.hu/03600/03630/html/b/b01783.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mek.oszk.hu/03600/03630/html/b/b01783.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19F039-0158-438E-99F6-DF646A9E2AAC}"/>
              </a:ext>
            </a:extLst>
          </p:cNvPr>
          <p:cNvSpPr>
            <a:spLocks noGrp="1"/>
          </p:cNvSpPr>
          <p:nvPr>
            <p:ph type="ctrTitle"/>
          </p:nvPr>
        </p:nvSpPr>
        <p:spPr/>
        <p:txBody>
          <a:bodyPr/>
          <a:lstStyle/>
          <a:p>
            <a:r>
              <a:rPr lang="tr-TR" i="1" dirty="0"/>
              <a:t>Felvilágosodás</a:t>
            </a:r>
            <a:endParaRPr lang="tr-TR" dirty="0"/>
          </a:p>
        </p:txBody>
      </p:sp>
      <p:sp>
        <p:nvSpPr>
          <p:cNvPr id="3" name="Alt Başlık 2">
            <a:extLst>
              <a:ext uri="{FF2B5EF4-FFF2-40B4-BE49-F238E27FC236}">
                <a16:creationId xmlns:a16="http://schemas.microsoft.com/office/drawing/2014/main" id="{2D244942-8119-4D6F-8247-4F0A2F7F925A}"/>
              </a:ext>
            </a:extLst>
          </p:cNvPr>
          <p:cNvSpPr>
            <a:spLocks noGrp="1"/>
          </p:cNvSpPr>
          <p:nvPr>
            <p:ph type="subTitle" idx="1"/>
          </p:nvPr>
        </p:nvSpPr>
        <p:spPr/>
        <p:txBody>
          <a:bodyPr/>
          <a:lstStyle/>
          <a:p>
            <a:r>
              <a:rPr lang="tr-TR" dirty="0"/>
              <a:t>6</a:t>
            </a:r>
            <a:r>
              <a:rPr lang="tr-TR"/>
              <a:t>.</a:t>
            </a:r>
            <a:r>
              <a:rPr lang="tr-TR" dirty="0"/>
              <a:t>Hafta</a:t>
            </a:r>
          </a:p>
          <a:p>
            <a:endParaRPr lang="tr-TR" dirty="0"/>
          </a:p>
        </p:txBody>
      </p:sp>
    </p:spTree>
    <p:extLst>
      <p:ext uri="{BB962C8B-B14F-4D97-AF65-F5344CB8AC3E}">
        <p14:creationId xmlns:p14="http://schemas.microsoft.com/office/powerpoint/2010/main" val="555603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ABDDBB-9051-40C4-952A-521AA5035AEC}"/>
              </a:ext>
            </a:extLst>
          </p:cNvPr>
          <p:cNvSpPr>
            <a:spLocks noGrp="1"/>
          </p:cNvSpPr>
          <p:nvPr>
            <p:ph type="title"/>
          </p:nvPr>
        </p:nvSpPr>
        <p:spPr/>
        <p:txBody>
          <a:bodyPr/>
          <a:lstStyle/>
          <a:p>
            <a:r>
              <a:rPr lang="tr-TR" dirty="0"/>
              <a:t>Aydınlanma Dönemi-György Bessenyei</a:t>
            </a:r>
          </a:p>
        </p:txBody>
      </p:sp>
      <p:sp>
        <p:nvSpPr>
          <p:cNvPr id="3" name="İçerik Yer Tutucusu 2">
            <a:extLst>
              <a:ext uri="{FF2B5EF4-FFF2-40B4-BE49-F238E27FC236}">
                <a16:creationId xmlns:a16="http://schemas.microsoft.com/office/drawing/2014/main" id="{ECDF80E8-2D90-46D7-B55B-AF1B563E9DCC}"/>
              </a:ext>
            </a:extLst>
          </p:cNvPr>
          <p:cNvSpPr>
            <a:spLocks noGrp="1"/>
          </p:cNvSpPr>
          <p:nvPr>
            <p:ph idx="1"/>
          </p:nvPr>
        </p:nvSpPr>
        <p:spPr/>
        <p:txBody>
          <a:bodyPr>
            <a:normAutofit/>
          </a:bodyPr>
          <a:lstStyle/>
          <a:p>
            <a:pPr algn="just"/>
            <a:r>
              <a:rPr lang="tr-TR" dirty="0"/>
              <a:t>Macar Aydınlanma dönemi Macar literatüründe «</a:t>
            </a:r>
            <a:r>
              <a:rPr lang="tr-TR" i="1" dirty="0" err="1"/>
              <a:t>felvilágosodás</a:t>
            </a:r>
            <a:r>
              <a:rPr lang="tr-TR" dirty="0"/>
              <a:t>» adıyla karşımıza çıkmaktadır.</a:t>
            </a:r>
          </a:p>
          <a:p>
            <a:pPr algn="just"/>
            <a:r>
              <a:rPr lang="tr-TR" dirty="0"/>
              <a:t>Aydınlanma döneminin başlaması 18. yüzyılda György Bessenyei ile başlamıştır.</a:t>
            </a:r>
          </a:p>
          <a:p>
            <a:pPr algn="just"/>
            <a:r>
              <a:rPr lang="tr-TR" dirty="0"/>
              <a:t>1772 tarihinde yazdığı </a:t>
            </a:r>
            <a:r>
              <a:rPr lang="tr-TR" i="1" dirty="0"/>
              <a:t>Ágis </a:t>
            </a:r>
            <a:r>
              <a:rPr lang="tr-TR" i="1" dirty="0" err="1"/>
              <a:t>tragédiája</a:t>
            </a:r>
            <a:r>
              <a:rPr lang="tr-TR" dirty="0"/>
              <a:t> adlı </a:t>
            </a:r>
            <a:r>
              <a:rPr lang="tr-TR" dirty="0" err="1"/>
              <a:t>draması</a:t>
            </a:r>
            <a:r>
              <a:rPr lang="tr-TR" dirty="0"/>
              <a:t> Macar aydınlanmasının başlangıcı kabul edilmiştir ( Doğan, s.59).</a:t>
            </a:r>
          </a:p>
          <a:p>
            <a:pPr algn="just"/>
            <a:endParaRPr lang="tr-TR" dirty="0"/>
          </a:p>
        </p:txBody>
      </p:sp>
    </p:spTree>
    <p:extLst>
      <p:ext uri="{BB962C8B-B14F-4D97-AF65-F5344CB8AC3E}">
        <p14:creationId xmlns:p14="http://schemas.microsoft.com/office/powerpoint/2010/main" val="340356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9910CD-6893-4BAD-8592-583EB676506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9E38EA0-C91E-4FC6-AE68-05F629BFBB1D}"/>
              </a:ext>
            </a:extLst>
          </p:cNvPr>
          <p:cNvSpPr>
            <a:spLocks noGrp="1"/>
          </p:cNvSpPr>
          <p:nvPr>
            <p:ph idx="1"/>
          </p:nvPr>
        </p:nvSpPr>
        <p:spPr/>
        <p:txBody>
          <a:bodyPr/>
          <a:lstStyle/>
          <a:p>
            <a:pPr algn="just"/>
            <a:r>
              <a:rPr lang="tr-TR" dirty="0"/>
              <a:t>György Bessenyei, Macarca kullanımının güçlendirilmesi,  ve geliştirilmesi için yapılması gerekenleri eserlerinde anlatmış, bu düşüncelerini bilim ile birleştirmiş, aynı zamanda bunun için ulusal bir akademi kurulması gerektiğini dile getirmiştir.</a:t>
            </a:r>
          </a:p>
          <a:p>
            <a:endParaRPr lang="tr-TR" dirty="0"/>
          </a:p>
        </p:txBody>
      </p:sp>
    </p:spTree>
    <p:extLst>
      <p:ext uri="{BB962C8B-B14F-4D97-AF65-F5344CB8AC3E}">
        <p14:creationId xmlns:p14="http://schemas.microsoft.com/office/powerpoint/2010/main" val="18383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2B07BD-F43A-4D81-8FA3-EACC0E052629}"/>
              </a:ext>
            </a:extLst>
          </p:cNvPr>
          <p:cNvSpPr>
            <a:spLocks noGrp="1"/>
          </p:cNvSpPr>
          <p:nvPr>
            <p:ph type="title"/>
          </p:nvPr>
        </p:nvSpPr>
        <p:spPr/>
        <p:txBody>
          <a:bodyPr/>
          <a:lstStyle/>
          <a:p>
            <a:r>
              <a:rPr lang="tr-TR" dirty="0"/>
              <a:t>György Bessenyei</a:t>
            </a:r>
          </a:p>
        </p:txBody>
      </p:sp>
      <p:sp>
        <p:nvSpPr>
          <p:cNvPr id="3" name="İçerik Yer Tutucusu 2">
            <a:extLst>
              <a:ext uri="{FF2B5EF4-FFF2-40B4-BE49-F238E27FC236}">
                <a16:creationId xmlns:a16="http://schemas.microsoft.com/office/drawing/2014/main" id="{F2B8EAAA-0D0F-4989-913C-62253E682E4C}"/>
              </a:ext>
            </a:extLst>
          </p:cNvPr>
          <p:cNvSpPr>
            <a:spLocks noGrp="1"/>
          </p:cNvSpPr>
          <p:nvPr>
            <p:ph idx="1"/>
          </p:nvPr>
        </p:nvSpPr>
        <p:spPr/>
        <p:txBody>
          <a:bodyPr>
            <a:normAutofit/>
          </a:bodyPr>
          <a:lstStyle/>
          <a:p>
            <a:pPr marL="0" indent="0" algn="just">
              <a:buNone/>
            </a:pPr>
            <a:r>
              <a:rPr lang="tr-TR" i="1" dirty="0"/>
              <a:t>«</a:t>
            </a:r>
            <a:r>
              <a:rPr lang="tr-TR" i="1" dirty="0" err="1"/>
              <a:t>Egy</a:t>
            </a:r>
            <a:r>
              <a:rPr lang="tr-TR" i="1" dirty="0"/>
              <a:t> magyar </a:t>
            </a:r>
            <a:r>
              <a:rPr lang="tr-TR" i="1" dirty="0" err="1"/>
              <a:t>társaság</a:t>
            </a:r>
            <a:r>
              <a:rPr lang="tr-TR" i="1" dirty="0"/>
              <a:t> </a:t>
            </a:r>
            <a:r>
              <a:rPr lang="tr-TR" i="1" dirty="0" err="1"/>
              <a:t>iránt</a:t>
            </a:r>
            <a:r>
              <a:rPr lang="tr-TR" i="1" dirty="0"/>
              <a:t> </a:t>
            </a:r>
            <a:r>
              <a:rPr lang="tr-TR" i="1" dirty="0" err="1"/>
              <a:t>való</a:t>
            </a:r>
            <a:r>
              <a:rPr lang="tr-TR" i="1" dirty="0"/>
              <a:t> </a:t>
            </a:r>
            <a:r>
              <a:rPr lang="tr-TR" i="1" dirty="0" err="1"/>
              <a:t>jámbor</a:t>
            </a:r>
            <a:r>
              <a:rPr lang="tr-TR" i="1" dirty="0"/>
              <a:t> </a:t>
            </a:r>
            <a:r>
              <a:rPr lang="tr-TR" i="1" dirty="0" err="1"/>
              <a:t>szándék</a:t>
            </a:r>
            <a:r>
              <a:rPr lang="tr-TR" i="1" dirty="0"/>
              <a:t>»</a:t>
            </a:r>
          </a:p>
          <a:p>
            <a:pPr marL="0" indent="0" algn="just">
              <a:buNone/>
            </a:pPr>
            <a:endParaRPr lang="tr-TR" i="1" dirty="0"/>
          </a:p>
          <a:p>
            <a:pPr lvl="1" algn="just"/>
            <a:r>
              <a:rPr lang="tr-TR" dirty="0"/>
              <a:t>Macar dilinin gelişmesi için ulusal bir akademinin kurulması gerektiğini dile getirmiş,</a:t>
            </a:r>
          </a:p>
          <a:p>
            <a:pPr lvl="1" algn="just"/>
            <a:r>
              <a:rPr lang="tr-TR" dirty="0"/>
              <a:t>Kurulması gereken bu ulusal akademinin görevlerini açıklamış,</a:t>
            </a:r>
          </a:p>
          <a:p>
            <a:pPr lvl="1" algn="just"/>
            <a:r>
              <a:rPr lang="tr-TR" dirty="0"/>
              <a:t>Öncelikle sözlük ve dilbilgisi kitabının hazırlanması gerektiğini anlatmıştır 								(Szathmári, s.33-34)</a:t>
            </a:r>
          </a:p>
        </p:txBody>
      </p:sp>
    </p:spTree>
    <p:extLst>
      <p:ext uri="{BB962C8B-B14F-4D97-AF65-F5344CB8AC3E}">
        <p14:creationId xmlns:p14="http://schemas.microsoft.com/office/powerpoint/2010/main" val="801599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BE8C98-8EBA-4870-9D34-0249F509C926}"/>
              </a:ext>
            </a:extLst>
          </p:cNvPr>
          <p:cNvSpPr>
            <a:spLocks noGrp="1"/>
          </p:cNvSpPr>
          <p:nvPr>
            <p:ph type="title"/>
          </p:nvPr>
        </p:nvSpPr>
        <p:spPr/>
        <p:txBody>
          <a:bodyPr/>
          <a:lstStyle/>
          <a:p>
            <a:r>
              <a:rPr lang="tr-TR" dirty="0"/>
              <a:t>György </a:t>
            </a:r>
            <a:r>
              <a:rPr lang="tr-TR" dirty="0" err="1"/>
              <a:t>Bessenyei’nin</a:t>
            </a:r>
            <a:r>
              <a:rPr lang="tr-TR" dirty="0"/>
              <a:t> eserlerine örnekler</a:t>
            </a:r>
          </a:p>
        </p:txBody>
      </p:sp>
      <p:sp>
        <p:nvSpPr>
          <p:cNvPr id="3" name="İçerik Yer Tutucusu 2">
            <a:extLst>
              <a:ext uri="{FF2B5EF4-FFF2-40B4-BE49-F238E27FC236}">
                <a16:creationId xmlns:a16="http://schemas.microsoft.com/office/drawing/2014/main" id="{B3784D07-BB2D-469A-B6EB-94E1F2AB7DA1}"/>
              </a:ext>
            </a:extLst>
          </p:cNvPr>
          <p:cNvSpPr>
            <a:spLocks noGrp="1"/>
          </p:cNvSpPr>
          <p:nvPr>
            <p:ph idx="1"/>
          </p:nvPr>
        </p:nvSpPr>
        <p:spPr>
          <a:xfrm>
            <a:off x="838200" y="1840615"/>
            <a:ext cx="10515600" cy="4351338"/>
          </a:xfrm>
        </p:spPr>
        <p:txBody>
          <a:bodyPr>
            <a:normAutofit/>
          </a:bodyPr>
          <a:lstStyle/>
          <a:p>
            <a:r>
              <a:rPr lang="tr-TR" i="1" dirty="0"/>
              <a:t>Ágis </a:t>
            </a:r>
            <a:r>
              <a:rPr lang="tr-TR" i="1" dirty="0" err="1"/>
              <a:t>tragédiája</a:t>
            </a:r>
            <a:r>
              <a:rPr lang="tr-TR" i="1" dirty="0"/>
              <a:t> (1772)</a:t>
            </a:r>
          </a:p>
          <a:p>
            <a:r>
              <a:rPr lang="tr-TR" i="1" dirty="0" err="1"/>
              <a:t>Magyarság</a:t>
            </a:r>
            <a:r>
              <a:rPr lang="tr-TR" i="1" dirty="0"/>
              <a:t> (1778) </a:t>
            </a:r>
          </a:p>
          <a:p>
            <a:r>
              <a:rPr lang="tr-TR" i="1" dirty="0"/>
              <a:t>A </a:t>
            </a:r>
            <a:r>
              <a:rPr lang="tr-TR" i="1" dirty="0" err="1"/>
              <a:t>holmi</a:t>
            </a:r>
            <a:r>
              <a:rPr lang="tr-TR" i="1" dirty="0"/>
              <a:t> (1779)</a:t>
            </a:r>
          </a:p>
          <a:p>
            <a:r>
              <a:rPr lang="tr-TR" dirty="0"/>
              <a:t>A magyar </a:t>
            </a:r>
            <a:r>
              <a:rPr lang="tr-TR" dirty="0" err="1"/>
              <a:t>néző</a:t>
            </a:r>
            <a:r>
              <a:rPr lang="tr-TR" dirty="0"/>
              <a:t> (1779)</a:t>
            </a:r>
          </a:p>
          <a:p>
            <a:r>
              <a:rPr lang="tr-TR" i="1" dirty="0" err="1"/>
              <a:t>Egy</a:t>
            </a:r>
            <a:r>
              <a:rPr lang="tr-TR" i="1" dirty="0"/>
              <a:t> magyar </a:t>
            </a:r>
            <a:r>
              <a:rPr lang="tr-TR" i="1" dirty="0" err="1"/>
              <a:t>társaság</a:t>
            </a:r>
            <a:r>
              <a:rPr lang="tr-TR" i="1" dirty="0"/>
              <a:t> </a:t>
            </a:r>
            <a:r>
              <a:rPr lang="tr-TR" i="1" dirty="0" err="1"/>
              <a:t>iránt</a:t>
            </a:r>
            <a:r>
              <a:rPr lang="tr-TR" i="1" dirty="0"/>
              <a:t> </a:t>
            </a:r>
            <a:r>
              <a:rPr lang="tr-TR" i="1" dirty="0" err="1"/>
              <a:t>való</a:t>
            </a:r>
            <a:r>
              <a:rPr lang="tr-TR" i="1" dirty="0"/>
              <a:t> </a:t>
            </a:r>
            <a:r>
              <a:rPr lang="tr-TR" i="1" dirty="0" err="1"/>
              <a:t>jámbor</a:t>
            </a:r>
            <a:r>
              <a:rPr lang="tr-TR" i="1" dirty="0"/>
              <a:t> </a:t>
            </a:r>
            <a:r>
              <a:rPr lang="tr-TR" i="1" dirty="0" err="1"/>
              <a:t>szándék</a:t>
            </a:r>
            <a:r>
              <a:rPr lang="tr-TR" i="1" dirty="0"/>
              <a:t> (1790)</a:t>
            </a:r>
          </a:p>
          <a:p>
            <a:endParaRPr lang="tr-TR" dirty="0"/>
          </a:p>
          <a:p>
            <a:endParaRPr lang="tr-TR" dirty="0"/>
          </a:p>
          <a:p>
            <a:pPr marL="0" indent="0">
              <a:buNone/>
            </a:pPr>
            <a:r>
              <a:rPr lang="tr-TR" sz="1800" dirty="0"/>
              <a:t>Kaynak: Szinnyei József, «Magyar </a:t>
            </a:r>
            <a:r>
              <a:rPr lang="tr-TR" sz="1800" dirty="0" err="1"/>
              <a:t>írók</a:t>
            </a:r>
            <a:r>
              <a:rPr lang="tr-TR" sz="1800" dirty="0"/>
              <a:t> </a:t>
            </a:r>
            <a:r>
              <a:rPr lang="tr-TR" sz="1800" dirty="0" err="1"/>
              <a:t>élete</a:t>
            </a:r>
            <a:r>
              <a:rPr lang="tr-TR" sz="1800" dirty="0"/>
              <a:t> </a:t>
            </a:r>
            <a:r>
              <a:rPr lang="tr-TR" sz="1800" dirty="0" err="1"/>
              <a:t>és</a:t>
            </a:r>
            <a:r>
              <a:rPr lang="tr-TR" sz="1800" dirty="0"/>
              <a:t> </a:t>
            </a:r>
            <a:r>
              <a:rPr lang="tr-TR" sz="1800" dirty="0" err="1"/>
              <a:t>munkai</a:t>
            </a:r>
            <a:r>
              <a:rPr lang="tr-TR" sz="1800" dirty="0"/>
              <a:t>» </a:t>
            </a:r>
            <a:r>
              <a:rPr lang="tr-TR" sz="1800" dirty="0">
                <a:hlinkClick r:id="rId2"/>
              </a:rPr>
              <a:t>http://mek.oszk.hu/03600/03630/html/b/b01783.htm</a:t>
            </a:r>
            <a:endParaRPr lang="tr-TR" sz="1800" dirty="0"/>
          </a:p>
        </p:txBody>
      </p:sp>
    </p:spTree>
    <p:extLst>
      <p:ext uri="{BB962C8B-B14F-4D97-AF65-F5344CB8AC3E}">
        <p14:creationId xmlns:p14="http://schemas.microsoft.com/office/powerpoint/2010/main" val="3969731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6A24CE-D709-4BD7-8E23-590FEE949AFA}"/>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5432C748-C534-4EC9-8A76-5C3FEB88D340}"/>
              </a:ext>
            </a:extLst>
          </p:cNvPr>
          <p:cNvSpPr>
            <a:spLocks noGrp="1"/>
          </p:cNvSpPr>
          <p:nvPr>
            <p:ph idx="1"/>
          </p:nvPr>
        </p:nvSpPr>
        <p:spPr/>
        <p:txBody>
          <a:bodyPr>
            <a:normAutofit/>
          </a:bodyPr>
          <a:lstStyle/>
          <a:p>
            <a:pPr algn="just"/>
            <a:r>
              <a:rPr lang="tr-TR" dirty="0"/>
              <a:t>Macar Aydınlanma döneminde Macaristan’da özellikle edebiyat alanında öne çıkan isimlere örnek olarak: </a:t>
            </a:r>
          </a:p>
          <a:p>
            <a:pPr algn="just"/>
            <a:r>
              <a:rPr lang="tr-TR" sz="2400" dirty="0"/>
              <a:t>Ferenc Kazinczy, Mihály </a:t>
            </a:r>
            <a:r>
              <a:rPr lang="tr-TR" sz="2400" dirty="0" err="1"/>
              <a:t>Csokonai</a:t>
            </a:r>
            <a:r>
              <a:rPr lang="tr-TR" sz="2400" dirty="0"/>
              <a:t> </a:t>
            </a:r>
            <a:r>
              <a:rPr lang="tr-TR" sz="2400" dirty="0" err="1"/>
              <a:t>Vitéz</a:t>
            </a:r>
            <a:r>
              <a:rPr lang="tr-TR" sz="2400" dirty="0"/>
              <a:t>, Ferenc </a:t>
            </a:r>
            <a:r>
              <a:rPr lang="tr-TR" sz="2400" dirty="0" err="1"/>
              <a:t>Kölcsey</a:t>
            </a:r>
            <a:r>
              <a:rPr lang="tr-TR" sz="2400" dirty="0"/>
              <a:t>, </a:t>
            </a:r>
            <a:r>
              <a:rPr lang="tr-TR" sz="2400" dirty="0" err="1"/>
              <a:t>András</a:t>
            </a:r>
            <a:r>
              <a:rPr lang="tr-TR" sz="2400" dirty="0"/>
              <a:t> </a:t>
            </a:r>
            <a:r>
              <a:rPr lang="tr-TR" sz="2400" dirty="0" err="1"/>
              <a:t>Dugonics</a:t>
            </a:r>
            <a:r>
              <a:rPr lang="tr-TR" sz="2400" dirty="0"/>
              <a:t>, </a:t>
            </a:r>
            <a:r>
              <a:rPr lang="tr-TR" sz="2400" dirty="0" err="1"/>
              <a:t>János</a:t>
            </a:r>
            <a:r>
              <a:rPr lang="tr-TR" sz="2400" dirty="0"/>
              <a:t> </a:t>
            </a:r>
            <a:r>
              <a:rPr lang="tr-TR" sz="2400" dirty="0" err="1"/>
              <a:t>Batsányi</a:t>
            </a:r>
            <a:r>
              <a:rPr lang="tr-TR" sz="2400" dirty="0"/>
              <a:t>, </a:t>
            </a:r>
            <a:r>
              <a:rPr lang="tr-TR" sz="2400" dirty="0" err="1"/>
              <a:t>Dániel</a:t>
            </a:r>
            <a:r>
              <a:rPr lang="tr-TR" sz="2400" dirty="0"/>
              <a:t> </a:t>
            </a:r>
            <a:r>
              <a:rPr lang="tr-TR" sz="2400" dirty="0" err="1"/>
              <a:t>Berzsenyi</a:t>
            </a:r>
            <a:r>
              <a:rPr lang="tr-TR" sz="2400" dirty="0"/>
              <a:t>, Sándor </a:t>
            </a:r>
            <a:r>
              <a:rPr lang="tr-TR" sz="2400" dirty="0" err="1"/>
              <a:t>Kisfaludy</a:t>
            </a:r>
            <a:r>
              <a:rPr lang="tr-TR" sz="2400" dirty="0"/>
              <a:t> (Doğan, s.8-9) </a:t>
            </a:r>
          </a:p>
        </p:txBody>
      </p:sp>
    </p:spTree>
    <p:extLst>
      <p:ext uri="{BB962C8B-B14F-4D97-AF65-F5344CB8AC3E}">
        <p14:creationId xmlns:p14="http://schemas.microsoft.com/office/powerpoint/2010/main" val="3642471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BC626C-2844-46DD-99EC-000A8B2944E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C0A2FF9-7826-4329-B7B0-17DBA1C95A16}"/>
              </a:ext>
            </a:extLst>
          </p:cNvPr>
          <p:cNvSpPr>
            <a:spLocks noGrp="1"/>
          </p:cNvSpPr>
          <p:nvPr>
            <p:ph idx="1"/>
          </p:nvPr>
        </p:nvSpPr>
        <p:spPr/>
        <p:txBody>
          <a:bodyPr/>
          <a:lstStyle/>
          <a:p>
            <a:pPr algn="just"/>
            <a:r>
              <a:rPr lang="tr-TR" dirty="0"/>
              <a:t>Aydınlanma dönemi ile birlikte Macaristan’da ulusal dilin bağımsızlığı en önemli konulardan biri olmuş, başta edebiyat ve dil çalışmaları olmak üzere pek çok alanda gündeme getirilmiş, bütün bunlar Macaristan’da ulusal bir dil hareketini de beraberinde getirmiştir.</a:t>
            </a:r>
          </a:p>
          <a:p>
            <a:pPr marL="0" indent="0" algn="just">
              <a:buNone/>
            </a:pPr>
            <a:endParaRPr lang="tr-TR" dirty="0"/>
          </a:p>
          <a:p>
            <a:pPr algn="just"/>
            <a:endParaRPr lang="tr-TR" dirty="0"/>
          </a:p>
          <a:p>
            <a:endParaRPr lang="tr-TR" dirty="0"/>
          </a:p>
        </p:txBody>
      </p:sp>
    </p:spTree>
    <p:extLst>
      <p:ext uri="{BB962C8B-B14F-4D97-AF65-F5344CB8AC3E}">
        <p14:creationId xmlns:p14="http://schemas.microsoft.com/office/powerpoint/2010/main" val="1777336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600D04-3406-4953-B51D-F9B63993E7E9}"/>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09FE194B-86CE-4FA1-8845-EF4EAA63050E}"/>
              </a:ext>
            </a:extLst>
          </p:cNvPr>
          <p:cNvSpPr>
            <a:spLocks noGrp="1"/>
          </p:cNvSpPr>
          <p:nvPr>
            <p:ph idx="1"/>
          </p:nvPr>
        </p:nvSpPr>
        <p:spPr/>
        <p:txBody>
          <a:bodyPr>
            <a:normAutofit/>
          </a:bodyPr>
          <a:lstStyle/>
          <a:p>
            <a:pPr algn="just"/>
            <a:r>
              <a:rPr lang="tr-TR" sz="2400" dirty="0"/>
              <a:t>Doğan, İsmail, “Macaristan’da Aydınlanmanın Dili ve İdeolojisi, </a:t>
            </a:r>
            <a:r>
              <a:rPr lang="tr-TR" sz="2400" i="1" dirty="0"/>
              <a:t>Ankara Üniversitesi Dil ve Tarih-Coğrafya Fakültesi Dergisi</a:t>
            </a:r>
            <a:r>
              <a:rPr lang="tr-TR" sz="2400" dirty="0"/>
              <a:t>, 53/1 (2013).</a:t>
            </a:r>
          </a:p>
          <a:p>
            <a:pPr marL="0" indent="0" algn="just">
              <a:buNone/>
            </a:pPr>
            <a:endParaRPr lang="tr-TR" sz="2400" dirty="0"/>
          </a:p>
          <a:p>
            <a:pPr algn="just"/>
            <a:r>
              <a:rPr lang="tr-TR" sz="2400" dirty="0"/>
              <a:t>Szathmári, István, </a:t>
            </a:r>
            <a:r>
              <a:rPr lang="tr-TR" sz="2400" i="1" dirty="0"/>
              <a:t>A magyar nyelvtudomány </a:t>
            </a:r>
            <a:r>
              <a:rPr lang="tr-TR" sz="2400" i="1" dirty="0" err="1"/>
              <a:t>történetéből</a:t>
            </a:r>
            <a:r>
              <a:rPr lang="tr-TR" sz="2400" dirty="0"/>
              <a:t>, </a:t>
            </a:r>
            <a:r>
              <a:rPr lang="tr-TR" sz="2400" dirty="0" err="1"/>
              <a:t>Tinta</a:t>
            </a:r>
            <a:r>
              <a:rPr lang="tr-TR" sz="2400" dirty="0"/>
              <a:t> </a:t>
            </a:r>
            <a:r>
              <a:rPr lang="tr-TR" sz="2400" dirty="0" err="1"/>
              <a:t>Könyvkiadó</a:t>
            </a:r>
            <a:r>
              <a:rPr lang="tr-TR" sz="2400" dirty="0"/>
              <a:t>, </a:t>
            </a:r>
            <a:r>
              <a:rPr lang="tr-TR" sz="2400" dirty="0" err="1"/>
              <a:t>Budapest</a:t>
            </a:r>
            <a:r>
              <a:rPr lang="tr-TR" sz="2400" dirty="0"/>
              <a:t>, 2006. </a:t>
            </a:r>
          </a:p>
          <a:p>
            <a:pPr algn="just"/>
            <a:endParaRPr lang="tr-TR" sz="2400" dirty="0"/>
          </a:p>
          <a:p>
            <a:pPr algn="just"/>
            <a:r>
              <a:rPr lang="tr-TR" sz="2400" dirty="0"/>
              <a:t>Szinnyei József, «Magyar </a:t>
            </a:r>
            <a:r>
              <a:rPr lang="tr-TR" sz="2400" dirty="0" err="1"/>
              <a:t>írók</a:t>
            </a:r>
            <a:r>
              <a:rPr lang="tr-TR" sz="2400" dirty="0"/>
              <a:t> </a:t>
            </a:r>
            <a:r>
              <a:rPr lang="tr-TR" sz="2400" dirty="0" err="1"/>
              <a:t>élete</a:t>
            </a:r>
            <a:r>
              <a:rPr lang="tr-TR" sz="2400" dirty="0"/>
              <a:t> </a:t>
            </a:r>
            <a:r>
              <a:rPr lang="tr-TR" sz="2400" dirty="0" err="1"/>
              <a:t>és</a:t>
            </a:r>
            <a:r>
              <a:rPr lang="tr-TR" sz="2400" dirty="0"/>
              <a:t> </a:t>
            </a:r>
            <a:r>
              <a:rPr lang="tr-TR" sz="2400" dirty="0" err="1"/>
              <a:t>munkai</a:t>
            </a:r>
            <a:r>
              <a:rPr lang="tr-TR" sz="2400" dirty="0"/>
              <a:t>»</a:t>
            </a:r>
          </a:p>
          <a:p>
            <a:pPr marL="0" indent="0">
              <a:buNone/>
            </a:pPr>
            <a:r>
              <a:rPr lang="tr-TR" sz="2400" dirty="0">
                <a:hlinkClick r:id="rId2"/>
              </a:rPr>
              <a:t>http://mek.oszk.hu/03600/03630/html/b/b01783.htm</a:t>
            </a:r>
            <a:r>
              <a:rPr lang="tr-TR" sz="2400" dirty="0"/>
              <a:t> Erişim tarihi: 10.05.2020</a:t>
            </a:r>
            <a:endParaRPr lang="tr-TR" sz="2400" i="1" dirty="0"/>
          </a:p>
          <a:p>
            <a:endParaRPr lang="tr-TR" dirty="0"/>
          </a:p>
          <a:p>
            <a:endParaRPr lang="tr-TR" dirty="0"/>
          </a:p>
        </p:txBody>
      </p:sp>
    </p:spTree>
    <p:extLst>
      <p:ext uri="{BB962C8B-B14F-4D97-AF65-F5344CB8AC3E}">
        <p14:creationId xmlns:p14="http://schemas.microsoft.com/office/powerpoint/2010/main" val="1624751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349</Words>
  <Application>Microsoft Office PowerPoint</Application>
  <PresentationFormat>Geniş ekran</PresentationFormat>
  <Paragraphs>33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Felvilágosodás</vt:lpstr>
      <vt:lpstr>Aydınlanma Dönemi-György Bessenyei</vt:lpstr>
      <vt:lpstr>PowerPoint Sunusu</vt:lpstr>
      <vt:lpstr>György Bessenyei</vt:lpstr>
      <vt:lpstr>György Bessenyei’nin eserlerine örnekler</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Felvilágosodás</dc:title>
  <dc:creator>Alpertunga Altaylı</dc:creator>
  <cp:lastModifiedBy>Alpertunga Altaylı</cp:lastModifiedBy>
  <cp:revision>67</cp:revision>
  <dcterms:created xsi:type="dcterms:W3CDTF">2020-05-04T11:43:37Z</dcterms:created>
  <dcterms:modified xsi:type="dcterms:W3CDTF">2020-05-12T12:14:20Z</dcterms:modified>
</cp:coreProperties>
</file>