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62" r:id="rId4"/>
    <p:sldId id="267" r:id="rId5"/>
    <p:sldId id="268" r:id="rId6"/>
    <p:sldId id="259" r:id="rId7"/>
    <p:sldId id="264" r:id="rId8"/>
    <p:sldId id="269" r:id="rId9"/>
    <p:sldId id="266"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503"/>
    <p:restoredTop sz="93326"/>
  </p:normalViewPr>
  <p:slideViewPr>
    <p:cSldViewPr snapToGrid="0">
      <p:cViewPr varScale="1">
        <p:scale>
          <a:sx n="77" d="100"/>
          <a:sy n="77" d="100"/>
        </p:scale>
        <p:origin x="1070"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183C672-F063-0644-8CEF-8D4AA5B12E76}" type="datetimeFigureOut">
              <a:rPr lang="tr-TR" smtClean="0"/>
              <a:t>7.03.2022</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Ana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F6FC25-2BD8-2546-9E2C-C7BAFC62C4A0}" type="slidenum">
              <a:rPr lang="tr-TR" smtClean="0"/>
              <a:t>‹#›</a:t>
            </a:fld>
            <a:endParaRPr lang="tr-TR"/>
          </a:p>
        </p:txBody>
      </p:sp>
    </p:spTree>
    <p:extLst>
      <p:ext uri="{BB962C8B-B14F-4D97-AF65-F5344CB8AC3E}">
        <p14:creationId xmlns:p14="http://schemas.microsoft.com/office/powerpoint/2010/main" val="16554410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06D3EBB2-8428-48A9-BE7A-596C20EDBFBC}" type="datetimeFigureOut">
              <a:rPr lang="tr-TR" smtClean="0"/>
              <a:t>7.03.2022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06D3EBB2-8428-48A9-BE7A-596C20EDBFBC}" type="datetimeFigureOut">
              <a:rPr lang="tr-TR" smtClean="0"/>
              <a:t>7.03.2022</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06D3EBB2-8428-48A9-BE7A-596C20EDBFBC}" type="datetimeFigureOut">
              <a:rPr lang="tr-TR" smtClean="0"/>
              <a:t>7.03.2022</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7.03.2022</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7.03.2022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7.03.2022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7.03.2022</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a:t>Ölçme Değerlendirme ve Durum Belirleme</a:t>
            </a:r>
          </a:p>
        </p:txBody>
      </p:sp>
      <p:sp>
        <p:nvSpPr>
          <p:cNvPr id="3" name="Alt Başlık 2"/>
          <p:cNvSpPr>
            <a:spLocks noGrp="1"/>
          </p:cNvSpPr>
          <p:nvPr>
            <p:ph type="subTitle" idx="1"/>
          </p:nvPr>
        </p:nvSpPr>
        <p:spPr/>
        <p:txBody>
          <a:bodyPr/>
          <a:lstStyle/>
          <a:p>
            <a:r>
              <a:rPr lang="en-US" dirty="0"/>
              <a:t>Dr. </a:t>
            </a:r>
            <a:r>
              <a:rPr lang="tr-TR" dirty="0" err="1"/>
              <a:t>Öğr</a:t>
            </a:r>
            <a:r>
              <a:rPr lang="tr-TR" dirty="0"/>
              <a:t>. Üyesi </a:t>
            </a:r>
            <a:r>
              <a:rPr lang="en-US" dirty="0" err="1"/>
              <a:t>Ömer</a:t>
            </a:r>
            <a:r>
              <a:rPr lang="en-US" dirty="0"/>
              <a:t> </a:t>
            </a:r>
            <a:r>
              <a:rPr lang="en-US"/>
              <a:t>Kutlu</a:t>
            </a:r>
            <a:endParaRPr lang="tr-TR" dirty="0"/>
          </a:p>
        </p:txBody>
      </p:sp>
    </p:spTree>
    <p:extLst>
      <p:ext uri="{BB962C8B-B14F-4D97-AF65-F5344CB8AC3E}">
        <p14:creationId xmlns:p14="http://schemas.microsoft.com/office/powerpoint/2010/main" val="1857781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674614"/>
            <a:ext cx="10515600" cy="1325563"/>
          </a:xfrm>
        </p:spPr>
        <p:txBody>
          <a:bodyPr/>
          <a:lstStyle/>
          <a:p>
            <a:r>
              <a:rPr lang="tr-TR" dirty="0"/>
              <a:t>Ölçme (</a:t>
            </a:r>
            <a:r>
              <a:rPr lang="tr-TR" dirty="0" err="1"/>
              <a:t>Measurement</a:t>
            </a:r>
            <a:r>
              <a:rPr lang="tr-TR" dirty="0"/>
              <a:t>) Nedir? </a:t>
            </a:r>
            <a:br>
              <a:rPr lang="tr-TR" dirty="0"/>
            </a:br>
            <a:endParaRPr lang="tr-TR" dirty="0"/>
          </a:p>
        </p:txBody>
      </p:sp>
      <p:sp>
        <p:nvSpPr>
          <p:cNvPr id="3" name="İçerik Yer Tutucusu 2"/>
          <p:cNvSpPr>
            <a:spLocks noGrp="1"/>
          </p:cNvSpPr>
          <p:nvPr>
            <p:ph idx="1"/>
          </p:nvPr>
        </p:nvSpPr>
        <p:spPr/>
        <p:txBody>
          <a:bodyPr>
            <a:normAutofit/>
          </a:bodyPr>
          <a:lstStyle/>
          <a:p>
            <a:pPr marL="0" indent="0" algn="just">
              <a:buNone/>
            </a:pPr>
            <a:endParaRPr lang="tr-TR" dirty="0"/>
          </a:p>
          <a:p>
            <a:pPr marL="0" indent="0" algn="just">
              <a:buNone/>
            </a:pPr>
            <a:r>
              <a:rPr lang="tr-TR" dirty="0"/>
              <a:t>Turgut ve Baykul (2014) ölçmeyi, “Bir niteliğin gözlenip gözlem</a:t>
            </a:r>
            <a:br>
              <a:rPr lang="tr-TR" dirty="0"/>
            </a:br>
            <a:r>
              <a:rPr lang="tr-TR" dirty="0"/>
              <a:t>sonucunun sayılarla veya başka sembollerle gösterilmesidir.”</a:t>
            </a:r>
            <a:br>
              <a:rPr lang="tr-TR" dirty="0"/>
            </a:br>
            <a:r>
              <a:rPr lang="tr-TR" dirty="0"/>
              <a:t>biçiminde tanımlarken; Tekin (2014) ölçmeyi, “Belli bir nesnenin ya </a:t>
            </a:r>
            <a:br>
              <a:rPr lang="tr-TR" dirty="0"/>
            </a:br>
            <a:r>
              <a:rPr lang="tr-TR" dirty="0"/>
              <a:t>da nesnelerin belli bir özelliğe sahip olup olmadığının, sahipse sahip </a:t>
            </a:r>
            <a:br>
              <a:rPr lang="tr-TR" dirty="0"/>
            </a:br>
            <a:r>
              <a:rPr lang="tr-TR" dirty="0"/>
              <a:t>oluş derecesinin gözlenip gözlem sonuçlarının sembollerle ve</a:t>
            </a:r>
            <a:br>
              <a:rPr lang="tr-TR" dirty="0"/>
            </a:br>
            <a:r>
              <a:rPr lang="tr-TR" dirty="0"/>
              <a:t>özellikle sayı sembolleriyle ifade edilmesidir.” diye tanımlamaktadır.</a:t>
            </a:r>
            <a:br>
              <a:rPr lang="tr-TR" dirty="0"/>
            </a:br>
            <a:br>
              <a:rPr lang="tr-TR" dirty="0"/>
            </a:br>
            <a:endParaRPr lang="tr-TR" dirty="0"/>
          </a:p>
        </p:txBody>
      </p:sp>
    </p:spTree>
    <p:extLst>
      <p:ext uri="{BB962C8B-B14F-4D97-AF65-F5344CB8AC3E}">
        <p14:creationId xmlns:p14="http://schemas.microsoft.com/office/powerpoint/2010/main" val="23142247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Ölçme (</a:t>
            </a:r>
            <a:r>
              <a:rPr lang="tr-TR" dirty="0" err="1"/>
              <a:t>Measurement</a:t>
            </a:r>
            <a:r>
              <a:rPr lang="tr-TR" dirty="0"/>
              <a:t>) Nedir? </a:t>
            </a:r>
            <a:br>
              <a:rPr lang="tr-TR" dirty="0"/>
            </a:br>
            <a:endParaRPr lang="tr-TR" dirty="0"/>
          </a:p>
        </p:txBody>
      </p:sp>
      <p:sp>
        <p:nvSpPr>
          <p:cNvPr id="3" name="İçerik Yer Tutucusu 2"/>
          <p:cNvSpPr>
            <a:spLocks noGrp="1"/>
          </p:cNvSpPr>
          <p:nvPr>
            <p:ph idx="1"/>
          </p:nvPr>
        </p:nvSpPr>
        <p:spPr/>
        <p:txBody>
          <a:bodyPr>
            <a:normAutofit/>
          </a:bodyPr>
          <a:lstStyle/>
          <a:p>
            <a:pPr marL="0" indent="0" algn="just">
              <a:buNone/>
            </a:pPr>
            <a:endParaRPr lang="tr-TR" dirty="0"/>
          </a:p>
          <a:p>
            <a:pPr marL="0" indent="0" algn="just">
              <a:buNone/>
            </a:pPr>
            <a:r>
              <a:rPr lang="tr-TR" dirty="0"/>
              <a:t>Kısaca ölçme, herhangi bir özelliği (nesne, olay, durum), o özelliğin </a:t>
            </a:r>
            <a:br>
              <a:rPr lang="tr-TR" dirty="0"/>
            </a:br>
            <a:r>
              <a:rPr lang="tr-TR" dirty="0"/>
              <a:t>niteliğine uygun bir araçla karşılaştırarak, sonucu aracın birimi cinsin </a:t>
            </a:r>
            <a:br>
              <a:rPr lang="tr-TR" dirty="0"/>
            </a:br>
            <a:r>
              <a:rPr lang="tr-TR" dirty="0"/>
              <a:t>ifade etme işidir. Ölçme işlemi sonunda nesnelerin, olayların,</a:t>
            </a:r>
            <a:br>
              <a:rPr lang="tr-TR" dirty="0"/>
            </a:br>
            <a:r>
              <a:rPr lang="tr-TR" dirty="0"/>
              <a:t>durumların belli bir nitel ve nicel özelliğe sahip oluş dereceleri</a:t>
            </a:r>
            <a:br>
              <a:rPr lang="tr-TR" dirty="0"/>
            </a:br>
            <a:r>
              <a:rPr lang="tr-TR" dirty="0"/>
              <a:t>belirlenmeye çalışılır. Ölçme sonucunda elde edilen değerlere</a:t>
            </a:r>
            <a:br>
              <a:rPr lang="tr-TR" dirty="0"/>
            </a:br>
            <a:r>
              <a:rPr lang="tr-TR" dirty="0"/>
              <a:t>ölçüm denir.</a:t>
            </a:r>
            <a:br>
              <a:rPr lang="tr-TR" dirty="0"/>
            </a:br>
            <a:endParaRPr lang="tr-TR" dirty="0"/>
          </a:p>
        </p:txBody>
      </p:sp>
    </p:spTree>
    <p:extLst>
      <p:ext uri="{BB962C8B-B14F-4D97-AF65-F5344CB8AC3E}">
        <p14:creationId xmlns:p14="http://schemas.microsoft.com/office/powerpoint/2010/main" val="1050874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449659"/>
            <a:ext cx="10515600" cy="4884234"/>
          </a:xfrm>
        </p:spPr>
        <p:txBody>
          <a:bodyPr>
            <a:normAutofit lnSpcReduction="10000"/>
          </a:bodyPr>
          <a:lstStyle/>
          <a:p>
            <a:pPr marL="0" indent="0" algn="just">
              <a:buNone/>
            </a:pPr>
            <a:r>
              <a:rPr lang="tr-TR" dirty="0"/>
              <a:t>Turgut ve Baykul (2014) ölçmeyi, "Bir niteliğin gözlenip gözlem sonucunun sayılarla veya başka sembollerle gösterilmesidir." biçiminde tanımlarken; Tekin (2014) ölçmeyi, "Belli bir nesnenin ya da nesnelerin belli bir özelliğe sahip olup olmadığının, sahipse sahip oluş derecesinin gözlenip gözlem sonuçlarının sembollerle ve özellikle sayı sembolleriyle ifade edilmesidir." diye tanımlamaktadır. </a:t>
            </a:r>
          </a:p>
          <a:p>
            <a:pPr marL="0" indent="0" algn="just">
              <a:buNone/>
            </a:pPr>
            <a:r>
              <a:rPr lang="tr-TR" dirty="0"/>
              <a:t>Kısaca ölçme, herhangi bir özelliği (nesne, olay, durum), o özelliğin niteliğine uygun bir araçla karşılaştırarak, sonucu aracın birimi cinsin ifade etme işidir. </a:t>
            </a:r>
          </a:p>
          <a:p>
            <a:pPr marL="0" indent="0" algn="just">
              <a:buNone/>
            </a:pPr>
            <a:r>
              <a:rPr lang="tr-TR" dirty="0"/>
              <a:t>Ölçme işlemi sonunda nesnelerin, olayların, durumların belli bir nitel ve nicel özelliğe sahip oluş dereceleri belirlenmeye çalışılır. Ölçme sonucunda elde edilen değerlere </a:t>
            </a:r>
            <a:r>
              <a:rPr lang="tr-TR" b="1" dirty="0"/>
              <a:t>ölçüm</a:t>
            </a:r>
            <a:r>
              <a:rPr lang="tr-TR" dirty="0"/>
              <a:t> denir.</a:t>
            </a:r>
          </a:p>
          <a:p>
            <a:pPr marL="0" indent="0" algn="just">
              <a:buNone/>
            </a:pPr>
            <a:endParaRPr lang="tr-TR" dirty="0"/>
          </a:p>
        </p:txBody>
      </p:sp>
    </p:spTree>
    <p:extLst>
      <p:ext uri="{BB962C8B-B14F-4D97-AF65-F5344CB8AC3E}">
        <p14:creationId xmlns:p14="http://schemas.microsoft.com/office/powerpoint/2010/main" val="12196896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981307"/>
            <a:ext cx="10515600" cy="5195656"/>
          </a:xfrm>
        </p:spPr>
        <p:txBody>
          <a:bodyPr/>
          <a:lstStyle/>
          <a:p>
            <a:pPr marL="0" indent="0" algn="just">
              <a:buNone/>
            </a:pPr>
            <a:r>
              <a:rPr lang="tr-TR" dirty="0"/>
              <a:t>Ölçme sırasında değişkenlerin bazı özellikleri gözlenir. Bu özelliklerden bazıları doğrudan gözlenirken, bazı özellikler de dolaylı olarak gözlenirler. Bu durum, doğrudan ve dolaylı ölçme kavramlarının ortaya çıkmasına neden olmuştur. </a:t>
            </a:r>
          </a:p>
          <a:p>
            <a:pPr marL="0" indent="0" algn="just">
              <a:buNone/>
            </a:pPr>
            <a:endParaRPr lang="tr-TR" dirty="0"/>
          </a:p>
          <a:p>
            <a:pPr marL="457200" lvl="1" indent="0" algn="just">
              <a:buNone/>
            </a:pPr>
            <a:r>
              <a:rPr lang="tr-TR" b="1" dirty="0"/>
              <a:t>Doğrudan ölçme;</a:t>
            </a:r>
            <a:r>
              <a:rPr lang="tr-TR" dirty="0"/>
              <a:t> ölçülecek özelliğin doğrudan ölçülmesidir. Örneğin boy, ağırlık gibi özellikler bu tür ölçmeyle ilgilidir. </a:t>
            </a:r>
          </a:p>
          <a:p>
            <a:pPr marL="457200" lvl="1" indent="0" algn="just">
              <a:buNone/>
            </a:pPr>
            <a:endParaRPr lang="tr-TR" dirty="0"/>
          </a:p>
          <a:p>
            <a:pPr marL="457200" lvl="1" indent="0" algn="just">
              <a:buNone/>
            </a:pPr>
            <a:r>
              <a:rPr lang="tr-TR" b="1" dirty="0"/>
              <a:t>Dolaylı ölçme;</a:t>
            </a:r>
            <a:r>
              <a:rPr lang="tr-TR" dirty="0"/>
              <a:t> ölçülecek özellikle ilgili olduğu varsayılan, başka özelliklerin gözlenmesi işidir. Örneğin, sıcaklık, başarı, tutum, zekâ gibi özellikler bu tür ölçmeyle ilgilidir.</a:t>
            </a:r>
          </a:p>
          <a:p>
            <a:pPr marL="0" indent="0" algn="just">
              <a:buNone/>
            </a:pPr>
            <a:endParaRPr lang="tr-TR" dirty="0"/>
          </a:p>
        </p:txBody>
      </p:sp>
    </p:spTree>
    <p:extLst>
      <p:ext uri="{BB962C8B-B14F-4D97-AF65-F5344CB8AC3E}">
        <p14:creationId xmlns:p14="http://schemas.microsoft.com/office/powerpoint/2010/main" val="42509400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Değerlendirme (Evaluation) Nedir? </a:t>
            </a:r>
            <a:br>
              <a:rPr lang="tr-TR" dirty="0"/>
            </a:br>
            <a:endParaRPr lang="tr-TR" dirty="0"/>
          </a:p>
        </p:txBody>
      </p:sp>
      <p:sp>
        <p:nvSpPr>
          <p:cNvPr id="3" name="İçerik Yer Tutucusu 2"/>
          <p:cNvSpPr>
            <a:spLocks noGrp="1"/>
          </p:cNvSpPr>
          <p:nvPr>
            <p:ph idx="1"/>
          </p:nvPr>
        </p:nvSpPr>
        <p:spPr/>
        <p:txBody>
          <a:bodyPr>
            <a:normAutofit/>
          </a:bodyPr>
          <a:lstStyle/>
          <a:p>
            <a:pPr marL="0" indent="0" algn="just">
              <a:buNone/>
            </a:pPr>
            <a:r>
              <a:rPr lang="tr-TR" dirty="0"/>
              <a:t>Turgut (1984) değerlendirmeyi, “Ölçme sonuçlarını bir ölçüte</a:t>
            </a:r>
            <a:br>
              <a:rPr lang="tr-TR" dirty="0"/>
            </a:br>
            <a:r>
              <a:rPr lang="tr-TR" dirty="0"/>
              <a:t>vurarak bir değer yargısına ulaşma işlemi” olarak tanımlamaktadır. </a:t>
            </a:r>
            <a:br>
              <a:rPr lang="tr-TR" dirty="0"/>
            </a:br>
            <a:r>
              <a:rPr lang="tr-TR" dirty="0"/>
              <a:t>Tanımdan da anlaşılacağı gibi, değerlendirme bir yargıya, bir karara </a:t>
            </a:r>
            <a:br>
              <a:rPr lang="tr-TR" dirty="0"/>
            </a:br>
            <a:r>
              <a:rPr lang="tr-TR" dirty="0"/>
              <a:t>ulaşma işlemidir. Karara ya da yargıya ulaşabilmek için elimizde</a:t>
            </a:r>
            <a:br>
              <a:rPr lang="tr-TR" dirty="0"/>
            </a:br>
            <a:r>
              <a:rPr lang="tr-TR" dirty="0"/>
              <a:t>öncelikle, ölçme sonuçlarının ve bu ölçmelere uygun bir ölçütün ya </a:t>
            </a:r>
            <a:br>
              <a:rPr lang="tr-TR" dirty="0"/>
            </a:br>
            <a:r>
              <a:rPr lang="tr-TR" dirty="0"/>
              <a:t>da ölçütlerin bulunması gerekir. </a:t>
            </a:r>
            <a:br>
              <a:rPr lang="tr-TR" dirty="0"/>
            </a:br>
            <a:endParaRPr lang="tr-TR" dirty="0"/>
          </a:p>
        </p:txBody>
      </p:sp>
    </p:spTree>
    <p:extLst>
      <p:ext uri="{BB962C8B-B14F-4D97-AF65-F5344CB8AC3E}">
        <p14:creationId xmlns:p14="http://schemas.microsoft.com/office/powerpoint/2010/main" val="23883884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Değerlendirme (Evaluation) Nedir? </a:t>
            </a:r>
            <a:br>
              <a:rPr lang="tr-TR" dirty="0"/>
            </a:br>
            <a:endParaRPr lang="tr-TR" dirty="0"/>
          </a:p>
        </p:txBody>
      </p:sp>
      <p:sp>
        <p:nvSpPr>
          <p:cNvPr id="3" name="İçerik Yer Tutucusu 2"/>
          <p:cNvSpPr>
            <a:spLocks noGrp="1"/>
          </p:cNvSpPr>
          <p:nvPr>
            <p:ph idx="1"/>
          </p:nvPr>
        </p:nvSpPr>
        <p:spPr/>
        <p:txBody>
          <a:bodyPr>
            <a:normAutofit/>
          </a:bodyPr>
          <a:lstStyle/>
          <a:p>
            <a:pPr marL="0" indent="0" algn="just">
              <a:buNone/>
            </a:pPr>
            <a:endParaRPr lang="tr-TR" dirty="0"/>
          </a:p>
          <a:p>
            <a:pPr marL="0" indent="0" algn="just">
              <a:buNone/>
            </a:pPr>
            <a:r>
              <a:rPr lang="tr-TR" dirty="0"/>
              <a:t>Ölçme sonuçları hakkında anlamlı bir karara ulaşabilmek için, ölçütle ya da ölçütlerle karşılaştırılması gerekir. Ulaşılacak yargının geçerli olabilmesi öncelikle ölçütün geçerli olmasına bağlıdır.</a:t>
            </a:r>
            <a:br>
              <a:rPr lang="tr-TR" dirty="0"/>
            </a:br>
            <a:r>
              <a:rPr lang="tr-TR" dirty="0"/>
              <a:t>Değerlendirmenin yapılabilmesi bir ölçme sonucunu, bir de bu</a:t>
            </a:r>
            <a:br>
              <a:rPr lang="tr-TR" dirty="0"/>
            </a:br>
            <a:r>
              <a:rPr lang="tr-TR" dirty="0"/>
              <a:t>sonuca uygun ölçütü gerektirir. Değerlendirme kullanılan ölçüte</a:t>
            </a:r>
            <a:br>
              <a:rPr lang="tr-TR" dirty="0"/>
            </a:br>
            <a:r>
              <a:rPr lang="tr-TR" dirty="0"/>
              <a:t>göre isim alır. Buna göre iki tür ölçüt ve değerlendirme vardır. </a:t>
            </a:r>
            <a:br>
              <a:rPr lang="tr-TR" dirty="0"/>
            </a:br>
            <a:endParaRPr lang="tr-TR" dirty="0"/>
          </a:p>
        </p:txBody>
      </p:sp>
    </p:spTree>
    <p:extLst>
      <p:ext uri="{BB962C8B-B14F-4D97-AF65-F5344CB8AC3E}">
        <p14:creationId xmlns:p14="http://schemas.microsoft.com/office/powerpoint/2010/main" val="20536809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Değerlendirme (Evaluation) Nedir?</a:t>
            </a:r>
            <a:br>
              <a:rPr lang="tr-TR" dirty="0"/>
            </a:br>
            <a:endParaRPr lang="tr-TR" dirty="0"/>
          </a:p>
        </p:txBody>
      </p:sp>
      <p:sp>
        <p:nvSpPr>
          <p:cNvPr id="3" name="İçerik Yer Tutucusu 2"/>
          <p:cNvSpPr>
            <a:spLocks noGrp="1"/>
          </p:cNvSpPr>
          <p:nvPr>
            <p:ph idx="1"/>
          </p:nvPr>
        </p:nvSpPr>
        <p:spPr>
          <a:xfrm>
            <a:off x="838200" y="1471961"/>
            <a:ext cx="10515600" cy="4705002"/>
          </a:xfrm>
        </p:spPr>
        <p:txBody>
          <a:bodyPr>
            <a:normAutofit/>
          </a:bodyPr>
          <a:lstStyle/>
          <a:p>
            <a:pPr marL="0" indent="0" algn="just">
              <a:buNone/>
            </a:pPr>
            <a:r>
              <a:rPr lang="tr-TR" dirty="0"/>
              <a:t>Turgut (1984) değerlendirmeyi, "Ölçme sonuçlarını bir ölçüte vurarak bir değer yargısına ulaşma işlemi" olarak tanımlamaktadır. Tanımdan da anlaşılacağı gibi, değerlendirme bir yargıya, bir karara ulaşma işlemidir. </a:t>
            </a:r>
          </a:p>
          <a:p>
            <a:pPr marL="0" indent="0" algn="just">
              <a:buNone/>
            </a:pPr>
            <a:r>
              <a:rPr lang="tr-TR" dirty="0"/>
              <a:t>Karara ya da yargıya ulaşabilmek için elimizde öncelikle, ölçme sonuçlarının ve bu ölçmelere uygun bir ölçütün ya da ölçütlerin bulunması gerekir. </a:t>
            </a:r>
          </a:p>
          <a:p>
            <a:pPr marL="0" indent="0" algn="just">
              <a:buNone/>
            </a:pPr>
            <a:r>
              <a:rPr lang="tr-TR" dirty="0"/>
              <a:t>Ölçme sonuçları hakkında anlamlı bir karara ulaşabilmek için, ölçütle ya da ölçütlerle karşılaştırılması gerekir. Ulaşılacak yargının geçerli olabilmesi öncelikle ölçütün geçerli olmasına bağlıdır.</a:t>
            </a:r>
          </a:p>
          <a:p>
            <a:pPr lvl="1"/>
            <a:endParaRPr lang="tr-TR" dirty="0"/>
          </a:p>
          <a:p>
            <a:endParaRPr lang="tr-TR" dirty="0"/>
          </a:p>
        </p:txBody>
      </p:sp>
    </p:spTree>
    <p:extLst>
      <p:ext uri="{BB962C8B-B14F-4D97-AF65-F5344CB8AC3E}">
        <p14:creationId xmlns:p14="http://schemas.microsoft.com/office/powerpoint/2010/main" val="31045551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Kaynakça</a:t>
            </a:r>
            <a:br>
              <a:rPr lang="tr-TR" dirty="0"/>
            </a:br>
            <a:endParaRPr lang="tr-TR" dirty="0"/>
          </a:p>
        </p:txBody>
      </p:sp>
      <p:sp>
        <p:nvSpPr>
          <p:cNvPr id="3" name="İçerik Yer Tutucusu 2"/>
          <p:cNvSpPr>
            <a:spLocks noGrp="1"/>
          </p:cNvSpPr>
          <p:nvPr>
            <p:ph idx="1"/>
          </p:nvPr>
        </p:nvSpPr>
        <p:spPr/>
        <p:txBody>
          <a:bodyPr>
            <a:normAutofit/>
          </a:bodyPr>
          <a:lstStyle/>
          <a:p>
            <a:pPr marL="0" indent="0">
              <a:buNone/>
            </a:pPr>
            <a:br>
              <a:rPr lang="tr-TR" dirty="0"/>
            </a:br>
            <a:r>
              <a:rPr lang="tr-TR" sz="2200" dirty="0"/>
              <a:t>Tekin, H. (2014). </a:t>
            </a:r>
            <a:r>
              <a:rPr lang="tr-TR" sz="2200" i="1" dirty="0"/>
              <a:t>Eğitimde ölçme ve değerlendirme.</a:t>
            </a:r>
            <a:r>
              <a:rPr lang="tr-TR" sz="2200" b="1" dirty="0"/>
              <a:t> </a:t>
            </a:r>
            <a:r>
              <a:rPr lang="tr-TR" sz="2200" dirty="0"/>
              <a:t>Ankara: Yargı Yayınevi.</a:t>
            </a:r>
          </a:p>
          <a:p>
            <a:pPr marL="0" indent="0">
              <a:buNone/>
            </a:pPr>
            <a:endParaRPr lang="tr-TR" sz="2200" dirty="0"/>
          </a:p>
          <a:p>
            <a:pPr marL="0" indent="0">
              <a:buNone/>
            </a:pPr>
            <a:r>
              <a:rPr lang="tr-TR" sz="2200" dirty="0"/>
              <a:t>Turgut, M. F.  (1984). </a:t>
            </a:r>
            <a:r>
              <a:rPr lang="tr-TR" sz="2200" i="1" dirty="0"/>
              <a:t>Eğitimde ölçme ve değerlendirme metotları.</a:t>
            </a:r>
            <a:r>
              <a:rPr lang="tr-TR" sz="2200" b="1" dirty="0"/>
              <a:t> </a:t>
            </a:r>
            <a:r>
              <a:rPr lang="tr-TR" sz="2200" dirty="0"/>
              <a:t>Ankara: Saydam </a:t>
            </a:r>
            <a:r>
              <a:rPr lang="tr-TR" sz="2200" dirty="0" err="1"/>
              <a:t>Matbacılık</a:t>
            </a:r>
            <a:r>
              <a:rPr lang="tr-TR" sz="2200" dirty="0"/>
              <a:t>.</a:t>
            </a:r>
          </a:p>
          <a:p>
            <a:pPr marL="0" indent="0">
              <a:buNone/>
            </a:pPr>
            <a:endParaRPr lang="tr-TR" sz="2200" dirty="0"/>
          </a:p>
          <a:p>
            <a:pPr marL="0" indent="0">
              <a:buNone/>
            </a:pPr>
            <a:r>
              <a:rPr lang="tr-TR" sz="2200" dirty="0"/>
              <a:t>Turgut, M. F. ve Baykul, Y. (2014). </a:t>
            </a:r>
            <a:r>
              <a:rPr lang="tr-TR" sz="2200" i="1" dirty="0"/>
              <a:t>Eğitimde ölçme ve değerlendirme metotları.</a:t>
            </a:r>
            <a:r>
              <a:rPr lang="tr-TR" sz="2200" b="1" dirty="0"/>
              <a:t> </a:t>
            </a:r>
            <a:r>
              <a:rPr lang="tr-TR" sz="2200" dirty="0"/>
              <a:t>Ankara: Pegem Akademi Yayıncılık.</a:t>
            </a:r>
          </a:p>
          <a:p>
            <a:pPr marL="0" indent="0">
              <a:buNone/>
            </a:pPr>
            <a:endParaRPr lang="tr-TR" dirty="0"/>
          </a:p>
        </p:txBody>
      </p:sp>
    </p:spTree>
    <p:extLst>
      <p:ext uri="{BB962C8B-B14F-4D97-AF65-F5344CB8AC3E}">
        <p14:creationId xmlns:p14="http://schemas.microsoft.com/office/powerpoint/2010/main" val="25143411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TotalTime>
  <Words>652</Words>
  <Application>Microsoft Office PowerPoint</Application>
  <PresentationFormat>Geniş ekran</PresentationFormat>
  <Paragraphs>31</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Ölçme Değerlendirme ve Durum Belirleme</vt:lpstr>
      <vt:lpstr>Ölçme (Measurement) Nedir?  </vt:lpstr>
      <vt:lpstr>Ölçme (Measurement) Nedir?  </vt:lpstr>
      <vt:lpstr>PowerPoint Sunusu</vt:lpstr>
      <vt:lpstr>PowerPoint Sunusu</vt:lpstr>
      <vt:lpstr>Değerlendirme (Evaluation) Nedir?  </vt:lpstr>
      <vt:lpstr>Değerlendirme (Evaluation) Nedir?  </vt:lpstr>
      <vt:lpstr>Değerlendirme (Evaluation) Nedir? </vt:lpstr>
      <vt:lpstr>Kaynakça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Neslihan Tuğçe Özyeter</cp:lastModifiedBy>
  <cp:revision>19</cp:revision>
  <dcterms:created xsi:type="dcterms:W3CDTF">2017-05-16T13:19:38Z</dcterms:created>
  <dcterms:modified xsi:type="dcterms:W3CDTF">2022-03-07T09:04:00Z</dcterms:modified>
</cp:coreProperties>
</file>