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74" r:id="rId2"/>
    <p:sldId id="275" r:id="rId3"/>
    <p:sldId id="278" r:id="rId4"/>
    <p:sldId id="279" r:id="rId5"/>
    <p:sldId id="343" r:id="rId6"/>
    <p:sldId id="280" r:id="rId7"/>
    <p:sldId id="281" r:id="rId8"/>
    <p:sldId id="350" r:id="rId9"/>
    <p:sldId id="342" r:id="rId10"/>
    <p:sldId id="282" r:id="rId11"/>
    <p:sldId id="341" r:id="rId12"/>
    <p:sldId id="351"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261110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803011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262679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8030666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966257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1429806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5966944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614669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228576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939553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842451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678260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828141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935182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938601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102853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DB9CB69D-BA7B-4A35-9E9F-1F376A607EDC}" type="datetimeFigureOut">
              <a:rPr lang="tr-TR" smtClean="0"/>
              <a:pPr/>
              <a:t>15.03.2019</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2656FC3D-D3ED-49C1-A1D8-88FB2AA31EAB}" type="slidenum">
              <a:rPr lang="tr-TR" smtClean="0"/>
              <a:pPr/>
              <a:t>‹#›</a:t>
            </a:fld>
            <a:endParaRPr lang="tr-TR"/>
          </a:p>
        </p:txBody>
      </p:sp>
    </p:spTree>
    <p:extLst>
      <p:ext uri="{BB962C8B-B14F-4D97-AF65-F5344CB8AC3E}">
        <p14:creationId xmlns:p14="http://schemas.microsoft.com/office/powerpoint/2010/main" val="172959094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47665" y="624110"/>
            <a:ext cx="6986736" cy="644650"/>
          </a:xfrm>
        </p:spPr>
        <p:txBody>
          <a:bodyPr/>
          <a:lstStyle/>
          <a:p>
            <a:r>
              <a:rPr lang="tr-TR" dirty="0" err="1" smtClean="0">
                <a:latin typeface="Cambria" panose="02040503050406030204" pitchFamily="18" charset="0"/>
              </a:rPr>
              <a:t>Biletleme</a:t>
            </a:r>
            <a:r>
              <a:rPr lang="tr-TR" dirty="0" smtClean="0">
                <a:latin typeface="Cambria" panose="02040503050406030204" pitchFamily="18" charset="0"/>
              </a:rPr>
              <a:t> Elemanı </a:t>
            </a:r>
            <a:endParaRPr lang="tr-TR" dirty="0">
              <a:latin typeface="Cambria" panose="02040503050406030204" pitchFamily="18" charset="0"/>
            </a:endParaRPr>
          </a:p>
        </p:txBody>
      </p:sp>
      <p:sp>
        <p:nvSpPr>
          <p:cNvPr id="3" name="2 İçerik Yer Tutucusu"/>
          <p:cNvSpPr>
            <a:spLocks noGrp="1"/>
          </p:cNvSpPr>
          <p:nvPr>
            <p:ph idx="1"/>
          </p:nvPr>
        </p:nvSpPr>
        <p:spPr>
          <a:xfrm>
            <a:off x="755577" y="2133600"/>
            <a:ext cx="7778824" cy="3777622"/>
          </a:xfrm>
        </p:spPr>
        <p:txBody>
          <a:bodyPr>
            <a:normAutofit/>
          </a:bodyPr>
          <a:lstStyle/>
          <a:p>
            <a:pPr marL="0" indent="0">
              <a:buNone/>
            </a:pPr>
            <a:r>
              <a:rPr lang="tr-TR" dirty="0" smtClean="0">
                <a:latin typeface="Cambria" panose="02040503050406030204" pitchFamily="18" charset="0"/>
              </a:rPr>
              <a:t>Görevleri: </a:t>
            </a:r>
          </a:p>
          <a:p>
            <a:r>
              <a:rPr lang="tr-TR" dirty="0" smtClean="0">
                <a:latin typeface="Cambria" panose="02040503050406030204" pitchFamily="18" charset="0"/>
              </a:rPr>
              <a:t>Biletleme </a:t>
            </a:r>
            <a:r>
              <a:rPr lang="tr-TR" dirty="0" smtClean="0">
                <a:latin typeface="Cambria" panose="02040503050406030204" pitchFamily="18" charset="0"/>
              </a:rPr>
              <a:t>sertifika programlarını başarıyla tamamlamış ve gerekli belgeyi almış olmak</a:t>
            </a:r>
          </a:p>
          <a:p>
            <a:r>
              <a:rPr lang="tr-TR" dirty="0" smtClean="0">
                <a:latin typeface="Cambria" panose="02040503050406030204" pitchFamily="18" charset="0"/>
              </a:rPr>
              <a:t> </a:t>
            </a:r>
            <a:r>
              <a:rPr lang="tr-TR" dirty="0" smtClean="0">
                <a:latin typeface="Cambria" panose="02040503050406030204" pitchFamily="18" charset="0"/>
              </a:rPr>
              <a:t>Misafir </a:t>
            </a:r>
            <a:r>
              <a:rPr lang="tr-TR" dirty="0" smtClean="0">
                <a:latin typeface="Cambria" panose="02040503050406030204" pitchFamily="18" charset="0"/>
              </a:rPr>
              <a:t>uçuşla ilgili bilgilerini doğru ve eksiksiz olarak bilgisayara kaydetmek</a:t>
            </a:r>
          </a:p>
          <a:p>
            <a:r>
              <a:rPr lang="tr-TR" dirty="0" smtClean="0">
                <a:latin typeface="Cambria" panose="02040503050406030204" pitchFamily="18" charset="0"/>
              </a:rPr>
              <a:t>  </a:t>
            </a:r>
            <a:r>
              <a:rPr lang="tr-TR" dirty="0" smtClean="0">
                <a:latin typeface="Cambria" panose="02040503050406030204" pitchFamily="18" charset="0"/>
              </a:rPr>
              <a:t>Uçuşla </a:t>
            </a:r>
            <a:r>
              <a:rPr lang="tr-TR" dirty="0" smtClean="0">
                <a:latin typeface="Cambria" panose="02040503050406030204" pitchFamily="18" charset="0"/>
              </a:rPr>
              <a:t>ilgili değişikliklerde misafirleri, rezervasyon ve operasyon departmanını bilgilendirmek </a:t>
            </a:r>
          </a:p>
          <a:p>
            <a:r>
              <a:rPr lang="tr-TR" dirty="0" smtClean="0">
                <a:latin typeface="Cambria" panose="02040503050406030204" pitchFamily="18" charset="0"/>
              </a:rPr>
              <a:t>Muhasebe </a:t>
            </a:r>
            <a:r>
              <a:rPr lang="tr-TR" dirty="0" smtClean="0">
                <a:latin typeface="Cambria" panose="02040503050406030204" pitchFamily="18" charset="0"/>
              </a:rPr>
              <a:t>bölümü ile uyumlu çalışmak </a:t>
            </a:r>
          </a:p>
          <a:p>
            <a:pPr marL="0" indent="0">
              <a:buNone/>
            </a:pPr>
            <a:r>
              <a:rPr lang="tr-TR" dirty="0" smtClean="0">
                <a:latin typeface="Cambria" panose="02040503050406030204" pitchFamily="18" charset="0"/>
              </a:rPr>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0" y="2060848"/>
            <a:ext cx="8380040" cy="4019277"/>
          </a:xfrm>
        </p:spPr>
        <p:txBody>
          <a:bodyPr>
            <a:normAutofit/>
          </a:bodyPr>
          <a:lstStyle/>
          <a:p>
            <a:r>
              <a:rPr lang="tr-TR" dirty="0" smtClean="0">
                <a:latin typeface="Cambria" panose="02040503050406030204" pitchFamily="18" charset="0"/>
              </a:rPr>
              <a:t>Madde 30- Acente müşterisinden hiçbir şekilde otelin kendisine önerdiği fiyattan daha yüksek bir fiyat talep edemez. Yalnızca rezervasyon giderleri müşteriden talep edilebilir. </a:t>
            </a:r>
          </a:p>
          <a:p>
            <a:r>
              <a:rPr lang="tr-TR" dirty="0" smtClean="0">
                <a:latin typeface="Cambria" panose="02040503050406030204" pitchFamily="18" charset="0"/>
              </a:rPr>
              <a:t>Madde 34 – Seyahat acentesinde görevli ve en az 15 kişilik bir müşteri grubuna eşlik eden acente görevlilerine (rehber, </a:t>
            </a:r>
            <a:r>
              <a:rPr lang="tr-TR" dirty="0" err="1" smtClean="0">
                <a:latin typeface="Cambria" panose="02040503050406030204" pitchFamily="18" charset="0"/>
              </a:rPr>
              <a:t>Ģoför</a:t>
            </a:r>
            <a:r>
              <a:rPr lang="tr-TR" dirty="0" smtClean="0">
                <a:latin typeface="Cambria" panose="02040503050406030204" pitchFamily="18" charset="0"/>
              </a:rPr>
              <a:t> vb.) grubun yaralandığı koşullarla bir kişilik ücretsiz olarak konaklama verilebilir. Otelci ek her 20 kişi için bir görevlinin daha ücretsiz olarak hizmetlerden yararlanmasını sağlayabilir.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899593" y="2133600"/>
            <a:ext cx="7634808" cy="3777622"/>
          </a:xfrm>
        </p:spPr>
        <p:txBody>
          <a:bodyPr/>
          <a:lstStyle/>
          <a:p>
            <a:r>
              <a:rPr lang="tr-TR" dirty="0" smtClean="0">
                <a:latin typeface="Cambria" panose="02040503050406030204" pitchFamily="18" charset="0"/>
              </a:rPr>
              <a:t>Madde 35- Rezervasyon iptallerinde en az ihbar süresi, iptalin grubu %50‟sini </a:t>
            </a:r>
            <a:r>
              <a:rPr lang="tr-TR" dirty="0" err="1" smtClean="0">
                <a:latin typeface="Cambria" panose="02040503050406030204" pitchFamily="18" charset="0"/>
              </a:rPr>
              <a:t>aĢması</a:t>
            </a:r>
            <a:r>
              <a:rPr lang="tr-TR" dirty="0" smtClean="0">
                <a:latin typeface="Cambria" panose="02040503050406030204" pitchFamily="18" charset="0"/>
              </a:rPr>
              <a:t> halinde, giriş tarihinden 21 gün, grubun%50‟sinden az olması halinde ise 14 gün öncedir. Bu sürelerden sonra yapılan iptallerde otelin tazminat hakkı doğar</a:t>
            </a:r>
          </a:p>
          <a:p>
            <a:endParaRPr lang="tr-TR" dirty="0">
              <a:latin typeface="Cambria" panose="020405030504060302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755577" y="2133600"/>
            <a:ext cx="7778824" cy="3777622"/>
          </a:xfrm>
        </p:spPr>
        <p:txBody>
          <a:bodyPr/>
          <a:lstStyle/>
          <a:p>
            <a:pPr lvl="0">
              <a:buClr>
                <a:srgbClr val="A53010"/>
              </a:buClr>
            </a:pPr>
            <a:r>
              <a:rPr lang="tr-TR" b="1" dirty="0">
                <a:solidFill>
                  <a:prstClr val="black">
                    <a:lumMod val="75000"/>
                    <a:lumOff val="25000"/>
                  </a:prstClr>
                </a:solidFill>
                <a:effectLst>
                  <a:outerShdw blurRad="38100" dist="38100" dir="2700000" algn="tl">
                    <a:srgbClr val="000000">
                      <a:alpha val="43137"/>
                    </a:srgbClr>
                  </a:outerShdw>
                </a:effectLst>
              </a:rPr>
              <a:t>KAYNAKÇA</a:t>
            </a:r>
          </a:p>
          <a:p>
            <a:pPr marL="0" lvl="0" indent="0">
              <a:buClr>
                <a:srgbClr val="A53010"/>
              </a:buClr>
              <a:buNone/>
            </a:pPr>
            <a:endParaRPr lang="tr-TR" b="1" dirty="0">
              <a:solidFill>
                <a:prstClr val="black">
                  <a:lumMod val="75000"/>
                  <a:lumOff val="25000"/>
                </a:prstClr>
              </a:solidFill>
              <a:effectLst>
                <a:outerShdw blurRad="38100" dist="38100" dir="2700000" algn="tl">
                  <a:srgbClr val="000000">
                    <a:alpha val="43137"/>
                  </a:srgbClr>
                </a:outerShdw>
              </a:effectLst>
            </a:endParaRPr>
          </a:p>
          <a:p>
            <a:pPr marL="0" lvl="0" indent="0">
              <a:buClr>
                <a:srgbClr val="A53010"/>
              </a:buClr>
              <a:buNone/>
            </a:pPr>
            <a:r>
              <a:rPr lang="tr-TR" b="1" dirty="0">
                <a:solidFill>
                  <a:prstClr val="black">
                    <a:lumMod val="75000"/>
                    <a:lumOff val="25000"/>
                  </a:prstClr>
                </a:solidFill>
                <a:effectLst>
                  <a:outerShdw blurRad="38100" dist="38100" dir="2700000" algn="tl">
                    <a:srgbClr val="000000">
                      <a:alpha val="43137"/>
                    </a:srgbClr>
                  </a:outerShdw>
                </a:effectLst>
              </a:rPr>
              <a:t>MEB, Konaklama ve Seyahat Hizmetleri Rezervasyon Sistemleri Ankara,2011</a:t>
            </a:r>
            <a:endParaRPr lang="tr-TR" b="1" dirty="0">
              <a:solidFill>
                <a:prstClr val="black">
                  <a:lumMod val="75000"/>
                  <a:lumOff val="25000"/>
                </a:prstClr>
              </a:solidFill>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03649" y="624110"/>
            <a:ext cx="7130752" cy="788666"/>
          </a:xfrm>
        </p:spPr>
        <p:txBody>
          <a:bodyPr/>
          <a:lstStyle/>
          <a:p>
            <a:r>
              <a:rPr lang="tr-TR" dirty="0" smtClean="0">
                <a:latin typeface="Cambria" panose="02040503050406030204" pitchFamily="18" charset="0"/>
              </a:rPr>
              <a:t> Rezervasyon </a:t>
            </a:r>
            <a:r>
              <a:rPr lang="tr-TR" dirty="0" smtClean="0">
                <a:latin typeface="Cambria" panose="02040503050406030204" pitchFamily="18" charset="0"/>
              </a:rPr>
              <a:t>Çeşitleri </a:t>
            </a:r>
            <a:endParaRPr lang="tr-TR" dirty="0">
              <a:latin typeface="Cambria" panose="02040503050406030204" pitchFamily="18" charset="0"/>
            </a:endParaRPr>
          </a:p>
        </p:txBody>
      </p:sp>
      <p:sp>
        <p:nvSpPr>
          <p:cNvPr id="3" name="2 İçerik Yer Tutucusu"/>
          <p:cNvSpPr>
            <a:spLocks noGrp="1"/>
          </p:cNvSpPr>
          <p:nvPr>
            <p:ph idx="1"/>
          </p:nvPr>
        </p:nvSpPr>
        <p:spPr>
          <a:xfrm>
            <a:off x="899593" y="2133600"/>
            <a:ext cx="7634808" cy="3777622"/>
          </a:xfrm>
        </p:spPr>
        <p:txBody>
          <a:bodyPr/>
          <a:lstStyle/>
          <a:p>
            <a:r>
              <a:rPr lang="tr-TR" dirty="0" smtClean="0">
                <a:latin typeface="Cambria" panose="02040503050406030204" pitchFamily="18" charset="0"/>
              </a:rPr>
              <a:t>Otel </a:t>
            </a:r>
            <a:r>
              <a:rPr lang="tr-TR" dirty="0" smtClean="0">
                <a:latin typeface="Cambria" panose="02040503050406030204" pitchFamily="18" charset="0"/>
              </a:rPr>
              <a:t>Rezervasyonu</a:t>
            </a:r>
          </a:p>
          <a:p>
            <a:r>
              <a:rPr lang="tr-TR" dirty="0" smtClean="0">
                <a:latin typeface="Cambria" panose="02040503050406030204" pitchFamily="18" charset="0"/>
              </a:rPr>
              <a:t> Rezervasyonlar, telefon, mektup, telgraf, teleks, faks, e-mail, bilgisayar sistemleriyle yapılabilir. Bunlardan en çok kullanılanı telefon, e-mail, faks ve bilgisayardır</a:t>
            </a:r>
            <a:endParaRPr lang="tr-TR" dirty="0">
              <a:latin typeface="Cambria" panose="020405030504060302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1554162"/>
            <a:ext cx="8686800" cy="4875234"/>
          </a:xfrm>
        </p:spPr>
        <p:txBody>
          <a:bodyPr>
            <a:normAutofit fontScale="77500" lnSpcReduction="20000"/>
          </a:bodyPr>
          <a:lstStyle/>
          <a:p>
            <a:r>
              <a:rPr lang="tr-TR" dirty="0" smtClean="0">
                <a:latin typeface="Cambria" panose="02040503050406030204" pitchFamily="18" charset="0"/>
              </a:rPr>
              <a:t>Konaklama işletmesi için alınan rezervasyonda konuk ile ilgili olarak şu bilgiler alınır.</a:t>
            </a:r>
          </a:p>
          <a:p>
            <a:r>
              <a:rPr lang="tr-TR" dirty="0" smtClean="0">
                <a:latin typeface="Cambria" panose="02040503050406030204" pitchFamily="18" charset="0"/>
              </a:rPr>
              <a:t>Giriş </a:t>
            </a:r>
            <a:r>
              <a:rPr lang="tr-TR" dirty="0" smtClean="0">
                <a:latin typeface="Cambria" panose="02040503050406030204" pitchFamily="18" charset="0"/>
              </a:rPr>
              <a:t>tarihi </a:t>
            </a:r>
          </a:p>
          <a:p>
            <a:r>
              <a:rPr lang="tr-TR" dirty="0" smtClean="0">
                <a:latin typeface="Cambria" panose="02040503050406030204" pitchFamily="18" charset="0"/>
              </a:rPr>
              <a:t>Konuk </a:t>
            </a:r>
            <a:r>
              <a:rPr lang="tr-TR" dirty="0" smtClean="0">
                <a:latin typeface="Cambria" panose="02040503050406030204" pitchFamily="18" charset="0"/>
              </a:rPr>
              <a:t>adı ve soyadı </a:t>
            </a:r>
          </a:p>
          <a:p>
            <a:r>
              <a:rPr lang="tr-TR" dirty="0" smtClean="0">
                <a:latin typeface="Cambria" panose="02040503050406030204" pitchFamily="18" charset="0"/>
              </a:rPr>
              <a:t>Adresi </a:t>
            </a:r>
            <a:endParaRPr lang="tr-TR" dirty="0" smtClean="0">
              <a:latin typeface="Cambria" panose="02040503050406030204" pitchFamily="18" charset="0"/>
            </a:endParaRPr>
          </a:p>
          <a:p>
            <a:r>
              <a:rPr lang="tr-TR" dirty="0" smtClean="0">
                <a:latin typeface="Cambria" panose="02040503050406030204" pitchFamily="18" charset="0"/>
              </a:rPr>
              <a:t>Telefon </a:t>
            </a:r>
            <a:r>
              <a:rPr lang="tr-TR" dirty="0" smtClean="0">
                <a:latin typeface="Cambria" panose="02040503050406030204" pitchFamily="18" charset="0"/>
              </a:rPr>
              <a:t>numarası</a:t>
            </a:r>
          </a:p>
          <a:p>
            <a:r>
              <a:rPr lang="tr-TR" dirty="0" smtClean="0">
                <a:latin typeface="Cambria" panose="02040503050406030204" pitchFamily="18" charset="0"/>
              </a:rPr>
              <a:t>Rezervasyonu </a:t>
            </a:r>
            <a:r>
              <a:rPr lang="tr-TR" dirty="0" smtClean="0">
                <a:latin typeface="Cambria" panose="02040503050406030204" pitchFamily="18" charset="0"/>
              </a:rPr>
              <a:t>yaptıran kişinin adı ve soyadı</a:t>
            </a:r>
          </a:p>
          <a:p>
            <a:r>
              <a:rPr lang="tr-TR" dirty="0" smtClean="0">
                <a:latin typeface="Cambria" panose="02040503050406030204" pitchFamily="18" charset="0"/>
              </a:rPr>
              <a:t>Şirket </a:t>
            </a:r>
            <a:r>
              <a:rPr lang="tr-TR" dirty="0" smtClean="0">
                <a:latin typeface="Cambria" panose="02040503050406030204" pitchFamily="18" charset="0"/>
              </a:rPr>
              <a:t>ve aracı kuruluş hakkındaki bilgiler</a:t>
            </a:r>
          </a:p>
          <a:p>
            <a:r>
              <a:rPr lang="tr-TR" dirty="0" smtClean="0">
                <a:latin typeface="Cambria" panose="02040503050406030204" pitchFamily="18" charset="0"/>
              </a:rPr>
              <a:t>Çıkış </a:t>
            </a:r>
            <a:r>
              <a:rPr lang="tr-TR" dirty="0" smtClean="0">
                <a:latin typeface="Cambria" panose="02040503050406030204" pitchFamily="18" charset="0"/>
              </a:rPr>
              <a:t>tarihi</a:t>
            </a:r>
          </a:p>
          <a:p>
            <a:r>
              <a:rPr lang="tr-TR" dirty="0" smtClean="0">
                <a:latin typeface="Cambria" panose="02040503050406030204" pitchFamily="18" charset="0"/>
              </a:rPr>
              <a:t>Konaklama </a:t>
            </a:r>
            <a:r>
              <a:rPr lang="tr-TR" dirty="0" smtClean="0">
                <a:latin typeface="Cambria" panose="02040503050406030204" pitchFamily="18" charset="0"/>
              </a:rPr>
              <a:t>işletmesine varış saati </a:t>
            </a:r>
          </a:p>
          <a:p>
            <a:r>
              <a:rPr lang="tr-TR" dirty="0" smtClean="0">
                <a:latin typeface="Cambria" panose="02040503050406030204" pitchFamily="18" charset="0"/>
              </a:rPr>
              <a:t>Oda </a:t>
            </a:r>
            <a:r>
              <a:rPr lang="tr-TR" dirty="0" smtClean="0">
                <a:latin typeface="Cambria" panose="02040503050406030204" pitchFamily="18" charset="0"/>
              </a:rPr>
              <a:t>tipi</a:t>
            </a:r>
          </a:p>
          <a:p>
            <a:r>
              <a:rPr lang="tr-TR" dirty="0" smtClean="0">
                <a:latin typeface="Cambria" panose="02040503050406030204" pitchFamily="18" charset="0"/>
              </a:rPr>
              <a:t>Oda </a:t>
            </a:r>
            <a:r>
              <a:rPr lang="tr-TR" dirty="0" smtClean="0">
                <a:latin typeface="Cambria" panose="02040503050406030204" pitchFamily="18" charset="0"/>
              </a:rPr>
              <a:t>adedi</a:t>
            </a:r>
          </a:p>
          <a:p>
            <a:r>
              <a:rPr lang="tr-TR" dirty="0" smtClean="0">
                <a:latin typeface="Cambria" panose="02040503050406030204" pitchFamily="18" charset="0"/>
              </a:rPr>
              <a:t>Kişi </a:t>
            </a:r>
            <a:r>
              <a:rPr lang="tr-TR" dirty="0" smtClean="0">
                <a:latin typeface="Cambria" panose="02040503050406030204" pitchFamily="18" charset="0"/>
              </a:rPr>
              <a:t>sayısı</a:t>
            </a:r>
          </a:p>
          <a:p>
            <a:r>
              <a:rPr lang="tr-TR" dirty="0" smtClean="0">
                <a:latin typeface="Cambria" panose="02040503050406030204" pitchFamily="18" charset="0"/>
              </a:rPr>
              <a:t>Özel </a:t>
            </a:r>
            <a:r>
              <a:rPr lang="tr-TR" dirty="0" smtClean="0">
                <a:latin typeface="Cambria" panose="02040503050406030204" pitchFamily="18" charset="0"/>
              </a:rPr>
              <a:t>istekler</a:t>
            </a:r>
          </a:p>
          <a:p>
            <a:r>
              <a:rPr lang="tr-TR" dirty="0" smtClean="0">
                <a:latin typeface="Cambria" panose="02040503050406030204" pitchFamily="18" charset="0"/>
              </a:rPr>
              <a:t>Ödeme </a:t>
            </a:r>
            <a:r>
              <a:rPr lang="tr-TR" dirty="0" smtClean="0">
                <a:latin typeface="Cambria" panose="02040503050406030204" pitchFamily="18" charset="0"/>
              </a:rPr>
              <a:t>Şekli </a:t>
            </a:r>
          </a:p>
          <a:p>
            <a:r>
              <a:rPr lang="tr-TR" dirty="0" smtClean="0">
                <a:latin typeface="Cambria" panose="02040503050406030204" pitchFamily="18" charset="0"/>
              </a:rPr>
              <a:t> </a:t>
            </a:r>
            <a:r>
              <a:rPr lang="tr-TR" dirty="0">
                <a:latin typeface="Cambria" panose="02040503050406030204" pitchFamily="18" charset="0"/>
              </a:rPr>
              <a:t>P</a:t>
            </a:r>
            <a:r>
              <a:rPr lang="tr-TR" dirty="0" smtClean="0">
                <a:latin typeface="Cambria" panose="02040503050406030204" pitchFamily="18" charset="0"/>
              </a:rPr>
              <a:t>ansiyon </a:t>
            </a:r>
            <a:r>
              <a:rPr lang="tr-TR" dirty="0" smtClean="0">
                <a:latin typeface="Cambria" panose="02040503050406030204" pitchFamily="18" charset="0"/>
              </a:rPr>
              <a:t>durumu </a:t>
            </a:r>
          </a:p>
          <a:p>
            <a:r>
              <a:rPr lang="tr-TR" dirty="0" smtClean="0"/>
              <a:t>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2132856"/>
            <a:ext cx="8686800" cy="4082226"/>
          </a:xfrm>
        </p:spPr>
        <p:txBody>
          <a:bodyPr>
            <a:normAutofit/>
          </a:bodyPr>
          <a:lstStyle/>
          <a:p>
            <a:r>
              <a:rPr lang="tr-TR" dirty="0" smtClean="0">
                <a:latin typeface="Cambria" panose="02040503050406030204" pitchFamily="18" charset="0"/>
              </a:rPr>
              <a:t>Bu bilgilerin kayıt edildiği rezervasyonlar listelenip oda listeleri hazırlandıktan sonra işletmeye gönderir. Rezervasyonlar </a:t>
            </a:r>
            <a:r>
              <a:rPr lang="tr-TR" dirty="0" err="1" smtClean="0">
                <a:latin typeface="Cambria" panose="02040503050406030204" pitchFamily="18" charset="0"/>
              </a:rPr>
              <a:t>karşılıyıcı</a:t>
            </a:r>
            <a:r>
              <a:rPr lang="tr-TR" dirty="0" smtClean="0">
                <a:latin typeface="Cambria" panose="02040503050406030204" pitchFamily="18" charset="0"/>
              </a:rPr>
              <a:t> aracıyla acenteye gönderiliyorsa, transfer ve yolcuların hangi taşıma aracıyla yolculuk yapacakları, varış saatlerinin yazıldığı transfer listeleri de gönderilir. </a:t>
            </a:r>
            <a:r>
              <a:rPr lang="tr-TR" dirty="0" err="1" smtClean="0">
                <a:latin typeface="Cambria" panose="02040503050406030204" pitchFamily="18" charset="0"/>
              </a:rPr>
              <a:t>Karşılıyıcı</a:t>
            </a:r>
            <a:r>
              <a:rPr lang="tr-TR" dirty="0" smtClean="0">
                <a:latin typeface="Cambria" panose="02040503050406030204" pitchFamily="18" charset="0"/>
              </a:rPr>
              <a:t> acente, kendisine ulaşan </a:t>
            </a:r>
            <a:r>
              <a:rPr lang="tr-TR" dirty="0" err="1" smtClean="0">
                <a:latin typeface="Cambria" panose="02040503050406030204" pitchFamily="18" charset="0"/>
              </a:rPr>
              <a:t>dökümanlardan</a:t>
            </a:r>
            <a:r>
              <a:rPr lang="tr-TR" dirty="0" smtClean="0">
                <a:latin typeface="Cambria" panose="02040503050406030204" pitchFamily="18" charset="0"/>
              </a:rPr>
              <a:t> rezervasyonların son </a:t>
            </a:r>
            <a:r>
              <a:rPr lang="tr-TR" dirty="0" err="1" smtClean="0">
                <a:latin typeface="Cambria" panose="02040503050406030204" pitchFamily="18" charset="0"/>
              </a:rPr>
              <a:t>durumularını</a:t>
            </a:r>
            <a:r>
              <a:rPr lang="tr-TR" dirty="0" smtClean="0">
                <a:latin typeface="Cambria" panose="02040503050406030204" pitchFamily="18" charset="0"/>
              </a:rPr>
              <a:t> kontrol eder ve yolcularla ilgili işlemleri yapar. </a:t>
            </a:r>
            <a:endParaRPr lang="tr-TR" dirty="0">
              <a:latin typeface="Cambria" panose="020405030504060302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827585" y="2133600"/>
            <a:ext cx="7706816" cy="3777622"/>
          </a:xfrm>
        </p:spPr>
        <p:txBody>
          <a:bodyPr>
            <a:normAutofit/>
          </a:bodyPr>
          <a:lstStyle/>
          <a:p>
            <a:r>
              <a:rPr lang="tr-TR" dirty="0" smtClean="0">
                <a:latin typeface="Cambria" panose="02040503050406030204" pitchFamily="18" charset="0"/>
              </a:rPr>
              <a:t>Bu </a:t>
            </a:r>
            <a:r>
              <a:rPr lang="tr-TR" dirty="0" smtClean="0">
                <a:latin typeface="Cambria" panose="02040503050406030204" pitchFamily="18" charset="0"/>
              </a:rPr>
              <a:t>işlemler, rezervasyon, operasyon, ev sahipliği ve muhasebe işlemleridir. Seyahat acentesinde görevli rezervasyon elemanları, ellerindeki listelere göre gerekli rezervasyonları yapar. Burada yapılan, rezervasyonların eksiksiz yapılıp, yazılı onayının alınmasıdır. Rezervasyon işlemleri yapıldıktan sonra operasyon sürecine geçilir. Karşılama işlemleri gerçekleştirilmeden önce transfer listeleriyle rezervasyon listeleri tekrar karşılaştırılır ve listeler operasyonu gerçekleştirecek olan bölüme iletilir.  </a:t>
            </a:r>
          </a:p>
          <a:p>
            <a:r>
              <a:rPr lang="tr-TR" dirty="0" smtClean="0">
                <a:latin typeface="Cambria" panose="02040503050406030204" pitchFamily="18" charset="0"/>
              </a:rPr>
              <a:t>Seyahat acentesi ile konaklama işletmesi arasında, yazılı „‟otel-acente sözleşmesi‟‟ vardır.</a:t>
            </a:r>
            <a:endParaRPr lang="tr-TR" dirty="0">
              <a:latin typeface="Cambria" panose="020405030504060302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916832"/>
            <a:ext cx="8686800" cy="5437207"/>
          </a:xfrm>
        </p:spPr>
        <p:txBody>
          <a:bodyPr>
            <a:normAutofit/>
          </a:bodyPr>
          <a:lstStyle/>
          <a:p>
            <a:r>
              <a:rPr lang="tr-TR" dirty="0" smtClean="0">
                <a:latin typeface="Cambria" panose="02040503050406030204" pitchFamily="18" charset="0"/>
              </a:rPr>
              <a:t>UFTAA (Dünya Seyahat Acenteleri Birliği ) ve IHA (Uluslararası Otelciler Birliği) arasında yapılan C.hot 70 isimli anlaşmanın Türkiye koşullarına uyarlanmış şekli olan bu yönetmelik, 2634 sayılı Turizm Teşvik Kanununa bağlı olarak 23 Mart 1983 tarihinde 17996 sayılı Resmi Gazetede yayınlanan “Turizm İşletmelerinin Bakanlık, Birbirleri ve Müşteriler ile İlişkileri Hakkındaki Yönetmelik” adıyla yürürlüğe girmiştir. </a:t>
            </a:r>
            <a:endParaRPr lang="tr-TR" dirty="0">
              <a:latin typeface="Cambria" panose="020405030504060302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755577" y="2133600"/>
            <a:ext cx="7778824" cy="2447528"/>
          </a:xfrm>
        </p:spPr>
        <p:txBody>
          <a:bodyPr>
            <a:normAutofit/>
          </a:bodyPr>
          <a:lstStyle/>
          <a:p>
            <a:r>
              <a:rPr lang="tr-TR" dirty="0" smtClean="0">
                <a:latin typeface="Cambria" panose="02040503050406030204" pitchFamily="18" charset="0"/>
              </a:rPr>
              <a:t>Madde 7- Bir otel sözleşmesinin oluşması, acenteden otele yapılacak rezervasyon talebi ile başlar. Rezervasyon talebinin bir belgeye dayanması gerekir. Sözlü talepler ise en fazla bir hafta içinde otelciye ulaşacak şekilde yazılı olarak teyit edilir. </a:t>
            </a:r>
          </a:p>
          <a:p>
            <a:r>
              <a:rPr lang="tr-TR" dirty="0" smtClean="0">
                <a:latin typeface="Cambria" panose="02040503050406030204" pitchFamily="18" charset="0"/>
              </a:rPr>
              <a:t>Madde 13- Seyahat acentesi yalnızca otele gönderdiği rezervasyon belgesinde belirttiği hizmetlerin bedelini öder.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15617" y="2133600"/>
            <a:ext cx="7418784" cy="3777622"/>
          </a:xfrm>
        </p:spPr>
        <p:txBody>
          <a:bodyPr>
            <a:normAutofit/>
          </a:bodyPr>
          <a:lstStyle/>
          <a:p>
            <a:r>
              <a:rPr lang="tr-TR" dirty="0" smtClean="0"/>
              <a:t> </a:t>
            </a:r>
            <a:r>
              <a:rPr lang="tr-TR" dirty="0" smtClean="0">
                <a:latin typeface="Cambria" panose="02040503050406030204" pitchFamily="18" charset="0"/>
              </a:rPr>
              <a:t>Madde 15- Belirli bir sürenin üzerinde rezervasyonlar için yapılan sözleşmeler dışında diğer otel sözleşmeleri ile ilgili olarak otelci acenteye verdiği hizmetler için belirli oranda komisyon öder.</a:t>
            </a:r>
          </a:p>
          <a:p>
            <a:r>
              <a:rPr lang="tr-TR" dirty="0" smtClean="0">
                <a:latin typeface="Cambria" panose="02040503050406030204" pitchFamily="18" charset="0"/>
              </a:rPr>
              <a:t> Madde 16- Seyahat acentesine ödenecek olan komisyon oranı iki tarafın kabulü ile belirlenir. Aksine bir anlaşmanın olmadığı durumlarda vergi ve servis dışında faturanın %10‟u oranında komisyon ödenir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827584" y="2171658"/>
            <a:ext cx="7706817" cy="3777622"/>
          </a:xfrm>
        </p:spPr>
        <p:txBody>
          <a:bodyPr>
            <a:normAutofit/>
          </a:bodyPr>
          <a:lstStyle/>
          <a:p>
            <a:r>
              <a:rPr lang="tr-TR" dirty="0" smtClean="0">
                <a:latin typeface="Cambria" panose="02040503050406030204" pitchFamily="18" charset="0"/>
              </a:rPr>
              <a:t> Madde 15- Belirli bir sürenin üzerinde rezervasyonlar için yapılan sözleşmeler dışında diğer otel sözleşmeleri ile ilgili olarak otelci acenteye verdiği hizmetler için belirli oranda komisyon öder.</a:t>
            </a:r>
          </a:p>
          <a:p>
            <a:r>
              <a:rPr lang="tr-TR" dirty="0" smtClean="0">
                <a:latin typeface="Cambria" panose="02040503050406030204" pitchFamily="18" charset="0"/>
              </a:rPr>
              <a:t> Madde 16- Seyahat acentesine ödenecek olan komisyon oranı iki tarafın kabulü ile belirlenir. Aksine bir anlaşmanın olmadığı durumlarda vergi ve servis dışında faturanın %10‟u oranında komisyon ödenir</a:t>
            </a:r>
          </a:p>
          <a:p>
            <a:endParaRPr lang="tr-TR" dirty="0"/>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102</TotalTime>
  <Words>612</Words>
  <Application>Microsoft Office PowerPoint</Application>
  <PresentationFormat>Ekran Gösterisi (4:3)</PresentationFormat>
  <Paragraphs>42</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Cambria</vt:lpstr>
      <vt:lpstr>Century Gothic</vt:lpstr>
      <vt:lpstr>Wingdings 3</vt:lpstr>
      <vt:lpstr>Duman</vt:lpstr>
      <vt:lpstr>Biletleme Elemanı </vt:lpstr>
      <vt:lpstr> Rezervasyon Çeşitleri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mustafaozkan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Personel Görev ve Sorumlulukları</dc:title>
  <dc:creator>Windows Kullanıcısı</dc:creator>
  <cp:lastModifiedBy>zeynep</cp:lastModifiedBy>
  <cp:revision>13</cp:revision>
  <dcterms:created xsi:type="dcterms:W3CDTF">2019-03-14T11:42:35Z</dcterms:created>
  <dcterms:modified xsi:type="dcterms:W3CDTF">2019-03-15T11:35:33Z</dcterms:modified>
</cp:coreProperties>
</file>